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1"/>
  </p:notesMasterIdLst>
  <p:sldIdLst>
    <p:sldId id="262" r:id="rId2"/>
    <p:sldId id="348" r:id="rId3"/>
    <p:sldId id="349" r:id="rId4"/>
    <p:sldId id="274" r:id="rId5"/>
    <p:sldId id="346" r:id="rId6"/>
    <p:sldId id="347" r:id="rId7"/>
    <p:sldId id="403" r:id="rId8"/>
    <p:sldId id="404" r:id="rId9"/>
    <p:sldId id="281" r:id="rId10"/>
    <p:sldId id="406" r:id="rId11"/>
    <p:sldId id="408" r:id="rId12"/>
    <p:sldId id="405" r:id="rId13"/>
    <p:sldId id="407" r:id="rId14"/>
    <p:sldId id="409" r:id="rId15"/>
    <p:sldId id="410" r:id="rId16"/>
    <p:sldId id="411" r:id="rId17"/>
    <p:sldId id="412" r:id="rId18"/>
    <p:sldId id="356" r:id="rId19"/>
    <p:sldId id="413" r:id="rId20"/>
    <p:sldId id="414" r:id="rId21"/>
    <p:sldId id="416" r:id="rId22"/>
    <p:sldId id="417" r:id="rId23"/>
    <p:sldId id="415" r:id="rId24"/>
    <p:sldId id="358" r:id="rId25"/>
    <p:sldId id="362" r:id="rId26"/>
    <p:sldId id="363" r:id="rId27"/>
    <p:sldId id="370" r:id="rId28"/>
    <p:sldId id="418" r:id="rId29"/>
    <p:sldId id="419" r:id="rId30"/>
    <p:sldId id="373" r:id="rId31"/>
    <p:sldId id="420" r:id="rId32"/>
    <p:sldId id="421" r:id="rId33"/>
    <p:sldId id="364" r:id="rId34"/>
    <p:sldId id="422" r:id="rId35"/>
    <p:sldId id="423" r:id="rId36"/>
    <p:sldId id="365" r:id="rId37"/>
    <p:sldId id="372" r:id="rId38"/>
    <p:sldId id="368" r:id="rId39"/>
    <p:sldId id="369" r:id="rId40"/>
    <p:sldId id="371" r:id="rId41"/>
    <p:sldId id="377" r:id="rId42"/>
    <p:sldId id="425" r:id="rId43"/>
    <p:sldId id="426" r:id="rId44"/>
    <p:sldId id="379" r:id="rId45"/>
    <p:sldId id="427" r:id="rId46"/>
    <p:sldId id="374" r:id="rId47"/>
    <p:sldId id="395" r:id="rId48"/>
    <p:sldId id="428" r:id="rId49"/>
    <p:sldId id="376" r:id="rId50"/>
    <p:sldId id="380" r:id="rId51"/>
    <p:sldId id="429" r:id="rId52"/>
    <p:sldId id="430" r:id="rId53"/>
    <p:sldId id="375" r:id="rId54"/>
    <p:sldId id="431" r:id="rId55"/>
    <p:sldId id="383" r:id="rId56"/>
    <p:sldId id="384" r:id="rId57"/>
    <p:sldId id="386" r:id="rId58"/>
    <p:sldId id="390" r:id="rId59"/>
    <p:sldId id="391" r:id="rId60"/>
    <p:sldId id="398" r:id="rId61"/>
    <p:sldId id="433" r:id="rId62"/>
    <p:sldId id="435" r:id="rId63"/>
    <p:sldId id="434" r:id="rId64"/>
    <p:sldId id="400" r:id="rId65"/>
    <p:sldId id="387" r:id="rId66"/>
    <p:sldId id="345" r:id="rId67"/>
    <p:sldId id="397" r:id="rId68"/>
    <p:sldId id="388" r:id="rId69"/>
    <p:sldId id="389"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3DD"/>
    <a:srgbClr val="D8E3D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83907" autoAdjust="0"/>
  </p:normalViewPr>
  <p:slideViewPr>
    <p:cSldViewPr snapToGrid="0">
      <p:cViewPr varScale="1">
        <p:scale>
          <a:sx n="73" d="100"/>
          <a:sy n="73" d="100"/>
        </p:scale>
        <p:origin x="936" y="101"/>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DF7538-40DD-4B5F-B1E0-AF4D0E6E51FA}" type="datetimeFigureOut">
              <a:rPr lang="da-DK" smtClean="0"/>
              <a:t>29-01-2022</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79148-7981-4339-A835-32879F5403DD}" type="slidenum">
              <a:rPr lang="da-DK" smtClean="0"/>
              <a:t>‹nr.›</a:t>
            </a:fld>
            <a:endParaRPr lang="da-DK"/>
          </a:p>
        </p:txBody>
      </p:sp>
    </p:spTree>
    <p:extLst>
      <p:ext uri="{BB962C8B-B14F-4D97-AF65-F5344CB8AC3E}">
        <p14:creationId xmlns:p14="http://schemas.microsoft.com/office/powerpoint/2010/main" val="1662356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forlagetcolumbus.dk/boeger/historie/blaa-danmarkshistorier/kapitel-3-soeens-folk/oevelsesopgave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orlagetcolumbus.dk/fileadmin/user_upload/Uddrag_af_H.P._Thomsens.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forlagetcolumbus.dk/fileadmin/user_upload/H._C._Andersen_Centret.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forlagetcolumbus.dk/fileadmin/user_upload/H._J._Albertsen.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forlagetcolumbus.dk/fileadmin/user_upload/Victor_Moeller.pdf"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arbejdermuseet.dk/viden-samlinger/arbejderhistorien/temaer/den-tidlige-arbejderbevaegelse/septemberforliget-1899/" TargetMode="External"/><Relationship Id="rId4" Type="http://schemas.openxmlformats.org/officeDocument/2006/relationships/hyperlink" Target="https://danmarkshistorien.dk/leksikon-og-kilder/vis/materiale/septemberforliget-5-september-189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enstoredanske.lex.dk/Septemberforliget" TargetMode="External"/><Relationship Id="rId7" Type="http://schemas.openxmlformats.org/officeDocument/2006/relationships/hyperlink" Target="https://www.arbejdermuseet.dk/viden-samlinger/arbejderhistorien/temaer/den-tidlige-arbejderbevaegelse/"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danmarkshistorien.dk/vis/materiale/arbejderbevaegelsen-1872-1940/" TargetMode="External"/><Relationship Id="rId5" Type="http://schemas.openxmlformats.org/officeDocument/2006/relationships/hyperlink" Target="https://docplayer.dk/17298239-En-soemand-han-maa-lide.html" TargetMode="External"/><Relationship Id="rId4" Type="http://schemas.openxmlformats.org/officeDocument/2006/relationships/hyperlink" Target="https://www.arbejdermuseet.dk/viden-samlinger/arbejderhistorien/temaer/den-tidlige-arbejderbevaegelse/septemberforliget-1899/"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archive.org/details/podcast_det-maritime-danmark_det-maritime-danmark-0410-d_1000379588426"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forlagetcolumbus.dk/fileadmin/user_upload/Svendborg_Amtstidende_Nr._42__18._Februar_1899.pdf"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forlagetcolumbus.dk/fileadmin/user_upload/Svendborg_Amtstidende_Nr._44__21._Februar_1899.pdf"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hval.dk/mitCFU/mm/player/?copydan=030601082200"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forlagetcolumbus.dk/fileadmin/user_upload/Siegfried_H.L._Duhst_.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forlagetcolumbus.dk/fileadmin/user_upload/Sejladsen.pdf" TargetMode="External"/><Relationship Id="rId7" Type="http://schemas.openxmlformats.org/officeDocument/2006/relationships/hyperlink" Target="https://forlagetcolumbus.dk/fileadmin/user_upload/Krigshandlinger.pdf"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forlagetcolumbus.dk/fileadmin/user_upload/Opdagelsesekspeditioner_.pdf" TargetMode="External"/><Relationship Id="rId5" Type="http://schemas.openxmlformats.org/officeDocument/2006/relationships/hyperlink" Target="https://forlagetcolumbus.dk/fileadmin/user_upload/Angreb_paa_floden.pdf" TargetMode="External"/><Relationship Id="rId4" Type="http://schemas.openxmlformats.org/officeDocument/2006/relationships/hyperlink" Target="https://forlagetcolumbus.dk/fileadmin/user_upload/Ekspedition_med_Tippo_Tip.pdf"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forlagetcolumbus.dk/fileadmin/user_upload/Sejladsen.pdf" TargetMode="External"/><Relationship Id="rId7" Type="http://schemas.openxmlformats.org/officeDocument/2006/relationships/hyperlink" Target="https://forlagetcolumbus.dk/fileadmin/user_upload/Krigshandlinger.pdf"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forlagetcolumbus.dk/fileadmin/user_upload/Opdagelsesekspeditioner_.pdf" TargetMode="External"/><Relationship Id="rId5" Type="http://schemas.openxmlformats.org/officeDocument/2006/relationships/hyperlink" Target="https://forlagetcolumbus.dk/fileadmin/user_upload/Angreb_paa_floden.pdf" TargetMode="External"/><Relationship Id="rId4" Type="http://schemas.openxmlformats.org/officeDocument/2006/relationships/hyperlink" Target="https://forlagetcolumbus.dk/fileadmin/user_upload/Ekspedition_med_Tippo_Tip.pdf"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orlagetcolumbus.dk/boeger/historie/blaa-danmarkshistorier/kapitel-3-soeens-folk/oevelsesopgav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youtube.com/watch?v=-CuyLbC2TZo"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create.kahoot.it/share/sejl-og-damp/d2981934-d60d-4059-bb21-5e7154ea5e2c"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dirty="0" smtClean="0"/>
              <a:t>Tegning af det første dampskib (hjuldamper) over Storebælt:</a:t>
            </a:r>
            <a:r>
              <a:rPr lang="da-DK" baseline="0" dirty="0" smtClean="0"/>
              <a:t> Me</a:t>
            </a:r>
            <a:r>
              <a:rPr lang="da-DK" dirty="0" smtClean="0"/>
              <a:t>rcurius. Hjuldamperen</a:t>
            </a:r>
            <a:r>
              <a:rPr lang="da-DK" baseline="0" dirty="0" smtClean="0"/>
              <a:t> var et postskib. Kunstner og årstal ukendt.</a:t>
            </a:r>
            <a:endParaRPr lang="da-DK" dirty="0"/>
          </a:p>
        </p:txBody>
      </p:sp>
      <p:sp>
        <p:nvSpPr>
          <p:cNvPr id="4" name="Pladsholder til slidenummer 3"/>
          <p:cNvSpPr>
            <a:spLocks noGrp="1"/>
          </p:cNvSpPr>
          <p:nvPr>
            <p:ph type="sldNum" sz="quarter" idx="10"/>
          </p:nvPr>
        </p:nvSpPr>
        <p:spPr/>
        <p:txBody>
          <a:bodyPr/>
          <a:lstStyle/>
          <a:p>
            <a:fld id="{2F979148-7981-4339-A835-32879F5403DD}" type="slidenum">
              <a:rPr lang="da-DK" smtClean="0"/>
              <a:t>2</a:t>
            </a:fld>
            <a:endParaRPr lang="da-DK"/>
          </a:p>
        </p:txBody>
      </p:sp>
    </p:spTree>
    <p:extLst>
      <p:ext uri="{BB962C8B-B14F-4D97-AF65-F5344CB8AC3E}">
        <p14:creationId xmlns:p14="http://schemas.microsoft.com/office/powerpoint/2010/main" val="3974342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Øvelsesopgave 3.8: Skibbrud. – Opsummering</a:t>
            </a:r>
            <a:r>
              <a:rPr lang="da-DK" b="0" baseline="0" dirty="0" smtClean="0"/>
              <a:t> – Eleverne har læst opgaven. (Der skal altså ikke bruges lang tid på opsummeringen).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Maleriet er: </a:t>
            </a:r>
            <a:r>
              <a:rPr lang="da-DK" dirty="0" smtClean="0"/>
              <a:t>Johan Christian Dahl: </a:t>
            </a:r>
            <a:r>
              <a:rPr lang="da-DK" b="0" dirty="0" err="1" smtClean="0"/>
              <a:t>Skipsvrak</a:t>
            </a:r>
            <a:r>
              <a:rPr lang="da-DK" b="0" dirty="0" smtClean="0"/>
              <a:t> ved den norske kyst (1829)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11</a:t>
            </a:fld>
            <a:endParaRPr lang="da-DK"/>
          </a:p>
        </p:txBody>
      </p:sp>
    </p:spTree>
    <p:extLst>
      <p:ext uri="{BB962C8B-B14F-4D97-AF65-F5344CB8AC3E}">
        <p14:creationId xmlns:p14="http://schemas.microsoft.com/office/powerpoint/2010/main" val="2269753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Remediering</a:t>
            </a:r>
            <a:r>
              <a:rPr lang="da-DK" dirty="0" smtClean="0"/>
              <a:t> er et fagudtryk for en tekst, billede, lyd eller andet materiale, flyttes fra en genre til en anden, fra et medie til et andet. Den nye genre eller det nye medie kan give mulighed for nye måder at fremlægge stoffet på. En remediering kan være som:</a:t>
            </a:r>
          </a:p>
          <a:p>
            <a:r>
              <a:rPr lang="da-DK" dirty="0" smtClean="0"/>
              <a:t>Direkte remediering – her overføres indholdet uden ændringer, fx når en sang fra en analog lp, der overføres på en digital cd eller en </a:t>
            </a:r>
            <a:r>
              <a:rPr lang="da-DK" dirty="0" err="1" smtClean="0"/>
              <a:t>streamingstjeneste</a:t>
            </a:r>
            <a:r>
              <a:rPr lang="da-DK" dirty="0" smtClean="0"/>
              <a:t>. </a:t>
            </a:r>
          </a:p>
          <a:p>
            <a:r>
              <a:rPr lang="da-DK" dirty="0" smtClean="0"/>
              <a:t>Remediering som reform – her omformes indholdet i overensstemmelse med de muligheder, som det nye medie rummer. Fx når en bog filmatiseres eller når en historie omskabes til fx en tegneserie. </a:t>
            </a:r>
          </a:p>
          <a:p>
            <a:r>
              <a:rPr lang="da-DK" dirty="0" smtClean="0"/>
              <a:t>Adaption betyder at en tekst, billede, lyd eller andet materiale omformes for at tilpasse sig nye tider og nye læsere. En adaptation kan både forenkle, fortætte eller forvandle materialet: </a:t>
            </a:r>
          </a:p>
          <a:p>
            <a:r>
              <a:rPr lang="da-DK" dirty="0" smtClean="0"/>
              <a:t>At fortætte materialet betyder, at man koncentrerer sig om særlige dele.</a:t>
            </a:r>
          </a:p>
          <a:p>
            <a:r>
              <a:rPr lang="da-DK" dirty="0" smtClean="0"/>
              <a:t>At forvandle materialet betyder at man flytter det over i en ny ramme, fx en eventyrramme. </a:t>
            </a:r>
          </a:p>
          <a:p>
            <a:r>
              <a:rPr lang="da-DK" dirty="0" smtClean="0"/>
              <a:t>At fortolke materialet betyder, at man vinkler anderledes, så læseren får mulighed for at opleve og forstå på nye måder.</a:t>
            </a:r>
          </a:p>
          <a:p>
            <a:endParaRPr lang="da-DK"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12</a:t>
            </a:fld>
            <a:endParaRPr lang="da-DK"/>
          </a:p>
        </p:txBody>
      </p:sp>
    </p:spTree>
    <p:extLst>
      <p:ext uri="{BB962C8B-B14F-4D97-AF65-F5344CB8AC3E}">
        <p14:creationId xmlns:p14="http://schemas.microsoft.com/office/powerpoint/2010/main" val="2299519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Øvelsesopgave 3.8: Skibbrud. </a:t>
            </a:r>
            <a:r>
              <a:rPr lang="da-DK" dirty="0" smtClean="0">
                <a:hlinkClick r:id="rId3"/>
              </a:rPr>
              <a:t>https://forlagetcolumbus.dk/boeger/historie/blaa-danmarkshistorier/kapitel-3-soeens-folk/oevelsesopgaver/</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Øvelsen er tænkt som gruppearbejde, men kan også fungere</a:t>
            </a:r>
            <a:r>
              <a:rPr lang="da-DK" baseline="0" dirty="0" smtClean="0"/>
              <a:t> individuelt (så skal man bare ikke lade alle fremlægge (slide 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På baggrund af beretningen skal du sætte dig i H.P. Thomsens sted og fortælle din familie hjemme på Fanø om dine oplevelser. Eneste kommunikationsmulighed er et Twitter </a:t>
            </a:r>
            <a:r>
              <a:rPr lang="da-DK" dirty="0" err="1" smtClean="0"/>
              <a:t>tweet</a:t>
            </a:r>
            <a:r>
              <a:rPr lang="da-DK" dirty="0" smtClean="0"/>
              <a:t>, hvor du max må bruge 280 tegn. Inden du skriver dit </a:t>
            </a:r>
            <a:r>
              <a:rPr lang="da-DK" dirty="0" err="1" smtClean="0"/>
              <a:t>tweet</a:t>
            </a:r>
            <a:r>
              <a:rPr lang="da-DK" dirty="0" smtClean="0"/>
              <a:t>, bør du som minimum overveje følgende:</a:t>
            </a:r>
          </a:p>
          <a:p>
            <a:r>
              <a:rPr lang="da-DK" dirty="0" smtClean="0"/>
              <a:t>Hvilken funktion ønsker du, at </a:t>
            </a:r>
            <a:r>
              <a:rPr lang="da-DK" dirty="0" err="1" smtClean="0"/>
              <a:t>tweetet</a:t>
            </a:r>
            <a:r>
              <a:rPr lang="da-DK" dirty="0" smtClean="0"/>
              <a:t> skal opfylde?</a:t>
            </a:r>
          </a:p>
          <a:p>
            <a:r>
              <a:rPr lang="da-DK" dirty="0" smtClean="0"/>
              <a:t>Hvad ønsker du at fremhæve?</a:t>
            </a:r>
          </a:p>
          <a:p>
            <a:r>
              <a:rPr lang="da-DK" dirty="0" smtClean="0"/>
              <a:t>Er der evt. noget, du vil udelade?</a:t>
            </a:r>
          </a:p>
          <a:p>
            <a:r>
              <a:rPr lang="da-DK" dirty="0" smtClean="0"/>
              <a:t>Hvordan kan du være tro mod </a:t>
            </a:r>
            <a:r>
              <a:rPr lang="da-DK" dirty="0" err="1" smtClean="0"/>
              <a:t>H.P.Thomsens</a:t>
            </a:r>
            <a:r>
              <a:rPr lang="da-DK" dirty="0" smtClean="0"/>
              <a:t> beretning og måske alligevel digte videre på den/udfylde blanke steder?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Maleriet er: Carl Rasmussen: Sejlbåd i havnen under et stormvejr  (ukendt årstal)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13</a:t>
            </a:fld>
            <a:endParaRPr lang="da-DK"/>
          </a:p>
        </p:txBody>
      </p:sp>
    </p:spTree>
    <p:extLst>
      <p:ext uri="{BB962C8B-B14F-4D97-AF65-F5344CB8AC3E}">
        <p14:creationId xmlns:p14="http://schemas.microsoft.com/office/powerpoint/2010/main" val="3088364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Lauritz </a:t>
            </a:r>
            <a:r>
              <a:rPr lang="da-DK" dirty="0" err="1" smtClean="0"/>
              <a:t>Haaland</a:t>
            </a:r>
            <a:r>
              <a:rPr lang="da-DK" dirty="0" smtClean="0"/>
              <a:t>: </a:t>
            </a:r>
            <a:r>
              <a:rPr lang="da-DK" dirty="0" err="1" smtClean="0"/>
              <a:t>Seilskute</a:t>
            </a:r>
            <a:r>
              <a:rPr lang="da-DK" dirty="0" smtClean="0"/>
              <a:t> </a:t>
            </a:r>
            <a:r>
              <a:rPr lang="da-DK" dirty="0" err="1" smtClean="0"/>
              <a:t>mellom</a:t>
            </a:r>
            <a:r>
              <a:rPr lang="da-DK" dirty="0" smtClean="0"/>
              <a:t> klipper(1923).</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Lad</a:t>
            </a:r>
            <a:r>
              <a:rPr lang="da-DK" baseline="0" dirty="0" smtClean="0"/>
              <a:t> alle grupper fremlægge deres </a:t>
            </a:r>
            <a:r>
              <a:rPr lang="da-DK" baseline="0" dirty="0" err="1" smtClean="0"/>
              <a:t>tweet</a:t>
            </a:r>
            <a:r>
              <a:rPr lang="da-DK" baseline="0" dirty="0" smtClean="0"/>
              <a:t>.</a:t>
            </a:r>
            <a:endParaRPr lang="da-DK"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14</a:t>
            </a:fld>
            <a:endParaRPr lang="da-DK"/>
          </a:p>
        </p:txBody>
      </p:sp>
    </p:spTree>
    <p:extLst>
      <p:ext uri="{BB962C8B-B14F-4D97-AF65-F5344CB8AC3E}">
        <p14:creationId xmlns:p14="http://schemas.microsoft.com/office/powerpoint/2010/main" val="4020801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kern="1200" dirty="0" smtClean="0">
                <a:solidFill>
                  <a:schemeClr val="tx1"/>
                </a:solidFill>
                <a:effectLst/>
                <a:latin typeface="+mn-lt"/>
                <a:ea typeface="+mn-ea"/>
                <a:cs typeface="+mn-cs"/>
              </a:rPr>
              <a:t>Øvelsesopgave 3.11: Medrejsende hustruer. https://forlagetcolumbus.dk/fileadmin/user_upload/Anna_Nielsen.pdf</a:t>
            </a:r>
          </a:p>
          <a:p>
            <a:endParaRPr lang="da-DK" dirty="0" smtClean="0"/>
          </a:p>
          <a:p>
            <a:r>
              <a:rPr lang="da-DK" dirty="0" smtClean="0"/>
              <a:t>Fanø-kaptajnskonen, Anna Nielsens dagbøger fra tre rejser med hendes mand (Thomas Nielsen) og børn i årene 1891-98 giver et lidt andet billede af livet til søs end de normale beretninger fra søfolkene. Anna sejlede med sin mand i den tids typiske langfarter. Anna Nielsen, der var kaptajnsdatter fra Nordby, tog efter sit bryllup i 1880 adskillige gange ud til store havnebyer for at følge sin mand på sejladser. De sidste rejser varede mellem et og tre år, og hun havde antagelig oftest sin hastigt voksende børneflok med. Anna Nielsen førte dagbog i sammenfattende form. Undervejs fødte hun fire piger og mistede en lille søn og en nyfødt datter. Den 11. april, 1892, sejlede hun med skibet HALNAKER fra London. På det tidspunkt var hun fyldt 34 år og havde seks børn med.</a:t>
            </a:r>
          </a:p>
          <a:p>
            <a:endParaRPr lang="da-DK" b="0" dirty="0" smtClean="0"/>
          </a:p>
          <a:p>
            <a:r>
              <a:rPr lang="da-DK" b="0" dirty="0" smtClean="0"/>
              <a:t>Gruppearbejde. Lad</a:t>
            </a:r>
            <a:r>
              <a:rPr lang="da-DK" b="0" baseline="0" dirty="0" smtClean="0"/>
              <a:t> eleverne besvare følgende spørgsmål</a:t>
            </a:r>
            <a:r>
              <a:rPr lang="da-DK" b="0" dirty="0" smtClean="0"/>
              <a:t>:</a:t>
            </a:r>
          </a:p>
          <a:p>
            <a:r>
              <a:rPr lang="da-DK" b="0" dirty="0" smtClean="0"/>
              <a:t> </a:t>
            </a:r>
          </a:p>
          <a:p>
            <a:pPr marL="171450" indent="-171450">
              <a:buFont typeface="Arial" panose="020B0604020202020204" pitchFamily="34" charset="0"/>
              <a:buChar char="•"/>
            </a:pPr>
            <a:r>
              <a:rPr lang="da-DK" dirty="0" smtClean="0"/>
              <a:t>Brug informationerne i kilden og </a:t>
            </a:r>
            <a:r>
              <a:rPr lang="da-DK" dirty="0" err="1" smtClean="0"/>
              <a:t>googlemaps</a:t>
            </a:r>
            <a:r>
              <a:rPr lang="da-DK" dirty="0" smtClean="0"/>
              <a:t> til at kortlægge hendes rejser.</a:t>
            </a:r>
          </a:p>
          <a:p>
            <a:pPr marL="171450" indent="-171450">
              <a:buFont typeface="Arial" panose="020B0604020202020204" pitchFamily="34" charset="0"/>
              <a:buChar char="•"/>
            </a:pPr>
            <a:r>
              <a:rPr lang="da-DK" dirty="0" smtClean="0"/>
              <a:t>Hvad er det for nogle varer, som er med i lasten på de skiftende rejser?</a:t>
            </a:r>
          </a:p>
          <a:p>
            <a:pPr marL="171450" indent="-171450">
              <a:buFont typeface="Arial" panose="020B0604020202020204" pitchFamily="34" charset="0"/>
              <a:buChar char="•"/>
            </a:pPr>
            <a:r>
              <a:rPr lang="da-DK" dirty="0" smtClean="0"/>
              <a:t>Hvilke oplevelser beretter hendes dagbog omkring?</a:t>
            </a:r>
          </a:p>
          <a:p>
            <a:pPr marL="171450" indent="-171450">
              <a:buFont typeface="Arial" panose="020B0604020202020204" pitchFamily="34" charset="0"/>
              <a:buChar char="•"/>
            </a:pPr>
            <a:r>
              <a:rPr lang="da-DK" dirty="0" smtClean="0"/>
              <a:t>Hvad kan dagbogsoptegnelserne fortælle os om Anna Nielsen som person og hendes karakter?</a:t>
            </a:r>
          </a:p>
          <a:p>
            <a:pPr marL="171450" indent="-171450">
              <a:buFont typeface="Arial" panose="020B0604020202020204" pitchFamily="34" charset="0"/>
              <a:buChar char="•"/>
            </a:pPr>
            <a:r>
              <a:rPr lang="da-DK" dirty="0" smtClean="0"/>
              <a:t>Hvad kan kilden gøres os klogere på?</a:t>
            </a:r>
          </a:p>
          <a:p>
            <a:pPr marL="0" indent="0">
              <a:buFont typeface="Arial" panose="020B0604020202020204" pitchFamily="34" charset="0"/>
              <a:buNone/>
            </a:pPr>
            <a:endParaRPr lang="da-DK" dirty="0" smtClean="0"/>
          </a:p>
          <a:p>
            <a:pPr marL="0" indent="0">
              <a:buFont typeface="Arial" panose="020B0604020202020204" pitchFamily="34" charset="0"/>
              <a:buNone/>
            </a:pPr>
            <a:r>
              <a:rPr lang="da-DK" dirty="0" smtClean="0"/>
              <a:t>Lad</a:t>
            </a:r>
            <a:r>
              <a:rPr lang="da-DK" baseline="0" dirty="0" smtClean="0"/>
              <a:t> eleverne bruge ca. 30 min. på arbejdet med kilden.</a:t>
            </a:r>
            <a:endParaRPr lang="da-DK" dirty="0" smtClean="0"/>
          </a:p>
          <a:p>
            <a:endParaRPr lang="da-DK" b="0" dirty="0" smtClean="0"/>
          </a:p>
          <a:p>
            <a:endParaRPr lang="da-DK" b="0" dirty="0" smtClean="0"/>
          </a:p>
          <a:p>
            <a:r>
              <a:rPr lang="da-DK" b="0" dirty="0" smtClean="0"/>
              <a:t>Maleriet er: C.F. Sørensen -</a:t>
            </a:r>
            <a:r>
              <a:rPr lang="da-DK" b="0" baseline="0" dirty="0" smtClean="0"/>
              <a:t> </a:t>
            </a:r>
            <a:r>
              <a:rPr lang="da-DK" b="0" dirty="0" smtClean="0"/>
              <a:t>Under Island (1878)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15</a:t>
            </a:fld>
            <a:endParaRPr lang="da-DK"/>
          </a:p>
        </p:txBody>
      </p:sp>
    </p:spTree>
    <p:extLst>
      <p:ext uri="{BB962C8B-B14F-4D97-AF65-F5344CB8AC3E}">
        <p14:creationId xmlns:p14="http://schemas.microsoft.com/office/powerpoint/2010/main" val="3548801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kern="1200" dirty="0" smtClean="0">
                <a:solidFill>
                  <a:schemeClr val="tx1"/>
                </a:solidFill>
                <a:effectLst/>
                <a:latin typeface="+mn-lt"/>
                <a:ea typeface="+mn-ea"/>
                <a:cs typeface="+mn-cs"/>
              </a:rPr>
              <a:t>Besvarelse af Øvelsesopgave 3.11: Medrejsende hustruer. https://forlagetcolumbus.dk/fileadmin/user_upload/Anna_Nielsen.pdf</a:t>
            </a:r>
          </a:p>
          <a:p>
            <a:endParaRPr lang="da-DK" dirty="0" smtClean="0"/>
          </a:p>
          <a:p>
            <a:endParaRPr lang="da-DK" b="0" dirty="0" smtClean="0"/>
          </a:p>
          <a:p>
            <a:r>
              <a:rPr lang="da-DK" b="0" dirty="0" smtClean="0"/>
              <a:t>Gruppearbejde. Lad</a:t>
            </a:r>
            <a:r>
              <a:rPr lang="da-DK" b="0" baseline="0" dirty="0" smtClean="0"/>
              <a:t> eleverne besvare følgende spørgsmål</a:t>
            </a:r>
            <a:r>
              <a:rPr lang="da-DK" b="0" dirty="0" smtClean="0"/>
              <a:t>:</a:t>
            </a:r>
          </a:p>
          <a:p>
            <a:r>
              <a:rPr lang="da-DK" b="0" dirty="0" smtClean="0"/>
              <a:t> </a:t>
            </a:r>
          </a:p>
          <a:p>
            <a:pPr marL="171450" indent="-171450">
              <a:buFont typeface="Arial" panose="020B0604020202020204" pitchFamily="34" charset="0"/>
              <a:buChar char="•"/>
            </a:pPr>
            <a:r>
              <a:rPr lang="da-DK" dirty="0" smtClean="0"/>
              <a:t>Brug informationerne i kilden og </a:t>
            </a:r>
            <a:r>
              <a:rPr lang="da-DK" dirty="0" err="1" smtClean="0"/>
              <a:t>googlemaps</a:t>
            </a:r>
            <a:r>
              <a:rPr lang="da-DK" dirty="0" smtClean="0"/>
              <a:t> til at kortlægge hendes rejser.</a:t>
            </a:r>
          </a:p>
          <a:p>
            <a:pPr marL="171450" indent="-171450">
              <a:buFont typeface="Arial" panose="020B0604020202020204" pitchFamily="34" charset="0"/>
              <a:buChar char="•"/>
            </a:pPr>
            <a:r>
              <a:rPr lang="da-DK" dirty="0" smtClean="0"/>
              <a:t>Hvad er det for nogle varer, som er med i lasten på de skiftende rejser?</a:t>
            </a:r>
          </a:p>
          <a:p>
            <a:pPr marL="171450" indent="-171450">
              <a:buFont typeface="Arial" panose="020B0604020202020204" pitchFamily="34" charset="0"/>
              <a:buChar char="•"/>
            </a:pPr>
            <a:r>
              <a:rPr lang="da-DK" dirty="0" smtClean="0"/>
              <a:t>Hvilke oplevelser beretter hendes dagbog omkring?</a:t>
            </a:r>
          </a:p>
          <a:p>
            <a:pPr marL="171450" indent="-171450">
              <a:buFont typeface="Arial" panose="020B0604020202020204" pitchFamily="34" charset="0"/>
              <a:buChar char="•"/>
            </a:pPr>
            <a:r>
              <a:rPr lang="da-DK" dirty="0" smtClean="0"/>
              <a:t>Hvad kan dagbogsoptegnelserne fortælle os om Anna Nielsen som person og hendes karakter?</a:t>
            </a:r>
          </a:p>
          <a:p>
            <a:pPr marL="171450" indent="-171450">
              <a:buFont typeface="Arial" panose="020B0604020202020204" pitchFamily="34" charset="0"/>
              <a:buChar char="•"/>
            </a:pPr>
            <a:r>
              <a:rPr lang="da-DK" dirty="0" smtClean="0"/>
              <a:t>Hvad kan kilden gøres os klogere på?</a:t>
            </a:r>
          </a:p>
          <a:p>
            <a:endParaRPr lang="da-DK" b="0" dirty="0" smtClean="0"/>
          </a:p>
          <a:p>
            <a:endParaRPr lang="da-DK" b="0" dirty="0" smtClean="0"/>
          </a:p>
          <a:p>
            <a:r>
              <a:rPr lang="da-DK" b="0" dirty="0" smtClean="0"/>
              <a:t>Fotografiet er ikke Anna</a:t>
            </a:r>
            <a:r>
              <a:rPr lang="da-DK" b="0" baseline="0" dirty="0" smtClean="0"/>
              <a:t> Nielsen og familien, men fra et andet skib med flere medrejsende hustruer. </a:t>
            </a:r>
            <a:endParaRPr lang="da-DK"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16</a:t>
            </a:fld>
            <a:endParaRPr lang="da-DK"/>
          </a:p>
        </p:txBody>
      </p:sp>
    </p:spTree>
    <p:extLst>
      <p:ext uri="{BB962C8B-B14F-4D97-AF65-F5344CB8AC3E}">
        <p14:creationId xmlns:p14="http://schemas.microsoft.com/office/powerpoint/2010/main" val="1628369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Kultegning</a:t>
            </a:r>
            <a:r>
              <a:rPr lang="da-DK" baseline="0" dirty="0" smtClean="0"/>
              <a:t> af August Fischer: Göteborg (1884)</a:t>
            </a:r>
            <a:endParaRPr lang="da-DK"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17</a:t>
            </a:fld>
            <a:endParaRPr lang="da-DK"/>
          </a:p>
        </p:txBody>
      </p:sp>
    </p:spTree>
    <p:extLst>
      <p:ext uri="{BB962C8B-B14F-4D97-AF65-F5344CB8AC3E}">
        <p14:creationId xmlns:p14="http://schemas.microsoft.com/office/powerpoint/2010/main" val="1817310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Maleri af </a:t>
            </a:r>
            <a:r>
              <a:rPr lang="da-DK" b="0" baseline="0" dirty="0" err="1" smtClean="0"/>
              <a:t>Caledonia</a:t>
            </a:r>
            <a:r>
              <a:rPr lang="da-DK" b="0" baseline="0" dirty="0" smtClean="0"/>
              <a:t>. Ukendt maler og årstal.</a:t>
            </a:r>
          </a:p>
        </p:txBody>
      </p:sp>
      <p:sp>
        <p:nvSpPr>
          <p:cNvPr id="4" name="Pladsholder til slidenummer 3"/>
          <p:cNvSpPr>
            <a:spLocks noGrp="1"/>
          </p:cNvSpPr>
          <p:nvPr>
            <p:ph type="sldNum" sz="quarter" idx="10"/>
          </p:nvPr>
        </p:nvSpPr>
        <p:spPr/>
        <p:txBody>
          <a:bodyPr/>
          <a:lstStyle/>
          <a:p>
            <a:fld id="{2F979148-7981-4339-A835-32879F5403DD}" type="slidenum">
              <a:rPr lang="da-DK" smtClean="0"/>
              <a:t>18</a:t>
            </a:fld>
            <a:endParaRPr lang="da-DK"/>
          </a:p>
        </p:txBody>
      </p:sp>
    </p:spTree>
    <p:extLst>
      <p:ext uri="{BB962C8B-B14F-4D97-AF65-F5344CB8AC3E}">
        <p14:creationId xmlns:p14="http://schemas.microsoft.com/office/powerpoint/2010/main" val="1667887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Tjek-på-lektien 3.1, 3.2, 3.3. Giv eleverne 5 min. til at navigere i spørgsmålene, og lad</a:t>
            </a:r>
            <a:r>
              <a:rPr lang="da-DK" baseline="0" dirty="0" smtClean="0"/>
              <a:t> dem så besvare spørgsmålene i plenum.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a:p>
            <a:r>
              <a:rPr lang="da-DK" b="1" dirty="0" smtClean="0"/>
              <a:t>Opgave 3.1: Hvilke produkter?</a:t>
            </a:r>
          </a:p>
          <a:p>
            <a:r>
              <a:rPr lang="da-DK" dirty="0" smtClean="0"/>
              <a:t>Hvilke af følgende varer udgjorde størstedelen af samhandlen mellem Storbritannien og Danmark i slutningen af 1800-tallet?</a:t>
            </a:r>
          </a:p>
          <a:p>
            <a:r>
              <a:rPr lang="da-DK" dirty="0" smtClean="0"/>
              <a:t>Medicin</a:t>
            </a:r>
          </a:p>
          <a:p>
            <a:r>
              <a:rPr lang="da-DK" dirty="0" smtClean="0"/>
              <a:t>Korn</a:t>
            </a:r>
          </a:p>
          <a:p>
            <a:r>
              <a:rPr lang="da-DK" dirty="0" smtClean="0"/>
              <a:t>Uld</a:t>
            </a:r>
          </a:p>
          <a:p>
            <a:r>
              <a:rPr lang="da-DK" dirty="0" smtClean="0"/>
              <a:t>Kul</a:t>
            </a:r>
          </a:p>
          <a:p>
            <a:r>
              <a:rPr lang="da-DK" dirty="0" smtClean="0"/>
              <a:t>Industriredskaber</a:t>
            </a:r>
          </a:p>
          <a:p>
            <a:r>
              <a:rPr lang="da-DK" dirty="0" smtClean="0"/>
              <a:t>Gummi</a:t>
            </a:r>
          </a:p>
          <a:p>
            <a:r>
              <a:rPr lang="da-DK" dirty="0" smtClean="0"/>
              <a:t>Smør</a:t>
            </a:r>
          </a:p>
          <a:p>
            <a:r>
              <a:rPr lang="da-DK" dirty="0" smtClean="0"/>
              <a:t>Blomster</a:t>
            </a:r>
          </a:p>
          <a:p>
            <a:r>
              <a:rPr lang="da-DK" dirty="0" smtClean="0"/>
              <a:t>Bacon</a:t>
            </a:r>
          </a:p>
          <a:p>
            <a:r>
              <a:rPr lang="da-DK" dirty="0" smtClean="0"/>
              <a:t>Æg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r>
              <a:rPr lang="da-DK" b="1" dirty="0" smtClean="0"/>
              <a:t>Opgave 3.2: Maritimt miljø?</a:t>
            </a:r>
          </a:p>
          <a:p>
            <a:r>
              <a:rPr lang="da-DK" dirty="0" smtClean="0"/>
              <a:t>Hvilke provinsbyer var i starten af 1900-tallet stadig maritime centre?</a:t>
            </a:r>
          </a:p>
          <a:p>
            <a:r>
              <a:rPr lang="da-DK" dirty="0" smtClean="0"/>
              <a:t>København</a:t>
            </a:r>
          </a:p>
          <a:p>
            <a:r>
              <a:rPr lang="da-DK" dirty="0" smtClean="0"/>
              <a:t>Slagelse</a:t>
            </a:r>
          </a:p>
          <a:p>
            <a:r>
              <a:rPr lang="da-DK" dirty="0" smtClean="0"/>
              <a:t>Esbjerg</a:t>
            </a:r>
          </a:p>
          <a:p>
            <a:r>
              <a:rPr lang="da-DK" dirty="0" smtClean="0"/>
              <a:t>Dragør</a:t>
            </a:r>
          </a:p>
          <a:p>
            <a:r>
              <a:rPr lang="da-DK" dirty="0" smtClean="0"/>
              <a:t>Århus</a:t>
            </a:r>
          </a:p>
          <a:p>
            <a:r>
              <a:rPr lang="da-DK" dirty="0" smtClean="0"/>
              <a:t>Fanø</a:t>
            </a:r>
          </a:p>
          <a:p>
            <a:r>
              <a:rPr lang="da-DK" dirty="0" smtClean="0"/>
              <a:t>Ålborg</a:t>
            </a:r>
          </a:p>
          <a:p>
            <a:r>
              <a:rPr lang="da-DK" dirty="0" smtClean="0"/>
              <a:t>Marstal</a:t>
            </a:r>
          </a:p>
          <a:p>
            <a:r>
              <a:rPr lang="da-DK" dirty="0" smtClean="0"/>
              <a:t>Svendborg</a:t>
            </a:r>
          </a:p>
          <a:p>
            <a:r>
              <a:rPr lang="da-DK" dirty="0" smtClean="0"/>
              <a:t>Rudkøbing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r>
              <a:rPr lang="da-DK" b="1" dirty="0" smtClean="0"/>
              <a:t>Opgave 3.3: Årsager til dampskibenes succes</a:t>
            </a:r>
          </a:p>
          <a:p>
            <a:r>
              <a:rPr lang="da-DK" dirty="0" smtClean="0"/>
              <a:t>Fra 1870’erne og frem vinder dampskibene i stigende grad frem på bekostning af sejlskibene. Hvilke konkurrencemæssige fordele havde dampskibene?</a:t>
            </a:r>
          </a:p>
          <a:p>
            <a:r>
              <a:rPr lang="da-DK" dirty="0" smtClean="0"/>
              <a:t>De var billigere</a:t>
            </a:r>
          </a:p>
          <a:p>
            <a:r>
              <a:rPr lang="da-DK" dirty="0" smtClean="0"/>
              <a:t>De var hurtigere</a:t>
            </a:r>
          </a:p>
          <a:p>
            <a:r>
              <a:rPr lang="da-DK" dirty="0" smtClean="0"/>
              <a:t>De kunne sejle i modvind</a:t>
            </a:r>
          </a:p>
          <a:p>
            <a:r>
              <a:rPr lang="da-DK" dirty="0" smtClean="0"/>
              <a:t>Sejladsen var nemmere at planlægge</a:t>
            </a:r>
          </a:p>
          <a:p>
            <a:r>
              <a:rPr lang="da-DK" dirty="0" smtClean="0"/>
              <a:t>De var mindre og kunne nemmere komme ind i primitive havne</a:t>
            </a:r>
          </a:p>
          <a:p>
            <a:r>
              <a:rPr lang="da-DK" dirty="0" smtClean="0"/>
              <a:t>De var nemmere at manøvrere</a:t>
            </a:r>
          </a:p>
          <a:p>
            <a:r>
              <a:rPr lang="da-DK" dirty="0" smtClean="0"/>
              <a:t>Der var store kulforekomster overalt i Danmark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https://forlagetcolumbus.dk/boeger/historie/blaa-danmarkshistorier/kapitel-3-soeens-folk/tjek-paa-lektien/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Maleri:</a:t>
            </a:r>
            <a:r>
              <a:rPr lang="da-DK" baseline="0" dirty="0" smtClean="0"/>
              <a:t> August Fischer: Københavns Havn (1885)</a:t>
            </a:r>
            <a:endParaRPr lang="da-DK"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19</a:t>
            </a:fld>
            <a:endParaRPr lang="da-DK"/>
          </a:p>
        </p:txBody>
      </p:sp>
    </p:spTree>
    <p:extLst>
      <p:ext uri="{BB962C8B-B14F-4D97-AF65-F5344CB8AC3E}">
        <p14:creationId xmlns:p14="http://schemas.microsoft.com/office/powerpoint/2010/main" val="2792025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Repetition af H.P. Thomsen, som blev</a:t>
            </a:r>
            <a:r>
              <a:rPr lang="da-DK" b="0" baseline="0" dirty="0" smtClean="0"/>
              <a:t> præsenteret af i modul 2 (slide 10)</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Familiefoto af H.P. Thomsen og familie (H.P. Thomsen sidder på midterste række)</a:t>
            </a:r>
            <a:endParaRPr lang="da-DK" b="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20</a:t>
            </a:fld>
            <a:endParaRPr lang="da-DK"/>
          </a:p>
        </p:txBody>
      </p:sp>
    </p:spTree>
    <p:extLst>
      <p:ext uri="{BB962C8B-B14F-4D97-AF65-F5344CB8AC3E}">
        <p14:creationId xmlns:p14="http://schemas.microsoft.com/office/powerpoint/2010/main" val="3054163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Danmark har været en søfartsnation siden vikingetiden. Det er ”lidt” glemt emne. Det har passet dårligt med landbrugshistorie/politisk</a:t>
            </a:r>
            <a:r>
              <a:rPr lang="da-DK" baseline="0" dirty="0" smtClean="0"/>
              <a:t> historie (og til dels økonomisk historie). V</a:t>
            </a:r>
            <a:r>
              <a:rPr lang="da-DK" dirty="0" smtClean="0"/>
              <a:t>i er ikke kun en nation af bønder). </a:t>
            </a:r>
            <a:r>
              <a:rPr lang="da-DK" baseline="0" dirty="0" smtClean="0"/>
              <a:t>Og søfart er global så det passer dårligt til nationalisme.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Hvis I går hjem og spørger om der er en sømand, havnearbejder, redder, shippingmand e.l. i familien. Måske bedsteforældre, så er sandsynligheden ret stor. </a:t>
            </a:r>
          </a:p>
          <a:p>
            <a:r>
              <a:rPr lang="da-DK" baseline="0" dirty="0" smtClean="0"/>
              <a:t>Og så søfartshistorier spændende::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Hvis man tidligere</a:t>
            </a:r>
            <a:r>
              <a:rPr lang="da-DK" baseline="0" dirty="0" smtClean="0"/>
              <a:t> har kørt et forløb med blå danmarkshistorier kan dette slide hurtigt gennemgås.  </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Der er drabelige</a:t>
            </a:r>
            <a:r>
              <a:rPr lang="da-DK" baseline="0" dirty="0" smtClean="0"/>
              <a:t> slag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Pirater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Handel med slavegjorte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Møder med fremmede folkeslag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Handel med eksotiske varer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Opdagelsesrejser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Fare og store vidder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Og så er der selvfølgelig alle de mere nære begivenheder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Sømandskoner der venter hjemme på nyt. Havnebyggerier der former danmarkskortet. Krige mod Sverige, mod England. Ubådskrig i danske farvande. Krigssejlere under verdenskrig. Og der er kendte </a:t>
            </a:r>
            <a:r>
              <a:rPr lang="da-DK" baseline="0" dirty="0" err="1" smtClean="0"/>
              <a:t>TV-serier</a:t>
            </a:r>
            <a:r>
              <a:rPr lang="da-DK" baseline="0" dirty="0" smtClean="0"/>
              <a:t>; Beha-familien på togt, Troels Kløvedals sejladser. Ja selv tidligere statsminister Lars Løkke har sejlet over Atlanterhavet i forbindelse med en </a:t>
            </a:r>
            <a:r>
              <a:rPr lang="da-DK" baseline="0" dirty="0" err="1" smtClean="0"/>
              <a:t>reality.serie</a:t>
            </a:r>
            <a:r>
              <a:rPr lang="da-DK"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a:p>
            <a:endParaRPr lang="da-DK" dirty="0" smtClean="0"/>
          </a:p>
          <a:p>
            <a:pPr marL="0" indent="0">
              <a:buNone/>
            </a:pPr>
            <a:endParaRPr lang="da-DK" dirty="0"/>
          </a:p>
        </p:txBody>
      </p:sp>
      <p:sp>
        <p:nvSpPr>
          <p:cNvPr id="4" name="Pladsholder til slidenummer 3"/>
          <p:cNvSpPr>
            <a:spLocks noGrp="1"/>
          </p:cNvSpPr>
          <p:nvPr>
            <p:ph type="sldNum" sz="quarter" idx="10"/>
          </p:nvPr>
        </p:nvSpPr>
        <p:spPr/>
        <p:txBody>
          <a:bodyPr/>
          <a:lstStyle/>
          <a:p>
            <a:fld id="{2F979148-7981-4339-A835-32879F5403DD}" type="slidenum">
              <a:rPr lang="da-DK" smtClean="0"/>
              <a:t>3</a:t>
            </a:fld>
            <a:endParaRPr lang="da-DK"/>
          </a:p>
        </p:txBody>
      </p:sp>
    </p:spTree>
    <p:extLst>
      <p:ext uri="{BB962C8B-B14F-4D97-AF65-F5344CB8AC3E}">
        <p14:creationId xmlns:p14="http://schemas.microsoft.com/office/powerpoint/2010/main" val="2652269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Øvelsesopgave:</a:t>
            </a:r>
            <a:r>
              <a:rPr lang="da-DK" b="0" baseline="0" dirty="0" smtClean="0"/>
              <a:t> </a:t>
            </a:r>
            <a:r>
              <a:rPr lang="da-DK" b="0" dirty="0" smtClean="0"/>
              <a:t>6.2: H.P. Thomsens kulturmøder: </a:t>
            </a:r>
            <a:r>
              <a:rPr lang="da-DK" dirty="0" smtClean="0">
                <a:hlinkClick r:id="rId3"/>
              </a:rPr>
              <a:t>https://forlagetcolumbus.dk/fileadmin/user_upload/Uddrag_af_H.P._Thomsens.pdf</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Gruppearbejde. Lad</a:t>
            </a:r>
            <a:r>
              <a:rPr lang="da-DK" baseline="0" dirty="0" smtClean="0"/>
              <a:t> eleverne begynde med at læse kilden. Dernæst skal de besvare spørgsmålene </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H.P. Thomsen, var sømand i mere end fire årtier og sejlede overalt i verden. Her er uddrag fra hans dagbog, da han er 39 år og skibsfører på skonnerten Lemvig, som sejler i trampfart bl.a. mellem de polynesiske øer i Stillehavet og til Europa.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Lad</a:t>
            </a:r>
            <a:r>
              <a:rPr lang="da-DK" baseline="0" dirty="0" smtClean="0"/>
              <a:t> klassen arbejde i grupper med uddraget af H.P. Thomsens dagbog.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a:p>
            <a:pPr marL="171450" indent="-171450">
              <a:buFont typeface="Arial" panose="020B0604020202020204" pitchFamily="34" charset="0"/>
              <a:buChar char="•"/>
            </a:pPr>
            <a:r>
              <a:rPr lang="da-DK" dirty="0" smtClean="0"/>
              <a:t>Hvilke grunde kan der være til at H.P Thomsen førte dagbog?</a:t>
            </a:r>
          </a:p>
          <a:p>
            <a:pPr marL="171450" indent="-171450">
              <a:buFont typeface="Arial" panose="020B0604020202020204" pitchFamily="34" charset="0"/>
              <a:buChar char="•"/>
            </a:pPr>
            <a:r>
              <a:rPr lang="da-DK" dirty="0" smtClean="0"/>
              <a:t>Vurder ud fra hans iagttagelser og beskrivelser, hvor godt et øjenvidne han er?</a:t>
            </a:r>
          </a:p>
          <a:p>
            <a:pPr marL="171450" indent="-171450">
              <a:buFont typeface="Arial" panose="020B0604020202020204" pitchFamily="34" charset="0"/>
              <a:buChar char="•"/>
            </a:pPr>
            <a:r>
              <a:rPr lang="da-DK" dirty="0" smtClean="0"/>
              <a:t>Hvad kan vi lære om de indfødte i Polynesien ud fra hans beskrivelser?</a:t>
            </a:r>
          </a:p>
          <a:p>
            <a:pPr marL="171450" indent="-171450">
              <a:buFont typeface="Arial" panose="020B0604020202020204" pitchFamily="34" charset="0"/>
              <a:buChar char="•"/>
            </a:pPr>
            <a:r>
              <a:rPr lang="da-DK" dirty="0" smtClean="0"/>
              <a:t>Hvad kan vi lære om H. P. Thomsen ud fra hans beskrivelser af de indfødte og deres kultur?</a:t>
            </a:r>
          </a:p>
          <a:p>
            <a:pPr marL="171450" indent="-171450">
              <a:buFont typeface="Arial" panose="020B0604020202020204" pitchFamily="34" charset="0"/>
              <a:buChar char="•"/>
            </a:pPr>
            <a:r>
              <a:rPr lang="da-DK" dirty="0" smtClean="0"/>
              <a:t>Hvad kan kilden gøre os klogere på?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Foto</a:t>
            </a:r>
            <a:r>
              <a:rPr lang="da-DK" baseline="0" dirty="0" smtClean="0"/>
              <a:t> af </a:t>
            </a:r>
            <a:r>
              <a:rPr lang="da-DK" dirty="0" smtClean="0"/>
              <a:t>H.P. Thomsen og Ane Kathrine Mortensen da de blev forlovet, 1881</a:t>
            </a:r>
          </a:p>
        </p:txBody>
      </p:sp>
      <p:sp>
        <p:nvSpPr>
          <p:cNvPr id="4" name="Pladsholder til slidenummer 3"/>
          <p:cNvSpPr>
            <a:spLocks noGrp="1"/>
          </p:cNvSpPr>
          <p:nvPr>
            <p:ph type="sldNum" sz="quarter" idx="10"/>
          </p:nvPr>
        </p:nvSpPr>
        <p:spPr/>
        <p:txBody>
          <a:bodyPr/>
          <a:lstStyle/>
          <a:p>
            <a:fld id="{2F979148-7981-4339-A835-32879F5403DD}" type="slidenum">
              <a:rPr lang="da-DK" smtClean="0"/>
              <a:t>21</a:t>
            </a:fld>
            <a:endParaRPr lang="da-DK"/>
          </a:p>
        </p:txBody>
      </p:sp>
    </p:spTree>
    <p:extLst>
      <p:ext uri="{BB962C8B-B14F-4D97-AF65-F5344CB8AC3E}">
        <p14:creationId xmlns:p14="http://schemas.microsoft.com/office/powerpoint/2010/main" val="3598297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Gennemgang af</a:t>
            </a:r>
            <a:r>
              <a:rPr lang="da-DK" b="0" baseline="0" dirty="0" smtClean="0"/>
              <a:t> gruppernes besvarelser.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Kort over Polynesien</a:t>
            </a:r>
            <a:endParaRPr lang="da-DK" b="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22</a:t>
            </a:fld>
            <a:endParaRPr lang="da-DK"/>
          </a:p>
        </p:txBody>
      </p:sp>
    </p:spTree>
    <p:extLst>
      <p:ext uri="{BB962C8B-B14F-4D97-AF65-F5344CB8AC3E}">
        <p14:creationId xmlns:p14="http://schemas.microsoft.com/office/powerpoint/2010/main" val="1249299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Øvelsesopgave 3.5: Mødet med </a:t>
            </a:r>
            <a:r>
              <a:rPr lang="da-DK" b="0" dirty="0" err="1" smtClean="0"/>
              <a:t>Caledonia</a:t>
            </a:r>
            <a:r>
              <a:rPr lang="da-DK" b="0" dirty="0" smtClean="0"/>
              <a:t>: </a:t>
            </a:r>
            <a:r>
              <a:rPr lang="da-DK" dirty="0" smtClean="0">
                <a:hlinkClick r:id="rId3"/>
              </a:rPr>
              <a:t>https://forlagetcolumbus.dk/fileadmin/user_upload/H._C._Andersen_Centret.pdf</a:t>
            </a:r>
            <a:endParaRPr lang="da-DK" dirty="0" smtClean="0"/>
          </a:p>
          <a:p>
            <a:endParaRPr lang="da-DK" b="0" dirty="0" smtClean="0"/>
          </a:p>
          <a:p>
            <a:r>
              <a:rPr lang="da-DK" b="0" dirty="0" smtClean="0"/>
              <a:t>Læs kilden</a:t>
            </a:r>
            <a:r>
              <a:rPr lang="da-DK" b="0" baseline="0" dirty="0" smtClean="0"/>
              <a:t> højt i plenum.  Lad eleverne besvare spørgsmålene i par efter oplæsning.</a:t>
            </a:r>
          </a:p>
          <a:p>
            <a:endParaRPr lang="da-DK" b="0" baseline="0" dirty="0" smtClean="0"/>
          </a:p>
          <a:p>
            <a:endParaRPr lang="da-DK" b="0" baseline="0" dirty="0" smtClean="0"/>
          </a:p>
          <a:p>
            <a:pPr marL="171450" indent="-171450">
              <a:buFont typeface="Arial" panose="020B0604020202020204" pitchFamily="34" charset="0"/>
              <a:buChar char="•"/>
            </a:pPr>
            <a:r>
              <a:rPr lang="da-DK" dirty="0" smtClean="0"/>
              <a:t>Hvorfor tog man på tur med </a:t>
            </a:r>
            <a:r>
              <a:rPr lang="da-DK" dirty="0" err="1" smtClean="0"/>
              <a:t>Caledonia</a:t>
            </a:r>
            <a:r>
              <a:rPr lang="da-DK" dirty="0" smtClean="0"/>
              <a:t>?</a:t>
            </a:r>
          </a:p>
          <a:p>
            <a:pPr marL="171450" indent="-171450">
              <a:buFont typeface="Arial" panose="020B0604020202020204" pitchFamily="34" charset="0"/>
              <a:buChar char="•"/>
            </a:pPr>
            <a:r>
              <a:rPr lang="da-DK" dirty="0" smtClean="0"/>
              <a:t>Hvilken oplevelse har deltagerne mon haft?</a:t>
            </a:r>
          </a:p>
          <a:p>
            <a:pPr marL="171450" indent="-171450">
              <a:buFont typeface="Arial" panose="020B0604020202020204" pitchFamily="34" charset="0"/>
              <a:buChar char="•"/>
            </a:pPr>
            <a:r>
              <a:rPr lang="da-DK" dirty="0" smtClean="0"/>
              <a:t>Med hvilken hensigt og formål er de to kilder blevet produceret?</a:t>
            </a:r>
          </a:p>
          <a:p>
            <a:pPr marL="171450" indent="-171450">
              <a:buFont typeface="Arial" panose="020B0604020202020204" pitchFamily="34" charset="0"/>
              <a:buChar char="•"/>
            </a:pPr>
            <a:r>
              <a:rPr lang="da-DK" dirty="0" smtClean="0"/>
              <a:t>Kan der spores en særlig tendens i henholdsvis brevet og maleriet?</a:t>
            </a:r>
          </a:p>
          <a:p>
            <a:pPr marL="171450" indent="-171450">
              <a:buFont typeface="Arial" panose="020B0604020202020204" pitchFamily="34" charset="0"/>
              <a:buChar char="•"/>
            </a:pPr>
            <a:r>
              <a:rPr lang="da-DK" dirty="0" smtClean="0"/>
              <a:t>Kan kilderne bruges til at fortælle noget om industrialiseringen af dansk søfart og i så fald hvad?</a:t>
            </a:r>
          </a:p>
          <a:p>
            <a:endParaRPr lang="da-DK" b="0" dirty="0"/>
          </a:p>
        </p:txBody>
      </p:sp>
      <p:sp>
        <p:nvSpPr>
          <p:cNvPr id="4" name="Pladsholder til slidenummer 3"/>
          <p:cNvSpPr>
            <a:spLocks noGrp="1"/>
          </p:cNvSpPr>
          <p:nvPr>
            <p:ph type="sldNum" sz="quarter" idx="10"/>
          </p:nvPr>
        </p:nvSpPr>
        <p:spPr/>
        <p:txBody>
          <a:bodyPr/>
          <a:lstStyle/>
          <a:p>
            <a:fld id="{2F979148-7981-4339-A835-32879F5403DD}" type="slidenum">
              <a:rPr lang="da-DK" smtClean="0"/>
              <a:t>23</a:t>
            </a:fld>
            <a:endParaRPr lang="da-DK"/>
          </a:p>
        </p:txBody>
      </p:sp>
    </p:spTree>
    <p:extLst>
      <p:ext uri="{BB962C8B-B14F-4D97-AF65-F5344CB8AC3E}">
        <p14:creationId xmlns:p14="http://schemas.microsoft.com/office/powerpoint/2010/main" val="3051153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Satiretegning over en tur med </a:t>
            </a:r>
            <a:r>
              <a:rPr lang="da-DK" i="0" u="none" baseline="0" dirty="0" err="1" smtClean="0">
                <a:solidFill>
                  <a:srgbClr val="002060"/>
                </a:solidFill>
              </a:rPr>
              <a:t>Caledonia</a:t>
            </a:r>
            <a:r>
              <a:rPr lang="da-DK" i="0" u="none" baseline="0" dirty="0" smtClean="0">
                <a:solidFill>
                  <a:srgbClr val="002060"/>
                </a:solidFill>
              </a:rPr>
              <a:t>. (ukendt kunstner og </a:t>
            </a:r>
            <a:r>
              <a:rPr lang="da-DK" i="0" u="none" baseline="0" dirty="0" err="1" smtClean="0">
                <a:solidFill>
                  <a:srgbClr val="002060"/>
                </a:solidFill>
              </a:rPr>
              <a:t>årstål</a:t>
            </a:r>
            <a:r>
              <a:rPr lang="da-DK" i="0" u="none" baseline="0" dirty="0" smtClean="0">
                <a:solidFill>
                  <a:srgbClr val="002060"/>
                </a:solidFill>
              </a:rPr>
              <a:t>)</a:t>
            </a:r>
          </a:p>
        </p:txBody>
      </p:sp>
      <p:sp>
        <p:nvSpPr>
          <p:cNvPr id="4" name="Pladsholder til slidenummer 3"/>
          <p:cNvSpPr>
            <a:spLocks noGrp="1"/>
          </p:cNvSpPr>
          <p:nvPr>
            <p:ph type="sldNum" sz="quarter" idx="10"/>
          </p:nvPr>
        </p:nvSpPr>
        <p:spPr/>
        <p:txBody>
          <a:bodyPr/>
          <a:lstStyle/>
          <a:p>
            <a:fld id="{2F979148-7981-4339-A835-32879F5403DD}" type="slidenum">
              <a:rPr lang="da-DK" smtClean="0"/>
              <a:t>24</a:t>
            </a:fld>
            <a:endParaRPr lang="da-DK"/>
          </a:p>
        </p:txBody>
      </p:sp>
    </p:spTree>
    <p:extLst>
      <p:ext uri="{BB962C8B-B14F-4D97-AF65-F5344CB8AC3E}">
        <p14:creationId xmlns:p14="http://schemas.microsoft.com/office/powerpoint/2010/main" val="1825725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C. W. Eckersberg </a:t>
            </a:r>
            <a:r>
              <a:rPr lang="da-DK" b="0" i="1" dirty="0" smtClean="0"/>
              <a:t>Regnbue på søen, en krydsende jagt med nogle andre skibe,</a:t>
            </a:r>
            <a:r>
              <a:rPr lang="da-DK" b="0" dirty="0" smtClean="0"/>
              <a:t> 1836</a:t>
            </a:r>
          </a:p>
          <a:p>
            <a:endParaRPr lang="da-DK" b="0" dirty="0"/>
          </a:p>
        </p:txBody>
      </p:sp>
      <p:sp>
        <p:nvSpPr>
          <p:cNvPr id="4" name="Pladsholder til slidenummer 3"/>
          <p:cNvSpPr>
            <a:spLocks noGrp="1"/>
          </p:cNvSpPr>
          <p:nvPr>
            <p:ph type="sldNum" sz="quarter" idx="10"/>
          </p:nvPr>
        </p:nvSpPr>
        <p:spPr/>
        <p:txBody>
          <a:bodyPr/>
          <a:lstStyle/>
          <a:p>
            <a:fld id="{2F979148-7981-4339-A835-32879F5403DD}" type="slidenum">
              <a:rPr lang="da-DK" smtClean="0"/>
              <a:t>25</a:t>
            </a:fld>
            <a:endParaRPr lang="da-DK"/>
          </a:p>
        </p:txBody>
      </p:sp>
    </p:spTree>
    <p:extLst>
      <p:ext uri="{BB962C8B-B14F-4D97-AF65-F5344CB8AC3E}">
        <p14:creationId xmlns:p14="http://schemas.microsoft.com/office/powerpoint/2010/main" val="17797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Lav en 5 min. refleksionsskrivning over dagens lektie i Blå danmarkshistorier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Tag udgangspunkt i de to punkter:</a:t>
            </a:r>
          </a:p>
          <a:p>
            <a:pPr marL="171450" indent="-171450">
              <a:buFont typeface="Arial" panose="020B0604020202020204" pitchFamily="34" charset="0"/>
              <a:buChar char="•"/>
            </a:pPr>
            <a:r>
              <a:rPr lang="da-DK" dirty="0" smtClean="0"/>
              <a:t>Ændringer i dansk søfart i perioden</a:t>
            </a:r>
          </a:p>
          <a:p>
            <a:pPr marL="171450" indent="-171450">
              <a:buFont typeface="Arial" panose="020B0604020202020204" pitchFamily="34" charset="0"/>
              <a:buChar char="•"/>
            </a:pPr>
            <a:r>
              <a:rPr lang="da-DK" dirty="0" smtClean="0"/>
              <a:t>Forholdene for den danske </a:t>
            </a:r>
            <a:r>
              <a:rPr lang="da-DK" dirty="0" smtClean="0"/>
              <a:t>sømand</a:t>
            </a:r>
          </a:p>
          <a:p>
            <a:pPr marL="171450" indent="-171450">
              <a:buFont typeface="Arial" panose="020B0604020202020204" pitchFamily="34" charset="0"/>
              <a:buChar char="•"/>
            </a:pPr>
            <a:r>
              <a:rPr lang="da-DK" dirty="0" smtClean="0"/>
              <a:t>Lad </a:t>
            </a:r>
            <a:r>
              <a:rPr lang="da-DK" dirty="0" smtClean="0"/>
              <a:t>efterfølgende 2-3</a:t>
            </a:r>
            <a:r>
              <a:rPr lang="da-DK" baseline="0" dirty="0" smtClean="0"/>
              <a:t> elever læse deres pointer eller skrivning højt for klassen</a:t>
            </a:r>
          </a:p>
          <a:p>
            <a:pPr marL="0" indent="0">
              <a:buFont typeface="Arial" panose="020B0604020202020204" pitchFamily="34" charset="0"/>
              <a:buNone/>
            </a:pPr>
            <a:endParaRPr lang="da-DK" baseline="0" dirty="0" smtClean="0"/>
          </a:p>
          <a:p>
            <a:pPr marL="0" indent="0">
              <a:buFont typeface="Arial" panose="020B0604020202020204" pitchFamily="34" charset="0"/>
              <a:buNone/>
            </a:pPr>
            <a:r>
              <a:rPr lang="da-DK" baseline="0" dirty="0" smtClean="0"/>
              <a:t>Maleriet er: Jørgen Dahl: Dampskibet </a:t>
            </a:r>
            <a:r>
              <a:rPr lang="da-DK" baseline="0" dirty="0" err="1" smtClean="0"/>
              <a:t>Kjøbenhavn</a:t>
            </a:r>
            <a:r>
              <a:rPr lang="da-DK" baseline="0" dirty="0" smtClean="0"/>
              <a:t> ved Skagen (1883)</a:t>
            </a:r>
            <a:r>
              <a:rPr lang="da-DK"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i="0" u="none" baseline="0" dirty="0" smtClean="0">
              <a:solidFill>
                <a:srgbClr val="002060"/>
              </a:solidFill>
            </a:endParaRPr>
          </a:p>
        </p:txBody>
      </p:sp>
      <p:sp>
        <p:nvSpPr>
          <p:cNvPr id="4" name="Pladsholder til slidenummer 3"/>
          <p:cNvSpPr>
            <a:spLocks noGrp="1"/>
          </p:cNvSpPr>
          <p:nvPr>
            <p:ph type="sldNum" sz="quarter" idx="10"/>
          </p:nvPr>
        </p:nvSpPr>
        <p:spPr/>
        <p:txBody>
          <a:bodyPr/>
          <a:lstStyle/>
          <a:p>
            <a:fld id="{2F979148-7981-4339-A835-32879F5403DD}" type="slidenum">
              <a:rPr lang="da-DK" smtClean="0"/>
              <a:t>26</a:t>
            </a:fld>
            <a:endParaRPr lang="da-DK"/>
          </a:p>
        </p:txBody>
      </p:sp>
    </p:spTree>
    <p:extLst>
      <p:ext uri="{BB962C8B-B14F-4D97-AF65-F5344CB8AC3E}">
        <p14:creationId xmlns:p14="http://schemas.microsoft.com/office/powerpoint/2010/main" val="2098025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Øvelsesopgave 3.14: Kok i is og tåge. https://forlagetcolumbus.dk/fileadmin/user_upload/Victor_Bolinder.pdf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Viggo Bolinder søgte i 1904 som 18-årig tobaksarbejder og musiker i Horsens at løse sine og familiens problemer ved at tage ud for at sejle som kok. Ved at tage til søs kunne han sikre moderen 20 kroner om måneden af sin hyre. Disse penge fik hun udbetalt af rederen, medens Viggo skulle klare sine udgifter til søs med 5 kroner om måneden. Han kom i et skib af en sådan størrelse, at kokkens arbejde tog hele dagen, uden at man derfor krævede større forudsætninger. Kaptajnen så til gengæld, at kokken var et pænt ungt menneske, som det ikke ville volde problemer at have boende agter i ruffet i et lille aflukke ved siden af styrmandens og kaptajnens boliger. Viggos førstetur bød på isbjerg og farlig tåge, hajer og storme, tyvagtige sælgere, juleaften i Italien m.m.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Eleverne har haft kilden</a:t>
            </a:r>
            <a:r>
              <a:rPr lang="da-DK" sz="1200" kern="1200" baseline="0" dirty="0" smtClean="0">
                <a:solidFill>
                  <a:schemeClr val="tx1"/>
                </a:solidFill>
                <a:effectLst/>
                <a:latin typeface="+mn-lt"/>
                <a:ea typeface="+mn-ea"/>
                <a:cs typeface="+mn-cs"/>
              </a:rPr>
              <a:t> </a:t>
            </a:r>
            <a:r>
              <a:rPr lang="da-DK" sz="1200" kern="1200" baseline="0" dirty="0" smtClean="0">
                <a:solidFill>
                  <a:schemeClr val="tx1"/>
                </a:solidFill>
                <a:effectLst/>
                <a:latin typeface="+mn-lt"/>
                <a:ea typeface="+mn-ea"/>
                <a:cs typeface="+mn-cs"/>
              </a:rPr>
              <a:t>for </a:t>
            </a:r>
            <a:r>
              <a:rPr lang="da-DK" sz="1200" kern="1200" baseline="0" dirty="0" smtClean="0">
                <a:solidFill>
                  <a:schemeClr val="tx1"/>
                </a:solidFill>
                <a:effectLst/>
                <a:latin typeface="+mn-lt"/>
                <a:ea typeface="+mn-ea"/>
                <a:cs typeface="+mn-cs"/>
              </a:rPr>
              <a:t>som lektie. Lad dem arbejde med spørgsmålene i grupper:</a:t>
            </a:r>
          </a:p>
          <a:p>
            <a:pPr marL="171450" indent="-171450">
              <a:buFont typeface="Arial" panose="020B0604020202020204" pitchFamily="34" charset="0"/>
              <a:buChar char="•"/>
            </a:pPr>
            <a:r>
              <a:rPr lang="da-DK" dirty="0" smtClean="0"/>
              <a:t>Hvad går Viggo Bolinders arbejde ud på?</a:t>
            </a:r>
          </a:p>
          <a:p>
            <a:pPr marL="171450" indent="-171450">
              <a:buFont typeface="Arial" panose="020B0604020202020204" pitchFamily="34" charset="0"/>
              <a:buChar char="•"/>
            </a:pPr>
            <a:r>
              <a:rPr lang="da-DK" dirty="0" smtClean="0"/>
              <a:t>Hvordan beskriver han sit arbejde?</a:t>
            </a:r>
          </a:p>
          <a:p>
            <a:pPr marL="171450" indent="-171450">
              <a:buFont typeface="Arial" panose="020B0604020202020204" pitchFamily="34" charset="0"/>
              <a:buChar char="•"/>
            </a:pPr>
            <a:r>
              <a:rPr lang="da-DK" dirty="0" smtClean="0"/>
              <a:t>Hvad fremstår vigtigst for Viggo Bolinder? Hyren eller oplevelserne?</a:t>
            </a:r>
          </a:p>
          <a:p>
            <a:pPr marL="171450" indent="-171450">
              <a:buFont typeface="Arial" panose="020B0604020202020204" pitchFamily="34" charset="0"/>
              <a:buChar char="•"/>
            </a:pPr>
            <a:r>
              <a:rPr lang="da-DK" dirty="0" smtClean="0"/>
              <a:t>Karakteriser Viggo Bolinders beskrivelse af sejladsen gennem tågen.</a:t>
            </a:r>
          </a:p>
          <a:p>
            <a:pPr marL="171450" indent="-171450">
              <a:buFont typeface="Arial" panose="020B0604020202020204" pitchFamily="34" charset="0"/>
              <a:buChar char="•"/>
            </a:pPr>
            <a:r>
              <a:rPr lang="da-DK" dirty="0" smtClean="0"/>
              <a:t>Prøv med egne ord at beskrive sejladsen gennem tågen</a:t>
            </a:r>
            <a:r>
              <a:rPr lang="da-DK" dirty="0" smtClean="0"/>
              <a:t>.</a:t>
            </a:r>
            <a:endParaRPr lang="da-DK"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Maleriet er: Heinrich Leitner –</a:t>
            </a:r>
            <a:r>
              <a:rPr lang="da-DK" baseline="0" dirty="0" err="1" smtClean="0"/>
              <a:t>Dampfschiff</a:t>
            </a:r>
            <a:r>
              <a:rPr lang="da-DK" baseline="0" dirty="0" smtClean="0"/>
              <a:t> </a:t>
            </a:r>
            <a:r>
              <a:rPr lang="da-DK" baseline="0" dirty="0" err="1" smtClean="0"/>
              <a:t>im</a:t>
            </a:r>
            <a:r>
              <a:rPr lang="da-DK" baseline="0" dirty="0" smtClean="0"/>
              <a:t> </a:t>
            </a:r>
            <a:r>
              <a:rPr lang="da-DK" baseline="0" dirty="0" err="1" smtClean="0"/>
              <a:t>Eismeer</a:t>
            </a:r>
            <a:r>
              <a:rPr lang="da-DK" baseline="0" dirty="0" smtClean="0"/>
              <a:t> 1896</a:t>
            </a:r>
          </a:p>
        </p:txBody>
      </p:sp>
      <p:sp>
        <p:nvSpPr>
          <p:cNvPr id="4" name="Pladsholder til slidenummer 3"/>
          <p:cNvSpPr>
            <a:spLocks noGrp="1"/>
          </p:cNvSpPr>
          <p:nvPr>
            <p:ph type="sldNum" sz="quarter" idx="10"/>
          </p:nvPr>
        </p:nvSpPr>
        <p:spPr/>
        <p:txBody>
          <a:bodyPr/>
          <a:lstStyle/>
          <a:p>
            <a:fld id="{2F979148-7981-4339-A835-32879F5403DD}" type="slidenum">
              <a:rPr lang="da-DK" smtClean="0"/>
              <a:t>27</a:t>
            </a:fld>
            <a:endParaRPr lang="da-DK"/>
          </a:p>
        </p:txBody>
      </p:sp>
    </p:spTree>
    <p:extLst>
      <p:ext uri="{BB962C8B-B14F-4D97-AF65-F5344CB8AC3E}">
        <p14:creationId xmlns:p14="http://schemas.microsoft.com/office/powerpoint/2010/main" val="3977618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Øvelsesopgave 3.14: Kok i is og tåge. https://forlagetcolumbus.dk/fileadmin/user_upload/Victor_Bolinder.pdf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baseline="0" dirty="0" smtClean="0">
                <a:solidFill>
                  <a:schemeClr val="tx1"/>
                </a:solidFill>
                <a:effectLst/>
                <a:latin typeface="+mn-lt"/>
                <a:ea typeface="+mn-ea"/>
                <a:cs typeface="+mn-cs"/>
              </a:rPr>
              <a:t>Lad eleverne besvare spørgsmålene i plenum: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da-DK" dirty="0" smtClean="0"/>
              <a:t>Hvad går Viggo Bolinders arbejde ud på?</a:t>
            </a:r>
          </a:p>
          <a:p>
            <a:pPr marL="171450" indent="-171450">
              <a:buFont typeface="Arial" panose="020B0604020202020204" pitchFamily="34" charset="0"/>
              <a:buChar char="•"/>
            </a:pPr>
            <a:r>
              <a:rPr lang="da-DK" dirty="0" smtClean="0"/>
              <a:t>Hvordan beskriver han sit arbejde?</a:t>
            </a:r>
          </a:p>
          <a:p>
            <a:pPr marL="171450" indent="-171450">
              <a:buFont typeface="Arial" panose="020B0604020202020204" pitchFamily="34" charset="0"/>
              <a:buChar char="•"/>
            </a:pPr>
            <a:r>
              <a:rPr lang="da-DK" dirty="0" smtClean="0"/>
              <a:t>Hvad fremstår vigtigst for Viggo Bolinder? Hyren eller oplevelserne?</a:t>
            </a:r>
          </a:p>
          <a:p>
            <a:pPr marL="171450" indent="-171450">
              <a:buFont typeface="Arial" panose="020B0604020202020204" pitchFamily="34" charset="0"/>
              <a:buChar char="•"/>
            </a:pPr>
            <a:r>
              <a:rPr lang="da-DK" dirty="0" smtClean="0"/>
              <a:t>Karakteriser Viggo Bolinders beskrivelse af sejladsen gennem tågen.</a:t>
            </a:r>
          </a:p>
          <a:p>
            <a:pPr marL="171450" indent="-171450">
              <a:buFont typeface="Arial" panose="020B0604020202020204" pitchFamily="34" charset="0"/>
              <a:buChar char="•"/>
            </a:pPr>
            <a:r>
              <a:rPr lang="da-DK" dirty="0" smtClean="0"/>
              <a:t>Prøv med egne ord at beskrive sejladsen gennem tågen.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Den første destination for Viggo Bolinder som kok på et sejlskib gik til Labrador, hvor både tåge og isbjerge gjorde sejladsen farlig. Fotografiet er fra samme område som Viggo sejlede i og man kan måske fornemme hvor farligt det har været at sejle dermed isbjergene gemt i tågen.</a:t>
            </a:r>
            <a:endParaRPr lang="da-DK"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28</a:t>
            </a:fld>
            <a:endParaRPr lang="da-DK"/>
          </a:p>
        </p:txBody>
      </p:sp>
    </p:spTree>
    <p:extLst>
      <p:ext uri="{BB962C8B-B14F-4D97-AF65-F5344CB8AC3E}">
        <p14:creationId xmlns:p14="http://schemas.microsoft.com/office/powerpoint/2010/main" val="839159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Øvelsesopgave 3.15: En sømands uventede ophold i Nicaragua. </a:t>
            </a:r>
            <a:r>
              <a:rPr lang="da-DK" dirty="0" smtClean="0">
                <a:hlinkClick r:id="rId3"/>
              </a:rPr>
              <a:t>https://forlagetcolumbus.dk/fileadmin/user_upload/H._J._Albertsen.pdf</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Hermann Juhl Albertsen blev i 1872 født ind i en skibsrederfamilie i byen Marstal. Efter at have arbejdet som toldkontorist sejlede han i 1890’erne med en række skibe til store dele af verden, indtil han senere gik i land og fik arbejde som bl.a. toldbetjent. Kilderne er uddrag fra 2 breve som han skrev, mens han var påmønstret sejlskibsskonnerten Niels Juel og lå i havnebyen </a:t>
            </a:r>
            <a:r>
              <a:rPr lang="da-DK" dirty="0" err="1" smtClean="0"/>
              <a:t>Corinto</a:t>
            </a:r>
            <a:r>
              <a:rPr lang="da-DK" dirty="0" smtClean="0"/>
              <a:t>, Nicaragua.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pPr marL="171450" indent="-171450">
              <a:buFont typeface="Arial" panose="020B0604020202020204" pitchFamily="34" charset="0"/>
              <a:buChar char="•"/>
            </a:pPr>
            <a:r>
              <a:rPr lang="da-DK" dirty="0" smtClean="0"/>
              <a:t>Med hvilket formål for øje er de to kilder produceret? </a:t>
            </a:r>
          </a:p>
          <a:p>
            <a:pPr marL="171450" indent="-171450">
              <a:buFont typeface="Arial" panose="020B0604020202020204" pitchFamily="34" charset="0"/>
              <a:buChar char="•"/>
            </a:pPr>
            <a:r>
              <a:rPr lang="da-DK" dirty="0" smtClean="0"/>
              <a:t>Giv et kort resume af de to kilder og overvej hvilken funktion de har haft i samtiden?</a:t>
            </a:r>
          </a:p>
          <a:p>
            <a:pPr marL="171450" indent="-171450">
              <a:buFont typeface="Arial" panose="020B0604020202020204" pitchFamily="34" charset="0"/>
              <a:buChar char="•"/>
            </a:pPr>
            <a:r>
              <a:rPr lang="da-DK" dirty="0" smtClean="0"/>
              <a:t>Hvilket indtryk efterlader kilderne af Hermann Juhl Albertsens evne til at beskrive sine oplevelser i Nicaragua? </a:t>
            </a:r>
          </a:p>
          <a:p>
            <a:pPr marL="171450" indent="-171450">
              <a:buFont typeface="Arial" panose="020B0604020202020204" pitchFamily="34" charset="0"/>
              <a:buChar char="•"/>
            </a:pPr>
            <a:r>
              <a:rPr lang="da-DK" dirty="0" smtClean="0"/>
              <a:t>Hvad kan kilderne fortælle os om tilværelsen som sømand i slutningen af 1800-tallet?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Lad</a:t>
            </a:r>
            <a:r>
              <a:rPr lang="da-DK" baseline="0" dirty="0" smtClean="0"/>
              <a:t> eleverne fortsætte i de samme grupper og lade dem besvare spørgsmålene sammen. Efter gruppearbejdet gennemgås spørgsmålene i plenum.</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Foto </a:t>
            </a:r>
            <a:r>
              <a:rPr lang="da-DK" baseline="0" dirty="0" smtClean="0"/>
              <a:t>er </a:t>
            </a:r>
            <a:r>
              <a:rPr lang="da-DK" baseline="0" dirty="0" err="1" smtClean="0"/>
              <a:t>Corinto</a:t>
            </a:r>
            <a:r>
              <a:rPr lang="da-DK" baseline="0" dirty="0" smtClean="0"/>
              <a:t> Havn i Nicaragua, som den ser ud i dag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29</a:t>
            </a:fld>
            <a:endParaRPr lang="da-DK"/>
          </a:p>
        </p:txBody>
      </p:sp>
    </p:spTree>
    <p:extLst>
      <p:ext uri="{BB962C8B-B14F-4D97-AF65-F5344CB8AC3E}">
        <p14:creationId xmlns:p14="http://schemas.microsoft.com/office/powerpoint/2010/main" val="2086418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Øvelsesopgave 3.13: Fyrbøder og arbejdskampe </a:t>
            </a:r>
            <a:r>
              <a:rPr lang="da-DK" dirty="0" smtClean="0">
                <a:solidFill>
                  <a:srgbClr val="002060"/>
                </a:solidFill>
                <a:hlinkClick r:id="rId3"/>
              </a:rPr>
              <a:t>https://forlagetcolumbus.dk/fileadmin/user_upload/Victor_Moeller.pdf</a:t>
            </a:r>
            <a:endParaRPr lang="da-DK"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u="none"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Victor Møller blev født i 1879 i København. Han var oprindelig smed og arbejdede blandt andet på B&amp;W, men blev ramt af lockouten i 1899, som siden førte til </a:t>
            </a:r>
            <a:r>
              <a:rPr lang="da-DK" dirty="0" err="1" smtClean="0"/>
              <a:t>septemberforliget</a:t>
            </a:r>
            <a:r>
              <a:rPr lang="da-DK" dirty="0" smtClean="0"/>
              <a:t>. Begivenhederne på det danske arbejdsmarked betød, at han stak til søs. Han blev fyrbøder, dvs. at han bl.a. skulle sørge for at dampmaskinen fik kul.</a:t>
            </a:r>
            <a:endParaRPr lang="da-DK" i="0" u="none"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Eleverne har nok ikke hørt om </a:t>
            </a:r>
            <a:r>
              <a:rPr lang="da-DK" i="0" u="none" baseline="0" dirty="0" err="1" smtClean="0">
                <a:solidFill>
                  <a:srgbClr val="002060"/>
                </a:solidFill>
              </a:rPr>
              <a:t>septemberforliget</a:t>
            </a:r>
            <a:r>
              <a:rPr lang="da-DK" i="0" u="none" baseline="0" dirty="0" smtClean="0">
                <a:solidFill>
                  <a:srgbClr val="002060"/>
                </a:solidFill>
              </a:rPr>
              <a:t>, så det kan man med fordel kort opsummere for elever, kig fx her: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solidFill>
                  <a:srgbClr val="002060"/>
                </a:solidFill>
                <a:hlinkClick r:id="rId4"/>
              </a:rPr>
              <a:t>https://danmarkshistorien.dk/leksikon-og-kilder/vis/materiale/septemberforliget-5-september-1899/</a:t>
            </a:r>
            <a:endParaRPr lang="da-DK"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Eller her: </a:t>
            </a:r>
            <a:r>
              <a:rPr lang="da-DK" dirty="0" smtClean="0">
                <a:hlinkClick r:id="rId5"/>
              </a:rPr>
              <a:t>https://www.arbejdermuseet.dk/viden-samlinger/arbejderhistorien/temaer/den-tidlige-arbejderbevaegelse/septemberforliget-1899/</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u="none"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u="none" baseline="0" dirty="0" smtClean="0">
              <a:solidFill>
                <a:srgbClr val="002060"/>
              </a:solidFill>
            </a:endParaRPr>
          </a:p>
          <a:p>
            <a:r>
              <a:rPr lang="da-DK" i="0" u="none" baseline="0" dirty="0" smtClean="0">
                <a:solidFill>
                  <a:srgbClr val="002060"/>
                </a:solidFill>
              </a:rPr>
              <a:t>Eleverne skal læse uddraget og </a:t>
            </a:r>
            <a:r>
              <a:rPr lang="da-DK" dirty="0" smtClean="0"/>
              <a:t>besvare nedenstående opgaver.</a:t>
            </a:r>
          </a:p>
          <a:p>
            <a:endParaRPr lang="da-DK" dirty="0" smtClean="0"/>
          </a:p>
          <a:p>
            <a:pPr marL="171450" indent="-171450">
              <a:buFont typeface="Arial" panose="020B0604020202020204" pitchFamily="34" charset="0"/>
              <a:buChar char="•"/>
            </a:pPr>
            <a:r>
              <a:rPr lang="da-DK" dirty="0" smtClean="0"/>
              <a:t>Hvordan beskriver Victor Møller livet ombord?</a:t>
            </a:r>
          </a:p>
          <a:p>
            <a:pPr marL="171450" indent="-171450">
              <a:buFont typeface="Arial" panose="020B0604020202020204" pitchFamily="34" charset="0"/>
              <a:buChar char="•"/>
            </a:pPr>
            <a:r>
              <a:rPr lang="da-DK" dirty="0" smtClean="0"/>
              <a:t>Hvordan beskriver Victor Møller arbejdet ombord?</a:t>
            </a:r>
          </a:p>
          <a:p>
            <a:pPr marL="171450" indent="-171450">
              <a:buFont typeface="Arial" panose="020B0604020202020204" pitchFamily="34" charset="0"/>
              <a:buChar char="•"/>
            </a:pPr>
            <a:r>
              <a:rPr lang="da-DK" dirty="0" smtClean="0"/>
              <a:t>Hvordan er kampen mellem arbejdsgiver og arbejdstager beskrevet?</a:t>
            </a:r>
          </a:p>
          <a:p>
            <a:pPr marL="171450" indent="-171450">
              <a:buFont typeface="Arial" panose="020B0604020202020204" pitchFamily="34" charset="0"/>
              <a:buChar char="•"/>
            </a:pPr>
            <a:r>
              <a:rPr lang="da-DK" dirty="0" smtClean="0"/>
              <a:t>Vurder, hvorvidt kilden bedst kan fortælle noget om sømandslivet på et dampskib eller om kampen mellem arbejdsgiverne (redderne/kaptajnerne) og arbejdstagerne (sømændene).</a:t>
            </a:r>
          </a:p>
          <a:p>
            <a:pPr marL="171450" indent="-171450">
              <a:buFont typeface="Arial" panose="020B0604020202020204" pitchFamily="34" charset="0"/>
              <a:buChar char="•"/>
            </a:pPr>
            <a:r>
              <a:rPr lang="da-DK" dirty="0" smtClean="0"/>
              <a:t>Diskuter, hvorvidt Victor Møllers beskrivelse af livet som fyrbøder minder mest om en ”arbejder” eller en ”sømand” (inddrag din viden fra afsnit 3.3 og 3.4).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i="0" u="none"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u="none"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Fotografi af </a:t>
            </a:r>
            <a:r>
              <a:rPr lang="da-DK" i="0" u="none" baseline="0" dirty="0" smtClean="0">
                <a:solidFill>
                  <a:schemeClr val="tx1"/>
                </a:solidFill>
              </a:rPr>
              <a:t>f</a:t>
            </a:r>
            <a:r>
              <a:rPr lang="da-DK" dirty="0" smtClean="0"/>
              <a:t>yrbøder i gang med skovle kul.. Ukendt årstal</a:t>
            </a:r>
            <a:endParaRPr lang="da-DK" i="0" u="none" baseline="0" dirty="0" smtClean="0">
              <a:solidFill>
                <a:srgbClr val="002060"/>
              </a:solidFill>
            </a:endParaRPr>
          </a:p>
        </p:txBody>
      </p:sp>
      <p:sp>
        <p:nvSpPr>
          <p:cNvPr id="4" name="Pladsholder til slidenummer 3"/>
          <p:cNvSpPr>
            <a:spLocks noGrp="1"/>
          </p:cNvSpPr>
          <p:nvPr>
            <p:ph type="sldNum" sz="quarter" idx="10"/>
          </p:nvPr>
        </p:nvSpPr>
        <p:spPr/>
        <p:txBody>
          <a:bodyPr/>
          <a:lstStyle/>
          <a:p>
            <a:fld id="{2F979148-7981-4339-A835-32879F5403DD}" type="slidenum">
              <a:rPr lang="da-DK" smtClean="0"/>
              <a:t>30</a:t>
            </a:fld>
            <a:endParaRPr lang="da-DK"/>
          </a:p>
        </p:txBody>
      </p:sp>
    </p:spTree>
    <p:extLst>
      <p:ext uri="{BB962C8B-B14F-4D97-AF65-F5344CB8AC3E}">
        <p14:creationId xmlns:p14="http://schemas.microsoft.com/office/powerpoint/2010/main" val="2605127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Forløbet omhandler:</a:t>
            </a:r>
            <a:r>
              <a:rPr lang="da-DK" sz="1200" kern="1200" baseline="0" dirty="0" smtClean="0">
                <a:solidFill>
                  <a:schemeClr val="tx1"/>
                </a:solidFill>
                <a:effectLst/>
                <a:latin typeface="+mn-lt"/>
                <a:ea typeface="+mn-ea"/>
                <a:cs typeface="+mn-cs"/>
              </a:rPr>
              <a:t> Vovehalse i storm (Carl Rasmussen: </a:t>
            </a:r>
            <a:r>
              <a:rPr lang="da-DK" sz="1200" kern="1200" baseline="0" dirty="0" smtClean="0">
                <a:solidFill>
                  <a:schemeClr val="tx1"/>
                </a:solidFill>
                <a:effectLst/>
                <a:latin typeface="+mn-lt"/>
                <a:ea typeface="+mn-ea"/>
                <a:cs typeface="+mn-cs"/>
              </a:rPr>
              <a:t>Skibes </a:t>
            </a:r>
            <a:r>
              <a:rPr lang="da-DK" sz="1200" kern="1200" baseline="0" dirty="0" smtClean="0">
                <a:solidFill>
                  <a:schemeClr val="tx1"/>
                </a:solidFill>
                <a:effectLst/>
                <a:latin typeface="+mn-lt"/>
                <a:ea typeface="+mn-ea"/>
                <a:cs typeface="+mn-cs"/>
              </a:rPr>
              <a:t>om morgenen efter en storm klarer landet for sig),  Besætningerne ombord på skibene (Foto af b</a:t>
            </a:r>
            <a:r>
              <a:rPr lang="da-DK" dirty="0" smtClean="0"/>
              <a:t>esætningen på S/S DAGMAR);. Skibbrud (Knud Baade:</a:t>
            </a:r>
            <a:r>
              <a:rPr lang="da-DK" baseline="0" dirty="0" smtClean="0"/>
              <a:t> </a:t>
            </a:r>
            <a:r>
              <a:rPr lang="da-DK" baseline="0" dirty="0" err="1" smtClean="0"/>
              <a:t>Shipwreck</a:t>
            </a:r>
            <a:r>
              <a:rPr lang="da-DK" baseline="0" dirty="0" smtClean="0"/>
              <a:t> 1839); Fortællinger fra eksotiske himmelstrøg (foto fra Fransk Polynesien);  Dampskibenes indtog  - Danmarks første dampskib: </a:t>
            </a:r>
            <a:r>
              <a:rPr lang="da-DK" baseline="0" dirty="0" err="1" smtClean="0"/>
              <a:t>Caledonia</a:t>
            </a:r>
            <a:r>
              <a:rPr lang="da-DK" baseline="0" dirty="0" smtClean="0"/>
              <a:t> (tegning af Vilhelm Østergaard 1897); Den først bølge af Industrialisering, skibsværfter (P.S. Krøyer - B&amp;W jernstøberi 1821); Arbejdskampe på land og til ”vands” (</a:t>
            </a:r>
            <a:r>
              <a:rPr lang="da-DK" dirty="0" smtClean="0"/>
              <a:t>Erik Henningsen</a:t>
            </a:r>
            <a:r>
              <a:rPr lang="da-DK" baseline="0" dirty="0" smtClean="0"/>
              <a:t> – En agitator (</a:t>
            </a:r>
            <a:r>
              <a:rPr lang="da-DK" dirty="0" smtClean="0"/>
              <a:t>1899); Mærsk-rederiets</a:t>
            </a:r>
            <a:r>
              <a:rPr lang="da-DK" baseline="0" dirty="0" smtClean="0"/>
              <a:t> ”spæde” start” </a:t>
            </a:r>
            <a:r>
              <a:rPr lang="da-DK" baseline="0" dirty="0" smtClean="0"/>
              <a:t>(Mærsk-logo</a:t>
            </a:r>
            <a:r>
              <a:rPr lang="da-DK" baseline="0" dirty="0" smtClean="0"/>
              <a:t>);</a:t>
            </a:r>
            <a:r>
              <a:rPr lang="da-DK" dirty="0" smtClean="0"/>
              <a:t>. Danske i Kong Leopolds tjeneste</a:t>
            </a:r>
            <a:r>
              <a:rPr lang="da-DK" baseline="0" dirty="0" smtClean="0"/>
              <a:t> i Congo (Foto af hvid mand blandt congolesiske krigere). Emigration til USA (Postkort af Atlanterhavsdamperen </a:t>
            </a:r>
            <a:r>
              <a:rPr lang="da-DK" baseline="0" dirty="0" err="1" smtClean="0"/>
              <a:t>Celtic</a:t>
            </a:r>
            <a:r>
              <a:rPr lang="da-DK" baseline="0" dirty="0" smtClean="0"/>
              <a:t> ca. 1902)</a:t>
            </a:r>
            <a:endParaRPr lang="da-DK"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2F979148-7981-4339-A835-32879F5403DD}" type="slidenum">
              <a:rPr lang="da-DK" smtClean="0"/>
              <a:t>4</a:t>
            </a:fld>
            <a:endParaRPr lang="da-DK"/>
          </a:p>
        </p:txBody>
      </p:sp>
    </p:spTree>
    <p:extLst>
      <p:ext uri="{BB962C8B-B14F-4D97-AF65-F5344CB8AC3E}">
        <p14:creationId xmlns:p14="http://schemas.microsoft.com/office/powerpoint/2010/main" val="3539771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Fotografi af havnearbejder-statue ved Aarhus Havn.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31</a:t>
            </a:fld>
            <a:endParaRPr lang="da-DK"/>
          </a:p>
        </p:txBody>
      </p:sp>
    </p:spTree>
    <p:extLst>
      <p:ext uri="{BB962C8B-B14F-4D97-AF65-F5344CB8AC3E}">
        <p14:creationId xmlns:p14="http://schemas.microsoft.com/office/powerpoint/2010/main" val="765269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Lad eleverne bruge resten af modulet i at notere sig, hvad de har lært om sømænd i perioden. Gerne i sammenhængende tekst.  Både i forhold til hvorfor de tog </a:t>
            </a:r>
            <a:r>
              <a:rPr lang="da-DK" baseline="0" dirty="0" smtClean="0"/>
              <a:t>ud at </a:t>
            </a:r>
            <a:r>
              <a:rPr lang="da-DK" baseline="0" dirty="0" smtClean="0"/>
              <a:t>sejle. Hvad de lavede, hvordan livet var ombord. Hvor de sejlede hen. Hvad de </a:t>
            </a:r>
            <a:r>
              <a:rPr lang="da-DK" baseline="0" dirty="0" smtClean="0"/>
              <a:t>oplevede osv.. </a:t>
            </a:r>
            <a:r>
              <a:rPr lang="da-DK" baseline="0" dirty="0" smtClean="0"/>
              <a:t>Der er nok ikke </a:t>
            </a:r>
            <a:r>
              <a:rPr lang="da-DK" baseline="0" dirty="0" smtClean="0"/>
              <a:t>tid til </a:t>
            </a:r>
            <a:r>
              <a:rPr lang="da-DK" baseline="0" dirty="0" smtClean="0"/>
              <a:t>at høre nogen i plenum. Det er vigtigt at eleverne får skrevet noget og at de får gemt deres </a:t>
            </a:r>
            <a:r>
              <a:rPr lang="da-DK" baseline="0" dirty="0" smtClean="0"/>
              <a:t>tekst</a:t>
            </a:r>
            <a:r>
              <a:rPr lang="da-DK" baseline="0" dirty="0" smtClean="0"/>
              <a:t>, da de </a:t>
            </a:r>
            <a:r>
              <a:rPr lang="da-DK" baseline="0" dirty="0" smtClean="0"/>
              <a:t>skal </a:t>
            </a:r>
            <a:r>
              <a:rPr lang="da-DK" baseline="0" dirty="0" smtClean="0"/>
              <a:t>benytte arbejdet i næste modul. De kan jo for sjov skyld prøve at sammenligne deres ”sømandskarakteristik” med den tegning de lavede i første modul (slide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Maleri af August Fischer: Kalkbrænderihavnen København.</a:t>
            </a:r>
          </a:p>
        </p:txBody>
      </p:sp>
      <p:sp>
        <p:nvSpPr>
          <p:cNvPr id="4" name="Pladsholder til slidenummer 3"/>
          <p:cNvSpPr>
            <a:spLocks noGrp="1"/>
          </p:cNvSpPr>
          <p:nvPr>
            <p:ph type="sldNum" sz="quarter" idx="10"/>
          </p:nvPr>
        </p:nvSpPr>
        <p:spPr/>
        <p:txBody>
          <a:bodyPr/>
          <a:lstStyle/>
          <a:p>
            <a:fld id="{2F979148-7981-4339-A835-32879F5403DD}" type="slidenum">
              <a:rPr lang="da-DK" smtClean="0"/>
              <a:t>32</a:t>
            </a:fld>
            <a:endParaRPr lang="da-DK"/>
          </a:p>
        </p:txBody>
      </p:sp>
    </p:spTree>
    <p:extLst>
      <p:ext uri="{BB962C8B-B14F-4D97-AF65-F5344CB8AC3E}">
        <p14:creationId xmlns:p14="http://schemas.microsoft.com/office/powerpoint/2010/main" val="1586950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Maleri af </a:t>
            </a:r>
            <a:r>
              <a:rPr lang="da-DK" b="0" baseline="0" dirty="0" err="1" smtClean="0"/>
              <a:t>Albert_Edelfelt</a:t>
            </a:r>
            <a:r>
              <a:rPr lang="da-DK" b="0" baseline="0" dirty="0" smtClean="0"/>
              <a:t> - </a:t>
            </a:r>
            <a:r>
              <a:rPr lang="da-DK" b="0" baseline="0" dirty="0" err="1" smtClean="0"/>
              <a:t>Uusmaalainen_merimies</a:t>
            </a:r>
            <a:r>
              <a:rPr lang="da-DK" b="0" baseline="0" dirty="0" smtClean="0"/>
              <a:t> (1896)</a:t>
            </a:r>
          </a:p>
        </p:txBody>
      </p:sp>
      <p:sp>
        <p:nvSpPr>
          <p:cNvPr id="4" name="Pladsholder til slidenummer 3"/>
          <p:cNvSpPr>
            <a:spLocks noGrp="1"/>
          </p:cNvSpPr>
          <p:nvPr>
            <p:ph type="sldNum" sz="quarter" idx="10"/>
          </p:nvPr>
        </p:nvSpPr>
        <p:spPr/>
        <p:txBody>
          <a:bodyPr/>
          <a:lstStyle/>
          <a:p>
            <a:fld id="{2F979148-7981-4339-A835-32879F5403DD}" type="slidenum">
              <a:rPr lang="da-DK" smtClean="0"/>
              <a:t>33</a:t>
            </a:fld>
            <a:endParaRPr lang="da-DK"/>
          </a:p>
        </p:txBody>
      </p:sp>
    </p:spTree>
    <p:extLst>
      <p:ext uri="{BB962C8B-B14F-4D97-AF65-F5344CB8AC3E}">
        <p14:creationId xmlns:p14="http://schemas.microsoft.com/office/powerpoint/2010/main" val="281310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Tjek på lektien- opgave 3.4: Faglige kampe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Giv eleverne 5 min. til at navigere i spørgsmålene, og lad</a:t>
            </a:r>
            <a:r>
              <a:rPr lang="da-DK" baseline="0" dirty="0" smtClean="0"/>
              <a:t> dem så besvare spørgsmålene i plenum.</a:t>
            </a:r>
          </a:p>
          <a:p>
            <a:r>
              <a:rPr lang="da-DK" dirty="0" smtClean="0"/>
              <a:t>Sømændenes og redernes faglige organisationer var involveret i en række faglige kampe omkring århundredeskiftet. Hvem af parterne kunne bruge følgende faglige våben?</a:t>
            </a:r>
          </a:p>
          <a:p>
            <a:pPr marL="171450" indent="-171450">
              <a:buFont typeface="Arial" panose="020B0604020202020204" pitchFamily="34" charset="0"/>
              <a:buChar char="•"/>
            </a:pPr>
            <a:r>
              <a:rPr lang="da-DK" dirty="0" smtClean="0"/>
              <a:t>Skruer</a:t>
            </a:r>
          </a:p>
          <a:p>
            <a:pPr marL="171450" indent="-171450">
              <a:buFont typeface="Arial" panose="020B0604020202020204" pitchFamily="34" charset="0"/>
              <a:buChar char="•"/>
            </a:pPr>
            <a:r>
              <a:rPr lang="da-DK" dirty="0" smtClean="0"/>
              <a:t>Lockout</a:t>
            </a:r>
          </a:p>
          <a:p>
            <a:pPr marL="171450" indent="-171450">
              <a:buFont typeface="Arial" panose="020B0604020202020204" pitchFamily="34" charset="0"/>
              <a:buChar char="•"/>
            </a:pPr>
            <a:r>
              <a:rPr lang="da-DK" dirty="0" smtClean="0"/>
              <a:t>Sortlistning</a:t>
            </a:r>
          </a:p>
          <a:p>
            <a:pPr marL="171450" indent="-171450">
              <a:buFont typeface="Arial" panose="020B0604020202020204" pitchFamily="34" charset="0"/>
              <a:buChar char="•"/>
            </a:pPr>
            <a:r>
              <a:rPr lang="da-DK" dirty="0" smtClean="0"/>
              <a:t>Strejkevagter</a:t>
            </a:r>
          </a:p>
          <a:p>
            <a:pPr marL="171450" indent="-171450">
              <a:buFont typeface="Arial" panose="020B0604020202020204" pitchFamily="34" charset="0"/>
              <a:buChar char="•"/>
            </a:pPr>
            <a:r>
              <a:rPr lang="da-DK" dirty="0" smtClean="0"/>
              <a:t>Bruge skruebrækkere</a:t>
            </a:r>
          </a:p>
          <a:p>
            <a:pPr marL="171450" indent="-171450">
              <a:buFont typeface="Arial" panose="020B0604020202020204" pitchFamily="34" charset="0"/>
              <a:buChar char="•"/>
            </a:pPr>
            <a:r>
              <a:rPr lang="da-DK" dirty="0" smtClean="0"/>
              <a:t>Få ordens – og politimagten til at gribe ind</a:t>
            </a:r>
          </a:p>
          <a:p>
            <a:pPr marL="171450" indent="-171450">
              <a:buFont typeface="Arial" panose="020B0604020202020204" pitchFamily="34" charset="0"/>
              <a:buChar char="•"/>
            </a:pPr>
            <a:endParaRPr lang="da-DK" dirty="0" smtClean="0"/>
          </a:p>
          <a:p>
            <a:pPr marL="0" indent="0">
              <a:buFont typeface="Arial" panose="020B0604020202020204" pitchFamily="34" charset="0"/>
              <a:buNone/>
            </a:pPr>
            <a:r>
              <a:rPr lang="da-DK" dirty="0" smtClean="0"/>
              <a:t>Illustration</a:t>
            </a:r>
            <a:r>
              <a:rPr lang="da-DK" baseline="0" dirty="0" smtClean="0"/>
              <a:t> af ”Slaget på fælleden” fra bladet ”Ravnen”, 1889</a:t>
            </a:r>
            <a:endParaRPr lang="da-DK" dirty="0"/>
          </a:p>
        </p:txBody>
      </p:sp>
      <p:sp>
        <p:nvSpPr>
          <p:cNvPr id="4" name="Pladsholder til slidenummer 3"/>
          <p:cNvSpPr>
            <a:spLocks noGrp="1"/>
          </p:cNvSpPr>
          <p:nvPr>
            <p:ph type="sldNum" sz="quarter" idx="10"/>
          </p:nvPr>
        </p:nvSpPr>
        <p:spPr/>
        <p:txBody>
          <a:bodyPr/>
          <a:lstStyle/>
          <a:p>
            <a:fld id="{2F979148-7981-4339-A835-32879F5403DD}" type="slidenum">
              <a:rPr lang="da-DK" smtClean="0"/>
              <a:t>34</a:t>
            </a:fld>
            <a:endParaRPr lang="da-DK"/>
          </a:p>
        </p:txBody>
      </p:sp>
    </p:spTree>
    <p:extLst>
      <p:ext uri="{BB962C8B-B14F-4D97-AF65-F5344CB8AC3E}">
        <p14:creationId xmlns:p14="http://schemas.microsoft.com/office/powerpoint/2010/main" val="4293989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Diskussionsopgave 3.2: Faglige kampe i dansk søfart.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Lad klassen a</a:t>
            </a:r>
            <a:r>
              <a:rPr lang="da-DK" baseline="0" dirty="0" smtClean="0"/>
              <a:t>rbejde i par eller mindre grupper.  Giv eleverne tid til søge informationer på nettet. </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Under industrialiseringen skete der en politisk mobilisering af arbejderne i den industrielle sektor. Denne udvikling fandt også sted inden for dansk søfart. I denne opgave bedes du overveje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følgende spørgsmål:.</a:t>
            </a:r>
          </a:p>
          <a:p>
            <a:pPr marL="171450" indent="-171450">
              <a:buFont typeface="Arial" panose="020B0604020202020204" pitchFamily="34" charset="0"/>
              <a:buChar char="•"/>
            </a:pPr>
            <a:r>
              <a:rPr lang="da-DK" dirty="0" smtClean="0"/>
              <a:t>Hvad kunne stridspunkterne mellem arbejdsgivere og arbejdstagere typisk være?</a:t>
            </a:r>
          </a:p>
          <a:p>
            <a:pPr marL="171450" indent="-171450">
              <a:buFont typeface="Arial" panose="020B0604020202020204" pitchFamily="34" charset="0"/>
              <a:buChar char="•"/>
            </a:pPr>
            <a:r>
              <a:rPr lang="da-DK" dirty="0" smtClean="0"/>
              <a:t>Hvilke ”våben” kunne de hver især gøre brug af (hvad kunne de gøre brug af for at svække modstanderen og opnå en bedre forhandlingsposition)?</a:t>
            </a:r>
          </a:p>
          <a:p>
            <a:pPr marL="171450" indent="-171450">
              <a:buFont typeface="Arial" panose="020B0604020202020204" pitchFamily="34" charset="0"/>
              <a:buChar char="•"/>
            </a:pPr>
            <a:r>
              <a:rPr lang="da-DK" dirty="0" smtClean="0"/>
              <a:t>Diskuter hvorvidt arbejdskampene i dansk søfart adskilte sig væsentligt fra udviklingen på landjorden. Tag udgangspunkt i afsnit 3.4 og lav samtidig lidt research på nettet og find frem </a:t>
            </a:r>
            <a:r>
              <a:rPr lang="da-DK" dirty="0" err="1" smtClean="0"/>
              <a:t>septemberforligets</a:t>
            </a:r>
            <a:r>
              <a:rPr lang="da-DK" dirty="0" smtClean="0"/>
              <a:t> betydning for forholdet mellem dansk rederiforening og søfolkenes faglige organisationer.</a:t>
            </a:r>
          </a:p>
          <a:p>
            <a:pPr marL="171450" indent="-171450">
              <a:buFont typeface="Arial" panose="020B0604020202020204" pitchFamily="34" charset="0"/>
              <a:buChar char="•"/>
            </a:pPr>
            <a:r>
              <a:rPr lang="da-DK" dirty="0" smtClean="0"/>
              <a:t>Vurder på baggrund af lidt research på nettet, hvad nutidens arbejdskonflikter i dansk søfart bunder i og diskuter hvorvidt de adskiller sig fra stridspunkterne, som man så omkring slutningen af 1800-tallet og i starten af 1900-tallet. </a:t>
            </a:r>
          </a:p>
          <a:p>
            <a:pPr marL="0" indent="0">
              <a:buFont typeface="Arial" panose="020B0604020202020204" pitchFamily="34" charset="0"/>
              <a:buNone/>
            </a:pPr>
            <a:r>
              <a:rPr lang="da-DK" dirty="0" smtClean="0"/>
              <a:t>Forslag</a:t>
            </a:r>
            <a:r>
              <a:rPr lang="da-DK" baseline="0" dirty="0" smtClean="0"/>
              <a:t> til hjemmesider som kan hjælpe lidt på vej:</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smtClean="0">
                <a:hlinkClick r:id="rId3"/>
              </a:rPr>
              <a:t>https://denstoredanske.lex.dk/Septemberforliget</a:t>
            </a:r>
            <a:endParaRPr lang="da-DK"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smtClean="0">
                <a:hlinkClick r:id="rId4"/>
              </a:rPr>
              <a:t>https://www.arbejdermuseet.dk/viden-samlinger/arbejderhistorien/temaer/den-tidlige-arbejderbevaegelse/septemberforliget-1899/</a:t>
            </a:r>
            <a:endParaRPr lang="da-DK" dirty="0" smtClean="0"/>
          </a:p>
          <a:p>
            <a:r>
              <a:rPr lang="da-DK" dirty="0" smtClean="0">
                <a:hlinkClick r:id="rId5"/>
              </a:rPr>
              <a:t>https://docplayer.dk/17298239-En-soemand-han-maa-lide.html</a:t>
            </a:r>
            <a:endParaRPr lang="da-DK" dirty="0" smtClean="0"/>
          </a:p>
          <a:p>
            <a:r>
              <a:rPr lang="da-DK" dirty="0" smtClean="0">
                <a:hlinkClick r:id="rId6"/>
              </a:rPr>
              <a:t>https://danmarkshistorien.dk/vis/materiale/arbejderbevaegelsen-1872-1940/</a:t>
            </a:r>
            <a:endParaRPr lang="da-DK" dirty="0" smtClean="0"/>
          </a:p>
          <a:p>
            <a:r>
              <a:rPr lang="da-DK" dirty="0" smtClean="0">
                <a:hlinkClick r:id="rId7"/>
              </a:rPr>
              <a:t>https://www.arbejdermuseet.dk/viden-samlinger/arbejderhistorien/temaer/den-tidlige-arbejderbevaegelse/</a:t>
            </a:r>
            <a:endParaRPr lang="da-DK" dirty="0" smtClean="0"/>
          </a:p>
          <a:p>
            <a:pPr marL="0" indent="0">
              <a:buFont typeface="Arial" panose="020B0604020202020204" pitchFamily="34" charset="0"/>
              <a:buNone/>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Satirisk tegneserie om storlockouten. Kvinden</a:t>
            </a:r>
            <a:r>
              <a:rPr lang="da-DK" baseline="0" dirty="0" smtClean="0"/>
              <a:t> står med</a:t>
            </a:r>
            <a:r>
              <a:rPr lang="da-DK" dirty="0" smtClean="0"/>
              <a:t> dagbladet Socialdemokraten, som forsvarer arbejdernes ret til at organisere sig imod kapitalisterne som er parat til at knuse fagbevægelsen</a:t>
            </a:r>
            <a:r>
              <a:rPr lang="da-DK" baseline="0" dirty="0" smtClean="0"/>
              <a:t> med en stor sten.</a:t>
            </a:r>
            <a:r>
              <a:rPr lang="da-DK" dirty="0" smtClean="0"/>
              <a:t> </a:t>
            </a:r>
            <a:endParaRPr lang="da-DK"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35</a:t>
            </a:fld>
            <a:endParaRPr lang="da-DK"/>
          </a:p>
        </p:txBody>
      </p:sp>
    </p:spTree>
    <p:extLst>
      <p:ext uri="{BB962C8B-B14F-4D97-AF65-F5344CB8AC3E}">
        <p14:creationId xmlns:p14="http://schemas.microsoft.com/office/powerpoint/2010/main" val="571602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Hvad er en redegørelse: I historie er en redegørelse en objektiv fremstilling af en begivenhed, en periode eller lignende, som bygger på fagligt relevant stof. Redegørelsen skal løbende indeholde henvisninger i form af fodnoter til det materiale, som du har anvendt for at kunne skrive din redegørelse.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u="none"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Hvad er formålet med en redegørelse: Formålet med en redegørelse i historie er, at du skal give læseren et fagligt underbygget overblik over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begivenheden, perioden eller lignende. Ofte vil en redegørelse være første del af en større opgave. Her gør redegørelsen det samtidig muligt for læseren at blive sat ind i tingene, så vedkommende bagefter bedre kan forstå din analyse af fx et kildemateriale. Hvis dit område fx er </a:t>
            </a:r>
            <a:r>
              <a:rPr lang="da-DK" i="1" u="none" baseline="0" dirty="0" smtClean="0">
                <a:solidFill>
                  <a:srgbClr val="002060"/>
                </a:solidFill>
              </a:rPr>
              <a:t>Dansk slavehandel </a:t>
            </a:r>
            <a:r>
              <a:rPr lang="da-DK" i="0" u="none" baseline="0" dirty="0" smtClean="0">
                <a:solidFill>
                  <a:srgbClr val="002060"/>
                </a:solidFill>
              </a:rPr>
              <a:t>så kan det nødvendigt, at læseren først får indsigt i, hvordan Danmark erhvervede de kolonier, hvortil der blev fragtet slavegjorte. I din kildeanalyse vil det også være nødvendigt indimellem at henvise til din redegørelse. Det giver et bedre fagligt fundament, og kan underbygge nogle af dine vigtigste pointer. Samtidig får det opgaven til at hænge bedre sammen.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En redegørelse kan derfor risikere at bliver temmelig omfattende.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u="none"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Hvad skal en redegørelse indeholde: Det afhænger naturligvis af, hvad du bliver bedt om. Hvis du skal ”Redegøre for slavehandlen i Danmark fra 1750-1800”, skal dit fokus være på den udvikling som sker i perioden. Det vil sige du ikke skal fokusere på fx den danske indenrigspolitiske udvikling i perioden. Emnet har også betydning for, hvor lang den skal være. Men i fx en dansk-historie-opgave eller i  Studieretningsprojektet (SRP) skal den sjældent være længere end to sider. Derudover er det meget vigtigt, at din redegørelse indeholder henvisninger til dit materiale i form af fodnoter (eller slutnoter). Henvisningerne skal først og fremmest vise din læser, at det ikke bare er dig der mener, at fx </a:t>
            </a:r>
            <a:r>
              <a:rPr lang="da-DK" i="1" u="none" baseline="0" dirty="0" smtClean="0">
                <a:solidFill>
                  <a:srgbClr val="002060"/>
                </a:solidFill>
              </a:rPr>
              <a:t>slavehandlen</a:t>
            </a:r>
            <a:r>
              <a:rPr lang="da-DK" i="0" u="none" baseline="0" dirty="0" smtClean="0">
                <a:solidFill>
                  <a:srgbClr val="002060"/>
                </a:solidFill>
              </a:rPr>
              <a:t> foregik sådan som du skriver. Derimod er der fx en række uddannede historikere eller andre fagpersoner, som siger det samme. For læseren er fodnoterne faktisk det bedste bevis på, at du har sat dig ind i området ved at læse hvad andre har skrevet om det før dig. Hvis du derimod ikke har nogen henvisninger, så tror læseren, at du bare har skrevet ud fra hukommelsen, og ikke gidet sætte dig ind i, hvor du har din viden fra. Eller endnu værre, at du måske bare har kopieret direkte fra nettet.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Af samme grund må din redegørelse også gerne indeholde citater. Men lad være med at bruge for mange af dem, og de må endelig ikke være for lange dvs. som regel højst 2-3 linjer. Ofte er det dog stadig bedre at formulere det med egne ord, fordi det viser du faktisk har forstået, hvad der står i bogen.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Hvor mange fodnoter skal der så være i en redegørelse? Selvom der naturligvis ikke kan sættes et fast tal på det, så er en rigtig god tommelfingerregel  2-5 noter pr. side.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u="none"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Det vigtigste ved en redegørelse i historie 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At den er objektiv og benytter et sagligt ordvalg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At den er fagligt underbygget med dækkende litteraturhenvisninger i fodnoter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At du har en klar disposition og viser evt. sammenhænge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At du holder dig til emnet og har udvalgt de væsentligste informationer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At du viser en præcis forståelse og anvendelse af faglige begreber</a:t>
            </a:r>
          </a:p>
        </p:txBody>
      </p:sp>
      <p:sp>
        <p:nvSpPr>
          <p:cNvPr id="4" name="Pladsholder til slidenummer 3"/>
          <p:cNvSpPr>
            <a:spLocks noGrp="1"/>
          </p:cNvSpPr>
          <p:nvPr>
            <p:ph type="sldNum" sz="quarter" idx="10"/>
          </p:nvPr>
        </p:nvSpPr>
        <p:spPr/>
        <p:txBody>
          <a:bodyPr/>
          <a:lstStyle/>
          <a:p>
            <a:fld id="{2F979148-7981-4339-A835-32879F5403DD}" type="slidenum">
              <a:rPr lang="da-DK" smtClean="0"/>
              <a:t>36</a:t>
            </a:fld>
            <a:endParaRPr lang="da-DK"/>
          </a:p>
        </p:txBody>
      </p:sp>
    </p:spTree>
    <p:extLst>
      <p:ext uri="{BB962C8B-B14F-4D97-AF65-F5344CB8AC3E}">
        <p14:creationId xmlns:p14="http://schemas.microsoft.com/office/powerpoint/2010/main" val="271047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Efter </a:t>
            </a:r>
            <a:r>
              <a:rPr lang="da-DK" i="0" u="none" baseline="0" dirty="0" smtClean="0">
                <a:solidFill>
                  <a:srgbClr val="002060"/>
                </a:solidFill>
              </a:rPr>
              <a:t>afsnittet </a:t>
            </a:r>
            <a:r>
              <a:rPr lang="da-DK" i="0" u="none" baseline="0" dirty="0" smtClean="0">
                <a:solidFill>
                  <a:srgbClr val="002060"/>
                </a:solidFill>
              </a:rPr>
              <a:t>skal der være en note: Frederiksen, Claus &amp; Fischer, Jesper: Blå danmarkshistorier, 2020, Columbus, </a:t>
            </a:r>
            <a:r>
              <a:rPr lang="da-DK" i="0" u="none" baseline="0" dirty="0" err="1" smtClean="0">
                <a:solidFill>
                  <a:srgbClr val="002060"/>
                </a:solidFill>
              </a:rPr>
              <a:t>pp</a:t>
            </a:r>
            <a:r>
              <a:rPr lang="da-DK" i="0" u="none" baseline="0" dirty="0" smtClean="0">
                <a:solidFill>
                  <a:srgbClr val="002060"/>
                </a:solidFill>
              </a:rPr>
              <a:t>. </a:t>
            </a:r>
            <a:r>
              <a:rPr lang="da-DK" i="0" u="none" baseline="0" dirty="0" smtClean="0">
                <a:solidFill>
                  <a:srgbClr val="002060"/>
                </a:solidFill>
              </a:rPr>
              <a:t>78 </a:t>
            </a:r>
            <a:endParaRPr lang="da-DK" i="0" u="none"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u="none" baseline="0" dirty="0" smtClean="0">
              <a:solidFill>
                <a:srgbClr val="002060"/>
              </a:solidFill>
            </a:endParaRPr>
          </a:p>
        </p:txBody>
      </p:sp>
      <p:sp>
        <p:nvSpPr>
          <p:cNvPr id="4" name="Pladsholder til slidenummer 3"/>
          <p:cNvSpPr>
            <a:spLocks noGrp="1"/>
          </p:cNvSpPr>
          <p:nvPr>
            <p:ph type="sldNum" sz="quarter" idx="10"/>
          </p:nvPr>
        </p:nvSpPr>
        <p:spPr/>
        <p:txBody>
          <a:bodyPr/>
          <a:lstStyle/>
          <a:p>
            <a:fld id="{2F979148-7981-4339-A835-32879F5403DD}" type="slidenum">
              <a:rPr lang="da-DK" smtClean="0"/>
              <a:t>37</a:t>
            </a:fld>
            <a:endParaRPr lang="da-DK"/>
          </a:p>
        </p:txBody>
      </p:sp>
    </p:spTree>
    <p:extLst>
      <p:ext uri="{BB962C8B-B14F-4D97-AF65-F5344CB8AC3E}">
        <p14:creationId xmlns:p14="http://schemas.microsoft.com/office/powerpoint/2010/main" val="16829017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Nu har eleverne brugt 1½ modul på </a:t>
            </a:r>
            <a:r>
              <a:rPr lang="da-DK" i="0" u="none" baseline="0" dirty="0" smtClean="0">
                <a:solidFill>
                  <a:srgbClr val="002060"/>
                </a:solidFill>
              </a:rPr>
              <a:t>sømændenes forhold </a:t>
            </a:r>
            <a:r>
              <a:rPr lang="da-DK" i="0" u="none" baseline="0" dirty="0" smtClean="0">
                <a:solidFill>
                  <a:srgbClr val="002060"/>
                </a:solidFill>
              </a:rPr>
              <a:t>i perioden ca. 1870-1910.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u="none"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Eleverne har også haft Christian Borlands erindringer for som lektie. Og man kan opfordre </a:t>
            </a:r>
            <a:r>
              <a:rPr lang="da-DK" i="0" u="none" baseline="0" dirty="0" smtClean="0">
                <a:solidFill>
                  <a:srgbClr val="002060"/>
                </a:solidFill>
              </a:rPr>
              <a:t>eleverne til også </a:t>
            </a:r>
            <a:r>
              <a:rPr lang="da-DK" i="0" u="none" baseline="0" dirty="0" smtClean="0">
                <a:solidFill>
                  <a:srgbClr val="002060"/>
                </a:solidFill>
              </a:rPr>
              <a:t>at medtage denne i redegørelsen.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Med udgangspunkt i det som er gennemgået i timerne, og informationer og oplysninger som eleverne selv kan finde skal de skrive en kort redegørelse over ”livet som sømand omkring 1870-1910”</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Det er vigtigt at eleverne får brugt de noter og skriv som de har lavet undervejs i modulet ellers vil de ikke kunne </a:t>
            </a:r>
            <a:r>
              <a:rPr lang="da-DK" i="0" u="none" baseline="0" dirty="0" smtClean="0">
                <a:solidFill>
                  <a:srgbClr val="002060"/>
                </a:solidFill>
              </a:rPr>
              <a:t>nå det. </a:t>
            </a:r>
            <a:endParaRPr lang="da-DK" i="0" u="none" baseline="0" dirty="0" smtClean="0">
              <a:solidFill>
                <a:srgbClr val="002060"/>
              </a:solidFill>
            </a:endParaRPr>
          </a:p>
        </p:txBody>
      </p:sp>
      <p:sp>
        <p:nvSpPr>
          <p:cNvPr id="4" name="Pladsholder til slidenummer 3"/>
          <p:cNvSpPr>
            <a:spLocks noGrp="1"/>
          </p:cNvSpPr>
          <p:nvPr>
            <p:ph type="sldNum" sz="quarter" idx="10"/>
          </p:nvPr>
        </p:nvSpPr>
        <p:spPr/>
        <p:txBody>
          <a:bodyPr/>
          <a:lstStyle/>
          <a:p>
            <a:fld id="{2F979148-7981-4339-A835-32879F5403DD}" type="slidenum">
              <a:rPr lang="da-DK" smtClean="0"/>
              <a:t>38</a:t>
            </a:fld>
            <a:endParaRPr lang="da-DK"/>
          </a:p>
        </p:txBody>
      </p:sp>
    </p:spTree>
    <p:extLst>
      <p:ext uri="{BB962C8B-B14F-4D97-AF65-F5344CB8AC3E}">
        <p14:creationId xmlns:p14="http://schemas.microsoft.com/office/powerpoint/2010/main" val="1164470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Lad eleverne give feedback til hinanden. De kan bytte i par. Udvælg 2-3 stykker som læses højt for klassen. Dette vil også fungere som opsamling på hele modulet. Hvis man ikke kan nå det, så lad eleverne få det få </a:t>
            </a:r>
            <a:r>
              <a:rPr lang="da-DK" i="0" u="none" baseline="0" dirty="0" smtClean="0">
                <a:solidFill>
                  <a:srgbClr val="002060"/>
                </a:solidFill>
              </a:rPr>
              <a:t>for som </a:t>
            </a:r>
            <a:r>
              <a:rPr lang="da-DK" i="0" u="none" baseline="0" dirty="0" smtClean="0">
                <a:solidFill>
                  <a:srgbClr val="002060"/>
                </a:solidFill>
              </a:rPr>
              <a:t>lektie, og gennemgå det hurtigt i starten af næste modul.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u="none"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Christoffer Wilhelm Eckersberg –Udsnit af maleriet: </a:t>
            </a:r>
            <a:r>
              <a:rPr lang="da-DK" i="1" dirty="0" smtClean="0">
                <a:effectLst/>
              </a:rPr>
              <a:t>En sejlads til Charlottenlund (1824) </a:t>
            </a:r>
            <a:endParaRPr lang="da-DK" i="0" u="none" baseline="0" dirty="0" smtClean="0">
              <a:solidFill>
                <a:srgbClr val="002060"/>
              </a:solidFill>
            </a:endParaRPr>
          </a:p>
        </p:txBody>
      </p:sp>
      <p:sp>
        <p:nvSpPr>
          <p:cNvPr id="4" name="Pladsholder til slidenummer 3"/>
          <p:cNvSpPr>
            <a:spLocks noGrp="1"/>
          </p:cNvSpPr>
          <p:nvPr>
            <p:ph type="sldNum" sz="quarter" idx="10"/>
          </p:nvPr>
        </p:nvSpPr>
        <p:spPr/>
        <p:txBody>
          <a:bodyPr/>
          <a:lstStyle/>
          <a:p>
            <a:fld id="{2F979148-7981-4339-A835-32879F5403DD}" type="slidenum">
              <a:rPr lang="da-DK" smtClean="0"/>
              <a:t>39</a:t>
            </a:fld>
            <a:endParaRPr lang="da-DK"/>
          </a:p>
        </p:txBody>
      </p:sp>
    </p:spTree>
    <p:extLst>
      <p:ext uri="{BB962C8B-B14F-4D97-AF65-F5344CB8AC3E}">
        <p14:creationId xmlns:p14="http://schemas.microsoft.com/office/powerpoint/2010/main" val="2528299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Maleriet er: </a:t>
            </a:r>
            <a:r>
              <a:rPr lang="en-US" b="0" dirty="0" smtClean="0"/>
              <a:t>Joseph </a:t>
            </a:r>
            <a:r>
              <a:rPr lang="en-US" b="0" dirty="0" err="1" smtClean="0"/>
              <a:t>Mallord</a:t>
            </a:r>
            <a:r>
              <a:rPr lang="en-US" b="0" dirty="0" smtClean="0"/>
              <a:t> William Turner - Snow Storm - Steam-Boat off a </a:t>
            </a:r>
            <a:r>
              <a:rPr lang="en-US" b="0" dirty="0" err="1" smtClean="0"/>
              <a:t>Harbour's</a:t>
            </a:r>
            <a:r>
              <a:rPr lang="en-US" b="0" dirty="0" smtClean="0"/>
              <a:t> Mouth (1842)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40</a:t>
            </a:fld>
            <a:endParaRPr lang="da-DK"/>
          </a:p>
        </p:txBody>
      </p:sp>
    </p:spTree>
    <p:extLst>
      <p:ext uri="{BB962C8B-B14F-4D97-AF65-F5344CB8AC3E}">
        <p14:creationId xmlns:p14="http://schemas.microsoft.com/office/powerpoint/2010/main" val="3708608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Remedieringsopgave 6.1 - Tegn en sømand. Lad helst eleverne tegne  i hånden, men et</a:t>
            </a:r>
            <a:r>
              <a:rPr lang="da-DK" b="0" baseline="0" dirty="0" smtClean="0"/>
              <a:t> tegneprogram kan også gå.</a:t>
            </a:r>
            <a:endParaRPr lang="da-DK" b="0" dirty="0" smtClean="0"/>
          </a:p>
          <a:p>
            <a:endParaRPr lang="da-DK" dirty="0" smtClean="0"/>
          </a:p>
          <a:p>
            <a:r>
              <a:rPr lang="da-DK" dirty="0" smtClean="0"/>
              <a:t>Alle ved, hvordan en sømand ser ud. Eller rettere sagt, så har vi alle sammen vores egen forestilling om en rigtig sømand. Så tegn en sømand som du forestiller ham.</a:t>
            </a:r>
          </a:p>
          <a:p>
            <a:pPr marL="171450" indent="-171450">
              <a:buFont typeface="Arial" panose="020B0604020202020204" pitchFamily="34" charset="0"/>
              <a:buChar char="•"/>
            </a:pPr>
            <a:r>
              <a:rPr lang="da-DK" dirty="0" smtClean="0"/>
              <a:t>Hvordan ser han ud?</a:t>
            </a:r>
          </a:p>
          <a:p>
            <a:pPr marL="171450" indent="-171450">
              <a:buFont typeface="Arial" panose="020B0604020202020204" pitchFamily="34" charset="0"/>
              <a:buChar char="•"/>
            </a:pPr>
            <a:r>
              <a:rPr lang="da-DK" dirty="0" smtClean="0"/>
              <a:t>Hvilke karakteristika har han?</a:t>
            </a:r>
          </a:p>
          <a:p>
            <a:pPr marL="171450" indent="-171450">
              <a:buFont typeface="Arial" panose="020B0604020202020204" pitchFamily="34" charset="0"/>
              <a:buChar char="•"/>
            </a:pPr>
            <a:r>
              <a:rPr lang="da-DK" dirty="0" smtClean="0"/>
              <a:t>Hvad kan han, og hvad kan han ikke?</a:t>
            </a:r>
            <a:endParaRPr lang="en-US" baseline="0" dirty="0" smtClean="0"/>
          </a:p>
          <a:p>
            <a:endParaRPr lang="en-US" baseline="0" dirty="0" smtClean="0"/>
          </a:p>
          <a:p>
            <a:r>
              <a:rPr lang="en-US" baseline="0" dirty="0" smtClean="0"/>
              <a:t>To </a:t>
            </a:r>
            <a:r>
              <a:rPr lang="en-US" baseline="0" dirty="0" err="1" smtClean="0"/>
              <a:t>autentiske</a:t>
            </a:r>
            <a:r>
              <a:rPr lang="en-US" baseline="0" dirty="0" smtClean="0">
                <a:sym typeface="Wingdings" panose="05000000000000000000" pitchFamily="2" charset="2"/>
              </a:rPr>
              <a:t> </a:t>
            </a:r>
            <a:r>
              <a:rPr lang="en-US" baseline="0" dirty="0" err="1" smtClean="0"/>
              <a:t>elevtegninger</a:t>
            </a:r>
            <a:r>
              <a:rPr lang="en-US" baseline="0" dirty="0" smtClean="0"/>
              <a:t> </a:t>
            </a:r>
            <a:r>
              <a:rPr lang="en-US" baseline="0" dirty="0" err="1" smtClean="0"/>
              <a:t>af</a:t>
            </a:r>
            <a:r>
              <a:rPr lang="en-US" baseline="0" dirty="0" smtClean="0"/>
              <a:t> </a:t>
            </a:r>
            <a:r>
              <a:rPr lang="en-US" baseline="0" dirty="0" err="1" smtClean="0"/>
              <a:t>en</a:t>
            </a:r>
            <a:r>
              <a:rPr lang="en-US" baseline="0" dirty="0" smtClean="0"/>
              <a:t> </a:t>
            </a:r>
            <a:r>
              <a:rPr lang="en-US" baseline="0" dirty="0" err="1" smtClean="0"/>
              <a:t>sømand</a:t>
            </a:r>
            <a:r>
              <a:rPr lang="en-US" baseline="0" dirty="0" smtClean="0"/>
              <a:t>. </a:t>
            </a:r>
          </a:p>
          <a:p>
            <a:endParaRPr lang="da-DK" dirty="0"/>
          </a:p>
        </p:txBody>
      </p:sp>
      <p:sp>
        <p:nvSpPr>
          <p:cNvPr id="4" name="Pladsholder til slidenummer 3"/>
          <p:cNvSpPr>
            <a:spLocks noGrp="1"/>
          </p:cNvSpPr>
          <p:nvPr>
            <p:ph type="sldNum" sz="quarter" idx="10"/>
          </p:nvPr>
        </p:nvSpPr>
        <p:spPr/>
        <p:txBody>
          <a:bodyPr/>
          <a:lstStyle/>
          <a:p>
            <a:fld id="{2F979148-7981-4339-A835-32879F5403DD}" type="slidenum">
              <a:rPr lang="da-DK" smtClean="0"/>
              <a:t>5</a:t>
            </a:fld>
            <a:endParaRPr lang="da-DK"/>
          </a:p>
        </p:txBody>
      </p:sp>
    </p:spTree>
    <p:extLst>
      <p:ext uri="{BB962C8B-B14F-4D97-AF65-F5344CB8AC3E}">
        <p14:creationId xmlns:p14="http://schemas.microsoft.com/office/powerpoint/2010/main" val="35788466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Afspil Det maritime Danmark; </a:t>
            </a:r>
            <a:r>
              <a:rPr lang="da-DK" sz="1200" u="sng" kern="1200" dirty="0" smtClean="0">
                <a:solidFill>
                  <a:schemeClr val="tx1"/>
                </a:solidFill>
                <a:effectLst/>
                <a:latin typeface="+mn-lt"/>
                <a:ea typeface="+mn-ea"/>
                <a:cs typeface="+mn-cs"/>
                <a:hlinkClick r:id="rId3"/>
              </a:rPr>
              <a:t>https://archive.org/details/podcast_det-maritime-danmark_det-maritime-danmark-0410-d_1000379588426</a:t>
            </a:r>
            <a:endParaRPr lang="da-DK"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u="sng"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0" u="none" kern="1200" baseline="0" dirty="0" smtClean="0">
                <a:solidFill>
                  <a:schemeClr val="tx1"/>
                </a:solidFill>
                <a:effectLst/>
                <a:latin typeface="+mn-lt"/>
                <a:ea typeface="+mn-ea"/>
                <a:cs typeface="+mn-cs"/>
              </a:rPr>
              <a:t>Podcast</a:t>
            </a:r>
            <a:r>
              <a:rPr lang="da-DK" sz="1200" i="0" u="none" kern="1200" baseline="0" dirty="0" smtClean="0">
                <a:solidFill>
                  <a:srgbClr val="002060"/>
                </a:solidFill>
                <a:effectLst/>
                <a:latin typeface="+mn-lt"/>
                <a:ea typeface="+mn-ea"/>
                <a:cs typeface="+mn-cs"/>
              </a:rPr>
              <a:t>en skal bruges til at skabe forståelse for den ”kamp” som opstår mellem ”dampskibe” og ”sejlskibe”. Lad elever lytte, og </a:t>
            </a:r>
            <a:r>
              <a:rPr lang="da-DK" sz="1200" i="0" u="none" kern="1200" baseline="0" dirty="0" smtClean="0">
                <a:solidFill>
                  <a:srgbClr val="002060"/>
                </a:solidFill>
                <a:effectLst/>
                <a:latin typeface="+mn-lt"/>
                <a:ea typeface="+mn-ea"/>
                <a:cs typeface="+mn-cs"/>
              </a:rPr>
              <a:t>nøjes </a:t>
            </a:r>
            <a:r>
              <a:rPr lang="da-DK" sz="1200" i="0" u="none" kern="1200" baseline="0" dirty="0" smtClean="0">
                <a:solidFill>
                  <a:srgbClr val="002060"/>
                </a:solidFill>
                <a:effectLst/>
                <a:latin typeface="+mn-lt"/>
                <a:ea typeface="+mn-ea"/>
                <a:cs typeface="+mn-cs"/>
              </a:rPr>
              <a:t>med at have </a:t>
            </a:r>
            <a:r>
              <a:rPr lang="da-DK" sz="1200" i="0" u="none" kern="1200" baseline="0" dirty="0" smtClean="0">
                <a:solidFill>
                  <a:srgbClr val="002060"/>
                </a:solidFill>
                <a:effectLst/>
                <a:latin typeface="+mn-lt"/>
                <a:ea typeface="+mn-ea"/>
                <a:cs typeface="+mn-cs"/>
              </a:rPr>
              <a:t>fokus på dette. </a:t>
            </a:r>
            <a:r>
              <a:rPr lang="da-DK" sz="1200" i="0" u="none" kern="1200" baseline="0" dirty="0" smtClean="0">
                <a:solidFill>
                  <a:srgbClr val="002060"/>
                </a:solidFill>
                <a:effectLst/>
                <a:latin typeface="+mn-lt"/>
                <a:ea typeface="+mn-ea"/>
                <a:cs typeface="+mn-cs"/>
              </a:rPr>
              <a:t>Efterfølgende kan eleverne fremlægge i plenum.</a:t>
            </a:r>
            <a:endParaRPr lang="da-DK" i="0" u="none" baseline="0" dirty="0" smtClean="0">
              <a:solidFill>
                <a:srgbClr val="002060"/>
              </a:solidFill>
            </a:endParaRPr>
          </a:p>
        </p:txBody>
      </p:sp>
      <p:sp>
        <p:nvSpPr>
          <p:cNvPr id="4" name="Pladsholder til slidenummer 3"/>
          <p:cNvSpPr>
            <a:spLocks noGrp="1"/>
          </p:cNvSpPr>
          <p:nvPr>
            <p:ph type="sldNum" sz="quarter" idx="10"/>
          </p:nvPr>
        </p:nvSpPr>
        <p:spPr/>
        <p:txBody>
          <a:bodyPr/>
          <a:lstStyle/>
          <a:p>
            <a:fld id="{2F979148-7981-4339-A835-32879F5403DD}" type="slidenum">
              <a:rPr lang="da-DK" smtClean="0"/>
              <a:t>41</a:t>
            </a:fld>
            <a:endParaRPr lang="da-DK"/>
          </a:p>
        </p:txBody>
      </p:sp>
    </p:spTree>
    <p:extLst>
      <p:ext uri="{BB962C8B-B14F-4D97-AF65-F5344CB8AC3E}">
        <p14:creationId xmlns:p14="http://schemas.microsoft.com/office/powerpoint/2010/main" val="11113148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Øvelsesopgave 3.12: Læserbrevsfejde i Svendborg 1899: Sejlskibe v dampskibe </a:t>
            </a:r>
            <a:r>
              <a:rPr lang="da-DK" dirty="0" smtClean="0">
                <a:hlinkClick r:id="rId3"/>
              </a:rPr>
              <a:t>https://forlagetcolumbus.dk/fileadmin/user_upload/Svendborg_Amtstidende_Nr._42__18._Februar_1899.pdf</a:t>
            </a:r>
            <a:r>
              <a:rPr lang="da-DK"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hlinkClick r:id="rId4"/>
              </a:rPr>
              <a:t>https://forlagetcolumbus.dk/fileadmin/user_upload/Svendborg_Amtstidende_Nr._44__21._Februar_1899.pdf</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En</a:t>
            </a:r>
            <a:r>
              <a:rPr lang="da-DK" b="0" baseline="0" dirty="0" smtClean="0"/>
              <a:t> lidt større gruppeopgave. </a:t>
            </a:r>
            <a:endParaRPr lang="da-DK" b="0" dirty="0" smtClean="0"/>
          </a:p>
          <a:p>
            <a:endParaRPr lang="da-DK" dirty="0" smtClean="0"/>
          </a:p>
          <a:p>
            <a:r>
              <a:rPr lang="da-DK" dirty="0" smtClean="0"/>
              <a:t>I en række læserbreve fra 18. februar 1899 – 28. juni 1899 mellem Kaptajn Peter Mærsk Møller og Skibsbygger J. Ring-Andersen diskuterede de fremtiden for søfarten i Svendborg set i lyset af verdenshandlens udvikling. Læserbrevene blev bragt i Svendborg Amtstidende, grundlagt 1842 som Svendborgs første avis. Avisen havde i 1892 et oplag på ca. 1000 eksemplarer — I 1901 var det steget til ca. 1.100 eksemplarer, og bladet støttede partiet Højre.</a:t>
            </a:r>
          </a:p>
          <a:p>
            <a:r>
              <a:rPr lang="da-DK" dirty="0" smtClean="0"/>
              <a:t>Kaptajn Peter Mærsk Møller (1836-1927) var født på Rømø. Efter et forlis med sejlskibet Valkyrien bosatte han sig med familien i Svendborg i 1884. Peter Mærsk Møller erhvervede i 1886 damperen ”Laura”, der fik hjemsted i Svendborg. P. Mærsk Møller var selv kaptajn på ”Laura” frem til 1898, da han overlod broen til sin ældste søn Hans Nielsen Jeppesen Møller. Som pensionist kastede Peter Møller Mærsk sig ud i en voldsom agitation for dampskibe. Det blev til en lang række indlæg i Svendborg Amts Tidende. På det tidspunkt var flåden i Svendborg Toldsted provinsens største, men bestod primært af traditionelle sejlskibe. Det lykkedes Peter Mærsk Møller og hans ihærdige søn, Arnold Peter Mærsk, at få stiftet et dampskibsselskab i Svendborg den 16. april 1904 efter at have overbevist fremtrædende borgere om, at de skulle tegne aktier. Det blev starten på Mærsk, et af verdens største rederier.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u="none"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Foto af skibsredder: Peter Møller Mærsk</a:t>
            </a:r>
          </a:p>
        </p:txBody>
      </p:sp>
      <p:sp>
        <p:nvSpPr>
          <p:cNvPr id="4" name="Pladsholder til slidenummer 3"/>
          <p:cNvSpPr>
            <a:spLocks noGrp="1"/>
          </p:cNvSpPr>
          <p:nvPr>
            <p:ph type="sldNum" sz="quarter" idx="10"/>
          </p:nvPr>
        </p:nvSpPr>
        <p:spPr/>
        <p:txBody>
          <a:bodyPr/>
          <a:lstStyle/>
          <a:p>
            <a:fld id="{2F979148-7981-4339-A835-32879F5403DD}" type="slidenum">
              <a:rPr lang="da-DK" smtClean="0"/>
              <a:t>42</a:t>
            </a:fld>
            <a:endParaRPr lang="da-DK"/>
          </a:p>
        </p:txBody>
      </p:sp>
    </p:spTree>
    <p:extLst>
      <p:ext uri="{BB962C8B-B14F-4D97-AF65-F5344CB8AC3E}">
        <p14:creationId xmlns:p14="http://schemas.microsoft.com/office/powerpoint/2010/main" val="426658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smtClean="0"/>
              <a:t>Øvelsesopgave 3.12: Læserbrevsfejde i Svendborg 1899: Sejlskibe v dampskibe </a:t>
            </a:r>
          </a:p>
          <a:p>
            <a:endParaRPr lang="da-DK" dirty="0" smtClean="0"/>
          </a:p>
          <a:p>
            <a:r>
              <a:rPr lang="da-DK" dirty="0" smtClean="0"/>
              <a:t>I en række læserbreve fra 18. februar 1899 – 28. juni 1899 mellem Kaptajn Peter Mærsk Møller og Skibsbygger J. Ring-Andersen diskuterede de fremtiden for søfarten i Svendborg set i lyset af verdenshandlens udvikling. Læserbrevene blev bragt i Svendborg Amtstidende, grundlagt 1842 som Svendborgs første avis. Avisen havde i 1892 et oplag på ca. 1000 eksemplarer — I 1901 var det steget til ca. 1.100 eksemplarer, og bladet støttede partiet Højre.</a:t>
            </a:r>
          </a:p>
          <a:p>
            <a:endParaRPr lang="da-DK" dirty="0" smtClean="0"/>
          </a:p>
          <a:p>
            <a:r>
              <a:rPr lang="da-DK" dirty="0" smtClean="0"/>
              <a:t>J. Ring-Andersen (1842-1901): Som ung mand fra Thurø havde Jørgen Ring-Andersen grundlagt det værft, der fortsat er i familiens eje og ligger på Frederiksøen. Fra 1867 til Jørgen Ring-Andersens død i 1901 blev der søsat 71 større fragtsejlskibe. Ring-Andersens værft fortsatte den skibsbygningstradition, der havde gjort Svendborgsund til et af Danmark største centre for skibsbygning, med mere end 20 værfter langs Sundet.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u="none" baseline="0" dirty="0" smtClean="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smtClean="0"/>
              <a:t>Hvad mener P. Mærsk Møller, er fordelene ved dampskibe?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smtClean="0"/>
              <a:t>Hvorfor mener J. Ring-Andersen, at træskibene har en fremtid?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smtClean="0"/>
              <a:t>Hvad har J. Ring-Andersen gjort for at tilpasse sig den nye tid?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smtClean="0"/>
              <a:t>Hvad mener P. Mærsk Møller, Svendborg burde gøre?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smtClean="0"/>
              <a:t>Hvilken udvikling sker der i tallene for byggede og hjemmehørende skibe i Svendborg?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smtClean="0"/>
              <a:t>Formuler en problemstilling som kilderne kan være med til at besvare</a:t>
            </a:r>
            <a:endParaRPr lang="da-DK" i="0" u="none"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u="none"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Ring-Andersens logo + nutidigt billede af Ring-Andersens værft.</a:t>
            </a:r>
          </a:p>
        </p:txBody>
      </p:sp>
      <p:sp>
        <p:nvSpPr>
          <p:cNvPr id="4" name="Pladsholder til slidenummer 3"/>
          <p:cNvSpPr>
            <a:spLocks noGrp="1"/>
          </p:cNvSpPr>
          <p:nvPr>
            <p:ph type="sldNum" sz="quarter" idx="10"/>
          </p:nvPr>
        </p:nvSpPr>
        <p:spPr/>
        <p:txBody>
          <a:bodyPr/>
          <a:lstStyle/>
          <a:p>
            <a:fld id="{2F979148-7981-4339-A835-32879F5403DD}" type="slidenum">
              <a:rPr lang="da-DK" smtClean="0"/>
              <a:t>43</a:t>
            </a:fld>
            <a:endParaRPr lang="da-DK"/>
          </a:p>
        </p:txBody>
      </p:sp>
    </p:spTree>
    <p:extLst>
      <p:ext uri="{BB962C8B-B14F-4D97-AF65-F5344CB8AC3E}">
        <p14:creationId xmlns:p14="http://schemas.microsoft.com/office/powerpoint/2010/main" val="1033926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Gennemgang af besvarelserne til </a:t>
            </a:r>
            <a:r>
              <a:rPr lang="da-DK" b="0" dirty="0" smtClean="0"/>
              <a:t>Øvelsesopgave 3.12: Læserbrevsfejde i Svendborg 1899: Sejlskibe v dampskibe.</a:t>
            </a:r>
            <a:r>
              <a:rPr lang="da-DK" b="0" baseline="0" dirty="0" smtClean="0"/>
              <a:t> Lad så mange </a:t>
            </a:r>
            <a:r>
              <a:rPr lang="da-DK" b="0" baseline="0" dirty="0" smtClean="0"/>
              <a:t>elever </a:t>
            </a:r>
            <a:r>
              <a:rPr lang="da-DK" b="0" baseline="0" dirty="0" smtClean="0"/>
              <a:t>som muligt fremføre deres problemstilling. Skriv dem alle op på tavlen.  </a:t>
            </a:r>
            <a:endParaRPr lang="da-DK"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u="none" baseline="0" dirty="0" smtClean="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smtClean="0"/>
              <a:t>Hvad mener P. Mærsk Møller, er fordelene ved dampskibe?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smtClean="0"/>
              <a:t>Hvorfor mener J. Ring-Andersen, at træskibene har en fremtid?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smtClean="0"/>
              <a:t>Hvad har J. Ring-Andersen gjort for at tilpasse sig den nye tid?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smtClean="0"/>
              <a:t>Hvad mener P. Mærsk Møller, Svendborg burde gøre?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smtClean="0"/>
              <a:t>Hvilken udvikling sker der i tallene for byggede og hjemmehørende skibe i Svendborg?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smtClean="0"/>
              <a:t>Formuler en problemstilling som kilderne kan være med til at </a:t>
            </a:r>
            <a:r>
              <a:rPr lang="da-DK" dirty="0" smtClean="0"/>
              <a:t>besvare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i="0" u="none"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Foto af </a:t>
            </a:r>
            <a:r>
              <a:rPr lang="da-DK" dirty="0" smtClean="0"/>
              <a:t>P.M. Møllers første dampskib ”LAURA”. Købt i 1886. </a:t>
            </a:r>
            <a:endParaRPr lang="da-DK" i="0" u="none" baseline="0" dirty="0" smtClean="0">
              <a:solidFill>
                <a:srgbClr val="002060"/>
              </a:solidFill>
            </a:endParaRPr>
          </a:p>
        </p:txBody>
      </p:sp>
      <p:sp>
        <p:nvSpPr>
          <p:cNvPr id="4" name="Pladsholder til slidenummer 3"/>
          <p:cNvSpPr>
            <a:spLocks noGrp="1"/>
          </p:cNvSpPr>
          <p:nvPr>
            <p:ph type="sldNum" sz="quarter" idx="10"/>
          </p:nvPr>
        </p:nvSpPr>
        <p:spPr/>
        <p:txBody>
          <a:bodyPr/>
          <a:lstStyle/>
          <a:p>
            <a:fld id="{2F979148-7981-4339-A835-32879F5403DD}" type="slidenum">
              <a:rPr lang="da-DK" smtClean="0"/>
              <a:t>44</a:t>
            </a:fld>
            <a:endParaRPr lang="da-DK"/>
          </a:p>
        </p:txBody>
      </p:sp>
    </p:spTree>
    <p:extLst>
      <p:ext uri="{BB962C8B-B14F-4D97-AF65-F5344CB8AC3E}">
        <p14:creationId xmlns:p14="http://schemas.microsoft.com/office/powerpoint/2010/main" val="3708355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0" u="none" baseline="0" dirty="0" smtClean="0">
                <a:solidFill>
                  <a:srgbClr val="002060"/>
                </a:solidFill>
              </a:rPr>
              <a:t>Fotografi af Laura Mærsk der sidder fast i isen ved Grønland.</a:t>
            </a:r>
          </a:p>
        </p:txBody>
      </p:sp>
      <p:sp>
        <p:nvSpPr>
          <p:cNvPr id="4" name="Pladsholder til slidenummer 3"/>
          <p:cNvSpPr>
            <a:spLocks noGrp="1"/>
          </p:cNvSpPr>
          <p:nvPr>
            <p:ph type="sldNum" sz="quarter" idx="10"/>
          </p:nvPr>
        </p:nvSpPr>
        <p:spPr/>
        <p:txBody>
          <a:bodyPr/>
          <a:lstStyle/>
          <a:p>
            <a:fld id="{2F979148-7981-4339-A835-32879F5403DD}" type="slidenum">
              <a:rPr lang="da-DK" smtClean="0"/>
              <a:t>45</a:t>
            </a:fld>
            <a:endParaRPr lang="da-DK"/>
          </a:p>
        </p:txBody>
      </p:sp>
    </p:spTree>
    <p:extLst>
      <p:ext uri="{BB962C8B-B14F-4D97-AF65-F5344CB8AC3E}">
        <p14:creationId xmlns:p14="http://schemas.microsoft.com/office/powerpoint/2010/main" val="13231468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Britisk </a:t>
            </a:r>
            <a:r>
              <a:rPr lang="da-DK" b="0" baseline="0" dirty="0" smtClean="0"/>
              <a:t>propaganda-plakat, </a:t>
            </a:r>
            <a:r>
              <a:rPr lang="da-DK" b="0" baseline="0" dirty="0" smtClean="0"/>
              <a:t>der advarer om Kong Leopolds behandling af congoleserne.</a:t>
            </a:r>
          </a:p>
        </p:txBody>
      </p:sp>
      <p:sp>
        <p:nvSpPr>
          <p:cNvPr id="4" name="Pladsholder til slidenummer 3"/>
          <p:cNvSpPr>
            <a:spLocks noGrp="1"/>
          </p:cNvSpPr>
          <p:nvPr>
            <p:ph type="sldNum" sz="quarter" idx="10"/>
          </p:nvPr>
        </p:nvSpPr>
        <p:spPr/>
        <p:txBody>
          <a:bodyPr/>
          <a:lstStyle/>
          <a:p>
            <a:fld id="{2F979148-7981-4339-A835-32879F5403DD}" type="slidenum">
              <a:rPr lang="da-DK" smtClean="0"/>
              <a:t>46</a:t>
            </a:fld>
            <a:endParaRPr lang="da-DK"/>
          </a:p>
        </p:txBody>
      </p:sp>
    </p:spTree>
    <p:extLst>
      <p:ext uri="{BB962C8B-B14F-4D97-AF65-F5344CB8AC3E}">
        <p14:creationId xmlns:p14="http://schemas.microsoft.com/office/powerpoint/2010/main" val="3504737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Tjek-på-lektie-</a:t>
            </a:r>
            <a:r>
              <a:rPr lang="da-DK" b="0" dirty="0" smtClean="0"/>
              <a:t>Opgave 3.5: Imperialisme: Hvilke årsager?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a:p>
            <a:r>
              <a:rPr lang="da-DK" dirty="0" smtClean="0"/>
              <a:t>Perioden 1870-1914 bliver ofte kaldt for imperialismens tidsalder. En række europæiske stormagter underlagde sig kontrollen med store områder i Afrika og Asien, enten direkte eller indirekte. Hvilke af følgende faktorer bidrog til og muliggjorde denne udvikling?</a:t>
            </a:r>
          </a:p>
          <a:p>
            <a:pPr marL="171450" indent="-171450">
              <a:buFont typeface="Arial" panose="020B0604020202020204" pitchFamily="34" charset="0"/>
              <a:buChar char="•"/>
            </a:pPr>
            <a:r>
              <a:rPr lang="da-DK" dirty="0" smtClean="0"/>
              <a:t>Behovet for råvarer</a:t>
            </a:r>
          </a:p>
          <a:p>
            <a:pPr marL="171450" indent="-171450">
              <a:buFont typeface="Arial" panose="020B0604020202020204" pitchFamily="34" charset="0"/>
              <a:buChar char="•"/>
            </a:pPr>
            <a:r>
              <a:rPr lang="da-DK" dirty="0" smtClean="0"/>
              <a:t>Medicinske fremskridt, der gjorde det nemmere at overleve i tropiske områder</a:t>
            </a:r>
          </a:p>
          <a:p>
            <a:pPr marL="171450" indent="-171450">
              <a:buFont typeface="Arial" panose="020B0604020202020204" pitchFamily="34" charset="0"/>
              <a:buChar char="•"/>
            </a:pPr>
            <a:r>
              <a:rPr lang="da-DK" dirty="0" smtClean="0"/>
              <a:t>Telegrafen og jernbanens fremskridt</a:t>
            </a:r>
          </a:p>
          <a:p>
            <a:pPr marL="171450" indent="-171450">
              <a:buFont typeface="Arial" panose="020B0604020202020204" pitchFamily="34" charset="0"/>
              <a:buChar char="•"/>
            </a:pPr>
            <a:r>
              <a:rPr lang="da-DK" dirty="0" smtClean="0"/>
              <a:t>Et ønske fra 14 konger i Afrika om at blive civiliseret</a:t>
            </a:r>
          </a:p>
          <a:p>
            <a:pPr marL="171450" indent="-171450">
              <a:buFont typeface="Arial" panose="020B0604020202020204" pitchFamily="34" charset="0"/>
              <a:buChar char="•"/>
            </a:pPr>
            <a:r>
              <a:rPr lang="da-DK" dirty="0" smtClean="0"/>
              <a:t>Ønsket om at skabe nye markeder, hvor industriprodukter kunne afsættes</a:t>
            </a:r>
          </a:p>
          <a:p>
            <a:pPr marL="171450" indent="-171450">
              <a:buFont typeface="Arial" panose="020B0604020202020204" pitchFamily="34" charset="0"/>
              <a:buChar char="•"/>
            </a:pPr>
            <a:r>
              <a:rPr lang="da-DK" dirty="0" smtClean="0"/>
              <a:t>Udviklingen af nye våbenteknologier, herunder maskingeværet</a:t>
            </a:r>
          </a:p>
          <a:p>
            <a:pPr marL="171450" indent="-171450">
              <a:buFont typeface="Arial" panose="020B0604020202020204" pitchFamily="34" charset="0"/>
              <a:buChar char="•"/>
            </a:pPr>
            <a:r>
              <a:rPr lang="da-DK" dirty="0" smtClean="0"/>
              <a:t>Behovet for national stolthed</a:t>
            </a:r>
          </a:p>
          <a:p>
            <a:pPr marL="171450" indent="-171450">
              <a:buFont typeface="Arial" panose="020B0604020202020204" pitchFamily="34" charset="0"/>
              <a:buChar char="•"/>
            </a:pPr>
            <a:r>
              <a:rPr lang="da-DK" dirty="0" smtClean="0"/>
              <a:t>Danmark solgte sine kolonier</a:t>
            </a:r>
          </a:p>
          <a:p>
            <a:pPr marL="171450" indent="-171450">
              <a:buFont typeface="Arial" panose="020B0604020202020204" pitchFamily="34" charset="0"/>
              <a:buChar char="•"/>
            </a:pPr>
            <a:r>
              <a:rPr lang="da-DK" dirty="0" smtClean="0"/>
              <a:t>Stormagtsrivalisering</a:t>
            </a:r>
          </a:p>
          <a:p>
            <a:pPr marL="171450" indent="-171450">
              <a:buFont typeface="Arial" panose="020B0604020202020204" pitchFamily="34" charset="0"/>
              <a:buChar char="•"/>
            </a:pPr>
            <a:r>
              <a:rPr lang="da-DK" dirty="0" smtClean="0"/>
              <a:t>Ønske om at gøre hedninge til kristne</a:t>
            </a:r>
          </a:p>
          <a:p>
            <a:pPr marL="171450" indent="-171450">
              <a:buFont typeface="Arial" panose="020B0604020202020204" pitchFamily="34" charset="0"/>
              <a:buChar char="•"/>
            </a:pPr>
            <a:r>
              <a:rPr lang="da-DK" dirty="0" smtClean="0"/>
              <a:t>Dampskibsrevolutionen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baseline="0" dirty="0" smtClean="0"/>
              <a:t>Satiretegning over ”White mans </a:t>
            </a:r>
            <a:r>
              <a:rPr lang="da-DK" b="0" baseline="0" dirty="0" err="1" smtClean="0"/>
              <a:t>burden</a:t>
            </a:r>
            <a:r>
              <a:rPr lang="da-DK" b="0" baseline="0" dirty="0" smtClean="0"/>
              <a:t>”</a:t>
            </a:r>
          </a:p>
        </p:txBody>
      </p:sp>
      <p:sp>
        <p:nvSpPr>
          <p:cNvPr id="4" name="Pladsholder til slidenummer 3"/>
          <p:cNvSpPr>
            <a:spLocks noGrp="1"/>
          </p:cNvSpPr>
          <p:nvPr>
            <p:ph type="sldNum" sz="quarter" idx="10"/>
          </p:nvPr>
        </p:nvSpPr>
        <p:spPr/>
        <p:txBody>
          <a:bodyPr/>
          <a:lstStyle/>
          <a:p>
            <a:fld id="{2F979148-7981-4339-A835-32879F5403DD}" type="slidenum">
              <a:rPr lang="da-DK" smtClean="0"/>
              <a:t>47</a:t>
            </a:fld>
            <a:endParaRPr lang="da-DK"/>
          </a:p>
        </p:txBody>
      </p:sp>
    </p:spTree>
    <p:extLst>
      <p:ext uri="{BB962C8B-B14F-4D97-AF65-F5344CB8AC3E}">
        <p14:creationId xmlns:p14="http://schemas.microsoft.com/office/powerpoint/2010/main" val="3024502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Se filmen: </a:t>
            </a:r>
            <a:r>
              <a:rPr lang="da-DK" b="0" dirty="0" smtClean="0"/>
              <a:t>Det danske Congo-</a:t>
            </a:r>
            <a:r>
              <a:rPr lang="da-DK" b="0" dirty="0" err="1" smtClean="0"/>
              <a:t>Æventyr</a:t>
            </a:r>
            <a:r>
              <a:rPr lang="da-DK" b="0" dirty="0" smtClean="0"/>
              <a:t> – opdagerne (1). </a:t>
            </a:r>
            <a:r>
              <a:rPr lang="da-DK" dirty="0" smtClean="0">
                <a:hlinkClick r:id="rId3"/>
              </a:rPr>
              <a:t>https://hval.dk/mitCFU/mm/player/?copydan=030601082200</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Filmen varer 28 min.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Lad eleverne</a:t>
            </a:r>
            <a:r>
              <a:rPr lang="da-DK" b="0" baseline="0" dirty="0" smtClean="0"/>
              <a:t> se filmen uden afbrydelser med fokus-spørgsmål som gennemgås i plenum efter filmen.</a:t>
            </a:r>
            <a:endParaRPr lang="da-DK"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Fokus 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baseline="0" dirty="0" smtClean="0"/>
              <a:t>Hvorfor er Kong Leopold interesseret i Congo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baseline="0" dirty="0" smtClean="0"/>
              <a:t>Hvordan lykkedes det Kong Leopold at få fat i Congo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baseline="0" dirty="0" smtClean="0"/>
              <a:t>Hvilke rolle spillede danske søfolk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baseline="0" dirty="0" smtClean="0"/>
              <a:t>Hvorfor rejste danske søfolk til Congo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baseline="0" dirty="0" smtClean="0"/>
              <a:t>Hvordan bliver den congolesiske befolkning behandlet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Hvilke aftryk har danskerne sat på Congo og hvilket aftryk har Congo sat på de danske søfolk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baseline="0" dirty="0" smtClean="0"/>
              <a:t>Fotografiet er fra filmen.</a:t>
            </a:r>
          </a:p>
        </p:txBody>
      </p:sp>
      <p:sp>
        <p:nvSpPr>
          <p:cNvPr id="4" name="Pladsholder til slidenummer 3"/>
          <p:cNvSpPr>
            <a:spLocks noGrp="1"/>
          </p:cNvSpPr>
          <p:nvPr>
            <p:ph type="sldNum" sz="quarter" idx="10"/>
          </p:nvPr>
        </p:nvSpPr>
        <p:spPr/>
        <p:txBody>
          <a:bodyPr/>
          <a:lstStyle/>
          <a:p>
            <a:fld id="{2F979148-7981-4339-A835-32879F5403DD}" type="slidenum">
              <a:rPr lang="da-DK" smtClean="0"/>
              <a:t>48</a:t>
            </a:fld>
            <a:endParaRPr lang="da-DK"/>
          </a:p>
        </p:txBody>
      </p:sp>
    </p:spTree>
    <p:extLst>
      <p:ext uri="{BB962C8B-B14F-4D97-AF65-F5344CB8AC3E}">
        <p14:creationId xmlns:p14="http://schemas.microsoft.com/office/powerpoint/2010/main" val="4791014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Øvelsesopgave 3.9: Danskerne i Congo </a:t>
            </a:r>
            <a:r>
              <a:rPr lang="da-DK" b="1" dirty="0" smtClean="0"/>
              <a:t>- </a:t>
            </a:r>
            <a:r>
              <a:rPr lang="da-DK" dirty="0" smtClean="0">
                <a:hlinkClick r:id="rId3"/>
              </a:rPr>
              <a:t>https://forlagetcolumbus.dk/fileadmin/user_upload/Siegfried_H.L._Duhst_.</a:t>
            </a:r>
            <a:r>
              <a:rPr lang="da-DK" dirty="0" smtClean="0">
                <a:hlinkClick r:id="rId3"/>
              </a:rPr>
              <a:t>pdf</a:t>
            </a:r>
            <a:endParaRPr lang="da-DK" b="1" dirty="0" smtClean="0"/>
          </a:p>
          <a:p>
            <a:endParaRPr lang="da-DK" dirty="0" smtClean="0"/>
          </a:p>
          <a:p>
            <a:r>
              <a:rPr lang="da-DK" dirty="0" smtClean="0"/>
              <a:t>Indtil 1870’erne var det meste af den indre del af Centralafrika uudforsket. Området blev dog i stigende grad set som interessant af de europæiske stormagter, som nærede store forventninger til, hvad ’Afrikas hjerte’ rummede af værdifulde naturressourcer. Den belgiske konge Leopold d.2 var på forkant med udviklingen og allierede sig med den britisk-amerikanske opdagelsesrejsende Henry Stanley. Den belgiske konge finansierede derefter en ekspedition, anført af Stanley og med dansk islæt, der i 1879 blev sendt op ad Congofloden. Formålet var at kortlægge den kæmpestore Congoflod og samtidig, gennem køb og bedrag, at sikre sig ’juridisk’ ret til landområderne ud fra devisen ’vi kom først’. Takket være ekspeditionen og at man derefter etablerede en række handelsstationer i området, koblet med det faktum, at de magtfulde europæiske stormagter som Frankrig, England og Tyskland ikke ønskede, at området skulle falde i rivaliserende stormagters hænder, lykkedes den belgiske konge med at få anerkendt sit krav på området. Som konsekvens blev Fristaten Congo (1885-1908) udråbt. </a:t>
            </a:r>
          </a:p>
          <a:p>
            <a:r>
              <a:rPr lang="da-DK" dirty="0" smtClean="0"/>
              <a:t>Indtil 1908 fungerede området, som en del af Leopolds personlige ejendom, men efter internationale protester over de umenneskelige forhold som rådede i fristaten, overgik kolonien til den belgiske stat. Frem til selvstændigheden i 1960 blev landet administreret som Belgisk Congo.        </a:t>
            </a:r>
          </a:p>
          <a:p>
            <a:r>
              <a:rPr lang="da-DK" dirty="0" smtClean="0"/>
              <a:t>Tusinder af svenskere, nordmænd og danskere deltog i og bidrog til koloniseringen af området. Enten som missionærer, officerer, maskinister, håndværkere eller styrmænd på de dampskibe, som besejlede floderne og bandt landet sammen. Kaptajn Siegfried H.L. </a:t>
            </a:r>
            <a:r>
              <a:rPr lang="da-DK" dirty="0" err="1" smtClean="0"/>
              <a:t>Duhst</a:t>
            </a:r>
            <a:r>
              <a:rPr lang="da-DK" dirty="0" smtClean="0"/>
              <a:t> var en af de personer. I foråret 1889 drog han fra København via Antwerpen til Congo. Under sin tid i belgisk tjeneste førte han en dagbog, som følgende uddrag stammer fra. I modsætning til mange andre danske Congo-farende overlevede han sit eventyr, men måtte ligesom så mange andre, rejse hjem før tid pga. af de sygdomme, som havde erhvervet sig i det tropiske klima. </a:t>
            </a:r>
          </a:p>
          <a:p>
            <a:endParaRPr lang="da-DK"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49</a:t>
            </a:fld>
            <a:endParaRPr lang="da-DK"/>
          </a:p>
        </p:txBody>
      </p:sp>
    </p:spTree>
    <p:extLst>
      <p:ext uri="{BB962C8B-B14F-4D97-AF65-F5344CB8AC3E}">
        <p14:creationId xmlns:p14="http://schemas.microsoft.com/office/powerpoint/2010/main" val="28936853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Øvelsesopgave 3.9: Danskerne i Congo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Gruppearbejde.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Foto af congolesere som har fået hugget deres hånd af. Det var en temmelig omfattende metode til at kontrollere befolkningen og afstraffe dem.</a:t>
            </a:r>
          </a:p>
        </p:txBody>
      </p:sp>
      <p:sp>
        <p:nvSpPr>
          <p:cNvPr id="4" name="Pladsholder til slidenummer 3"/>
          <p:cNvSpPr>
            <a:spLocks noGrp="1"/>
          </p:cNvSpPr>
          <p:nvPr>
            <p:ph type="sldNum" sz="quarter" idx="10"/>
          </p:nvPr>
        </p:nvSpPr>
        <p:spPr/>
        <p:txBody>
          <a:bodyPr/>
          <a:lstStyle/>
          <a:p>
            <a:fld id="{2F979148-7981-4339-A835-32879F5403DD}" type="slidenum">
              <a:rPr lang="da-DK" smtClean="0"/>
              <a:t>50</a:t>
            </a:fld>
            <a:endParaRPr lang="da-DK"/>
          </a:p>
        </p:txBody>
      </p:sp>
    </p:spTree>
    <p:extLst>
      <p:ext uri="{BB962C8B-B14F-4D97-AF65-F5344CB8AC3E}">
        <p14:creationId xmlns:p14="http://schemas.microsoft.com/office/powerpoint/2010/main" val="3832080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smtClean="0"/>
              <a:t>Opgaven:</a:t>
            </a:r>
            <a:r>
              <a:rPr lang="da-DK" b="0" baseline="0" dirty="0" smtClean="0"/>
              <a:t> øvelsesopgave</a:t>
            </a:r>
            <a:r>
              <a:rPr lang="da-DK" b="0" dirty="0" smtClean="0"/>
              <a:t> 3.20: Skibsfotografier handler</a:t>
            </a:r>
            <a:r>
              <a:rPr lang="da-DK" b="0" baseline="0" dirty="0" smtClean="0"/>
              <a:t> også om at ”vække” elevernes forforståelse og deres fantasi og kreativitet., Gennemgå fotografierne en efter en i plenum.</a:t>
            </a:r>
          </a:p>
          <a:p>
            <a:r>
              <a:rPr lang="da-DK" b="0" baseline="0" dirty="0" smtClean="0"/>
              <a:t>Fotografierne er: </a:t>
            </a:r>
            <a:r>
              <a:rPr lang="da-DK" dirty="0" smtClean="0"/>
              <a:t>Besætningen på barkskibet, WATERFOX af København, omkring år 1900; Barkskibet, MARY JOSÈ af Fanø. Fotograferet på Azorerne omkring 1895-1900;</a:t>
            </a:r>
            <a:r>
              <a:rPr lang="da-DK" baseline="0" dirty="0" smtClean="0"/>
              <a:t> </a:t>
            </a:r>
            <a:r>
              <a:rPr lang="da-DK" dirty="0" smtClean="0"/>
              <a:t>Barkskibet HOLTHE af Odense, bygget 1890; </a:t>
            </a:r>
            <a:endParaRPr lang="da-DK" b="0" baseline="0" dirty="0" smtClean="0"/>
          </a:p>
          <a:p>
            <a:endParaRPr lang="da-DK" b="0" dirty="0" smtClean="0"/>
          </a:p>
          <a:p>
            <a:r>
              <a:rPr lang="da-DK" dirty="0" smtClean="0"/>
              <a:t>: Det var ikke unormalt, at besætninger fik taget et billede inden de sejlede afsted, når de kom hjem eller hvis de fik muligheden undervejs. Kig på billedet og forsøg som minimum at beskrive personerne: </a:t>
            </a:r>
          </a:p>
          <a:p>
            <a:pPr marL="171450" indent="-171450">
              <a:buFont typeface="Arial" panose="020B0604020202020204" pitchFamily="34" charset="0"/>
              <a:buChar char="•"/>
            </a:pPr>
            <a:r>
              <a:rPr lang="da-DK" dirty="0" smtClean="0"/>
              <a:t>Hvor gamle er de? </a:t>
            </a:r>
          </a:p>
          <a:p>
            <a:pPr marL="171450" indent="-171450">
              <a:buFont typeface="Arial" panose="020B0604020202020204" pitchFamily="34" charset="0"/>
              <a:buChar char="•"/>
            </a:pPr>
            <a:r>
              <a:rPr lang="da-DK" dirty="0" smtClean="0"/>
              <a:t>Hvad laver de ombord? </a:t>
            </a:r>
          </a:p>
          <a:p>
            <a:pPr marL="171450" indent="-171450">
              <a:buFont typeface="Arial" panose="020B0604020202020204" pitchFamily="34" charset="0"/>
              <a:buChar char="•"/>
            </a:pPr>
            <a:r>
              <a:rPr lang="da-DK" dirty="0" smtClean="0"/>
              <a:t>Er de på vej afsted, eller er de lige ankommet til København?</a:t>
            </a:r>
          </a:p>
          <a:p>
            <a:pPr marL="171450" indent="-171450">
              <a:buFont typeface="Arial" panose="020B0604020202020204" pitchFamily="34" charset="0"/>
              <a:buChar char="•"/>
            </a:pPr>
            <a:r>
              <a:rPr lang="da-DK" dirty="0" smtClean="0"/>
              <a:t>Hvilket tøj har de på? </a:t>
            </a:r>
          </a:p>
          <a:p>
            <a:pPr marL="171450" indent="-171450">
              <a:buFont typeface="Arial" panose="020B0604020202020204" pitchFamily="34" charset="0"/>
              <a:buChar char="•"/>
            </a:pPr>
            <a:r>
              <a:rPr lang="da-DK" dirty="0" smtClean="0"/>
              <a:t>Hvem er kaptajnen? </a:t>
            </a:r>
          </a:p>
          <a:p>
            <a:pPr marL="171450" indent="-171450">
              <a:buFont typeface="Arial" panose="020B0604020202020204" pitchFamily="34" charset="0"/>
              <a:buChar char="•"/>
            </a:pPr>
            <a:r>
              <a:rPr lang="da-DK" dirty="0" smtClean="0"/>
              <a:t>Er rederen med ombord?</a:t>
            </a:r>
          </a:p>
          <a:p>
            <a:pPr marL="171450" indent="-171450">
              <a:buFont typeface="Arial" panose="020B0604020202020204" pitchFamily="34" charset="0"/>
              <a:buChar char="•"/>
            </a:pPr>
            <a:r>
              <a:rPr lang="da-DK" dirty="0" smtClean="0"/>
              <a:t>Er der et tydeligt hierarki?</a:t>
            </a:r>
          </a:p>
          <a:p>
            <a:endParaRPr lang="da-DK"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a:p>
        </p:txBody>
      </p:sp>
      <p:sp>
        <p:nvSpPr>
          <p:cNvPr id="4" name="Pladsholder til slidenummer 3"/>
          <p:cNvSpPr>
            <a:spLocks noGrp="1"/>
          </p:cNvSpPr>
          <p:nvPr>
            <p:ph type="sldNum" sz="quarter" idx="10"/>
          </p:nvPr>
        </p:nvSpPr>
        <p:spPr/>
        <p:txBody>
          <a:bodyPr/>
          <a:lstStyle/>
          <a:p>
            <a:fld id="{2F979148-7981-4339-A835-32879F5403DD}" type="slidenum">
              <a:rPr lang="da-DK" smtClean="0"/>
              <a:t>6</a:t>
            </a:fld>
            <a:endParaRPr lang="da-DK"/>
          </a:p>
        </p:txBody>
      </p:sp>
    </p:spTree>
    <p:extLst>
      <p:ext uri="{BB962C8B-B14F-4D97-AF65-F5344CB8AC3E}">
        <p14:creationId xmlns:p14="http://schemas.microsoft.com/office/powerpoint/2010/main" val="3130568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Lad eleverne opsummere i plenum om, hvad der er blevet arbejdet med i modulet.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Billedet er fra: </a:t>
            </a:r>
            <a:r>
              <a:rPr lang="en-US" b="0" baseline="0" dirty="0" smtClean="0"/>
              <a:t>Mrs. Ernest Ames’ An ABC for Baby Patriots, 1899. </a:t>
            </a:r>
            <a:r>
              <a:rPr lang="en-US" b="0" baseline="0" dirty="0" err="1" smtClean="0"/>
              <a:t>Bogstavet</a:t>
            </a:r>
            <a:r>
              <a:rPr lang="en-US" b="0" baseline="0" dirty="0" smtClean="0"/>
              <a:t> 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 is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Of an Englishman true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When given, it means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What he says, he will do</a:t>
            </a:r>
            <a:endParaRPr lang="da-DK" b="0"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51</a:t>
            </a:fld>
            <a:endParaRPr lang="da-DK"/>
          </a:p>
        </p:txBody>
      </p:sp>
    </p:spTree>
    <p:extLst>
      <p:ext uri="{BB962C8B-B14F-4D97-AF65-F5344CB8AC3E}">
        <p14:creationId xmlns:p14="http://schemas.microsoft.com/office/powerpoint/2010/main" val="41497212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Øvelsesopgave 3.10: I Congostatens tjeneste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Lav 5 grupper, som har et særligt læsefokus til næste modul. Alle elever skal læse alle uddragene, men hver gruppe har et særligt læsefokus. </a:t>
            </a:r>
            <a:endParaRPr lang="da-DK"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a:p>
            <a:pPr marL="0" indent="0">
              <a:buNone/>
            </a:pPr>
            <a:r>
              <a:rPr lang="da-DK" dirty="0" smtClean="0">
                <a:hlinkClick r:id="rId3"/>
              </a:rPr>
              <a:t>https://forlagetcolumbus.dk/fileadmin/user_upload/Sejladsen.pdf</a:t>
            </a:r>
            <a:endParaRPr lang="da-DK" dirty="0" smtClean="0"/>
          </a:p>
          <a:p>
            <a:pPr marL="0" indent="0">
              <a:buNone/>
            </a:pPr>
            <a:r>
              <a:rPr lang="da-DK" dirty="0" smtClean="0">
                <a:hlinkClick r:id="rId4"/>
              </a:rPr>
              <a:t>https://forlagetcolumbus.dk/fileadmin/user_upload/Ekspedition_med_Tippo_Tip.pdf</a:t>
            </a:r>
            <a:endParaRPr lang="da-DK" dirty="0" smtClean="0"/>
          </a:p>
          <a:p>
            <a:pPr marL="0" indent="0">
              <a:buNone/>
            </a:pPr>
            <a:r>
              <a:rPr lang="da-DK" dirty="0" smtClean="0">
                <a:hlinkClick r:id="rId5"/>
              </a:rPr>
              <a:t>https://forlagetcolumbus.dk/fileadmin/user_upload/Angreb_paa_floden.pdf</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hlinkClick r:id="rId6"/>
              </a:rPr>
              <a:t>https://forlagetcolumbus.dk/fileadmin/user_upload/Opdagelsesekspeditioner_.pdf</a:t>
            </a:r>
            <a:endParaRPr lang="da-DK" dirty="0" smtClean="0"/>
          </a:p>
          <a:p>
            <a:pPr marL="0" indent="0">
              <a:buNone/>
            </a:pPr>
            <a:r>
              <a:rPr lang="da-DK" dirty="0" smtClean="0">
                <a:hlinkClick r:id="rId7"/>
              </a:rPr>
              <a:t>https://forlagetcolumbus.dk/fileadmin/user_upload/Krigshandlinger.pdf</a:t>
            </a:r>
            <a:endParaRPr lang="da-DK" dirty="0" smtClean="0"/>
          </a:p>
          <a:p>
            <a:pPr marL="0" indent="0">
              <a:buNone/>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Billede af </a:t>
            </a:r>
            <a:r>
              <a:rPr lang="da-DK" dirty="0" smtClean="0"/>
              <a:t>Berlinkonferencen i 1884-85 hvor det bl.a. blev besluttet, at Congo-fristaten blev anerkendt som en privat besiddelse tilhørende Congoselskabet. I realiteten betød det, at Congo blev Kong Leopolds private ejendom. Berlinkonferencen havde deltagere fra de europæiske nationer som allerede havde kolonier og USA. Formålet med konferencen var at regulere europæisk kolonisering og handel i Afrika, ”</a:t>
            </a:r>
            <a:r>
              <a:rPr lang="da-DK" dirty="0" err="1" smtClean="0"/>
              <a:t>Scramble</a:t>
            </a:r>
            <a:r>
              <a:rPr lang="da-DK" dirty="0" smtClean="0"/>
              <a:t> for </a:t>
            </a:r>
            <a:r>
              <a:rPr lang="da-DK" dirty="0" err="1" smtClean="0"/>
              <a:t>Africa</a:t>
            </a:r>
            <a:r>
              <a:rPr lang="da-DK" dirty="0" smtClean="0"/>
              <a:t>”, eller” Kapløbet om Afrika” blev </a:t>
            </a:r>
            <a:r>
              <a:rPr lang="da-DK" dirty="0" smtClean="0"/>
              <a:t>konferencen </a:t>
            </a:r>
            <a:r>
              <a:rPr lang="da-DK" dirty="0" smtClean="0"/>
              <a:t>efterfølgende kaldt. Dermed ville man undgå blodige rivaliseringer mellem de europæiske lande. Konferencen betød at hele kontinentet på sigt kom under europæiske staters kontrol.</a:t>
            </a:r>
            <a:endParaRPr lang="da-DK" b="0"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52</a:t>
            </a:fld>
            <a:endParaRPr lang="da-DK"/>
          </a:p>
        </p:txBody>
      </p:sp>
    </p:spTree>
    <p:extLst>
      <p:ext uri="{BB962C8B-B14F-4D97-AF65-F5344CB8AC3E}">
        <p14:creationId xmlns:p14="http://schemas.microsoft.com/office/powerpoint/2010/main" val="1950946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Foto af congolesere med afhuggede hænder.</a:t>
            </a:r>
          </a:p>
        </p:txBody>
      </p:sp>
      <p:sp>
        <p:nvSpPr>
          <p:cNvPr id="4" name="Pladsholder til slidenummer 3"/>
          <p:cNvSpPr>
            <a:spLocks noGrp="1"/>
          </p:cNvSpPr>
          <p:nvPr>
            <p:ph type="sldNum" sz="quarter" idx="10"/>
          </p:nvPr>
        </p:nvSpPr>
        <p:spPr/>
        <p:txBody>
          <a:bodyPr/>
          <a:lstStyle/>
          <a:p>
            <a:fld id="{2F979148-7981-4339-A835-32879F5403DD}" type="slidenum">
              <a:rPr lang="da-DK" smtClean="0"/>
              <a:t>53</a:t>
            </a:fld>
            <a:endParaRPr lang="da-DK"/>
          </a:p>
        </p:txBody>
      </p:sp>
    </p:spTree>
    <p:extLst>
      <p:ext uri="{BB962C8B-B14F-4D97-AF65-F5344CB8AC3E}">
        <p14:creationId xmlns:p14="http://schemas.microsoft.com/office/powerpoint/2010/main" val="41096718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Øvelsesopgave 3.10: I Congostatens tjeneste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De 5 grupper har hver deres kilde. De skal lave en  </a:t>
            </a:r>
            <a:r>
              <a:rPr lang="da-DK" dirty="0" smtClean="0"/>
              <a:t>problemstilling til deres tildelte afsnit.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Den danske kaptajn Jens Christian Martini rejste til Congo i 1886. Congo var på daværende tidspunkt en koloni kontrolleret af den belgiske Kong Leopold II. Martini fik i første omgang ansvaret for et mindre dampskib ”Henry Reed”, men deltog i flere sejladser på Congo-floden. Ligesom mange andre danskere, som opholdt sig i Congo sled det tropiske klima på helbredet. Han vendte syg hjem til Danmark i 1890. Han døde samme år. Inden sin død, nåede han at udgive</a:t>
            </a:r>
            <a:r>
              <a:rPr lang="da-DK" i="1" dirty="0" smtClean="0"/>
              <a:t>: To danske </a:t>
            </a:r>
            <a:r>
              <a:rPr lang="da-DK" i="1" dirty="0" err="1" smtClean="0"/>
              <a:t>Kongofarere</a:t>
            </a:r>
            <a:r>
              <a:rPr lang="da-DK" dirty="0" smtClean="0"/>
              <a:t>. Erindringer fra vort første Ophold i </a:t>
            </a:r>
            <a:r>
              <a:rPr lang="da-DK" dirty="0" err="1" smtClean="0"/>
              <a:t>Kongostaten</a:t>
            </a:r>
            <a:r>
              <a:rPr lang="da-DK" dirty="0" smtClean="0"/>
              <a:t> sammen med vennen Chr. Schønberg. Bogen blev populær i sin samtid og var den første af mange bøger skrevet af danskere som havde været i belgisk tjeneste i Congo. Bogen beskriver sejladsen, den eksotiske natur og ikke mindst konfrontationerne mellem europæerne og congoleserne.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a:p>
            <a:pPr marL="0" indent="0">
              <a:buNone/>
            </a:pPr>
            <a:r>
              <a:rPr lang="da-DK" dirty="0" smtClean="0">
                <a:hlinkClick r:id="rId3"/>
              </a:rPr>
              <a:t>https://forlagetcolumbus.dk/fileadmin/user_upload/Sejladsen.pdf</a:t>
            </a:r>
            <a:endParaRPr lang="da-DK" dirty="0" smtClean="0"/>
          </a:p>
          <a:p>
            <a:pPr marL="0" indent="0">
              <a:buNone/>
            </a:pPr>
            <a:r>
              <a:rPr lang="da-DK" dirty="0" smtClean="0">
                <a:hlinkClick r:id="rId4"/>
              </a:rPr>
              <a:t>https://forlagetcolumbus.dk/fileadmin/user_upload/Ekspedition_med_Tippo_Tip.pdf</a:t>
            </a:r>
            <a:endParaRPr lang="da-DK" dirty="0" smtClean="0"/>
          </a:p>
          <a:p>
            <a:pPr marL="0" indent="0">
              <a:buNone/>
            </a:pPr>
            <a:r>
              <a:rPr lang="da-DK" dirty="0" smtClean="0">
                <a:hlinkClick r:id="rId5"/>
              </a:rPr>
              <a:t>https://forlagetcolumbus.dk/fileadmin/user_upload/Angreb_paa_floden.pdf</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hlinkClick r:id="rId6"/>
              </a:rPr>
              <a:t>https://forlagetcolumbus.dk/fileadmin/user_upload/Opdagelsesekspeditioner_.pdf</a:t>
            </a:r>
            <a:endParaRPr lang="da-DK" dirty="0" smtClean="0"/>
          </a:p>
          <a:p>
            <a:pPr marL="0" indent="0">
              <a:buNone/>
            </a:pPr>
            <a:r>
              <a:rPr lang="da-DK" dirty="0" smtClean="0">
                <a:hlinkClick r:id="rId7"/>
              </a:rPr>
              <a:t>https://forlagetcolumbus.dk/fileadmin/user_upload/Krigshandlinger.pdf</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54</a:t>
            </a:fld>
            <a:endParaRPr lang="da-DK"/>
          </a:p>
        </p:txBody>
      </p:sp>
    </p:spTree>
    <p:extLst>
      <p:ext uri="{BB962C8B-B14F-4D97-AF65-F5344CB8AC3E}">
        <p14:creationId xmlns:p14="http://schemas.microsoft.com/office/powerpoint/2010/main" val="13415295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Øvelseso</a:t>
            </a:r>
            <a:r>
              <a:rPr lang="da-DK" b="0" dirty="0" smtClean="0"/>
              <a:t>pgave 3.10: I Congostatens tjeneste. </a:t>
            </a:r>
          </a:p>
          <a:p>
            <a:endParaRPr lang="da-DK" b="0" baseline="0" dirty="0" smtClean="0"/>
          </a:p>
          <a:p>
            <a:r>
              <a:rPr lang="da-DK" b="0" baseline="0" dirty="0" smtClean="0"/>
              <a:t>Lav grupperne præsentere deres problemstillinger. </a:t>
            </a:r>
          </a:p>
          <a:p>
            <a:r>
              <a:rPr lang="da-DK" b="0" baseline="0" dirty="0" smtClean="0"/>
              <a:t>Giv eleverne 5-10 min. efter præsentationen til at forsøge at lave en samlet problemformulering som dækker alle fem kilder. Det burde være muligt at få lavet flere.</a:t>
            </a:r>
          </a:p>
          <a:p>
            <a:r>
              <a:rPr lang="da-DK" b="0" baseline="0" dirty="0" smtClean="0"/>
              <a:t>Skriv dem på tavlen.</a:t>
            </a:r>
          </a:p>
          <a:p>
            <a:endParaRPr lang="da-DK" b="0" baseline="0" dirty="0" smtClean="0"/>
          </a:p>
          <a:p>
            <a:r>
              <a:rPr lang="da-DK" b="0" baseline="0" dirty="0" smtClean="0"/>
              <a:t>Verdenskort med markering af Congo og Belgien</a:t>
            </a:r>
          </a:p>
        </p:txBody>
      </p:sp>
      <p:sp>
        <p:nvSpPr>
          <p:cNvPr id="4" name="Pladsholder til slidenummer 3"/>
          <p:cNvSpPr>
            <a:spLocks noGrp="1"/>
          </p:cNvSpPr>
          <p:nvPr>
            <p:ph type="sldNum" sz="quarter" idx="10"/>
          </p:nvPr>
        </p:nvSpPr>
        <p:spPr/>
        <p:txBody>
          <a:bodyPr/>
          <a:lstStyle/>
          <a:p>
            <a:fld id="{2F979148-7981-4339-A835-32879F5403DD}" type="slidenum">
              <a:rPr lang="da-DK" smtClean="0"/>
              <a:t>55</a:t>
            </a:fld>
            <a:endParaRPr lang="da-DK"/>
          </a:p>
        </p:txBody>
      </p:sp>
    </p:spTree>
    <p:extLst>
      <p:ext uri="{BB962C8B-B14F-4D97-AF65-F5344CB8AC3E}">
        <p14:creationId xmlns:p14="http://schemas.microsoft.com/office/powerpoint/2010/main" val="2388638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baseline="0" dirty="0" smtClean="0"/>
              <a:t>I forhold til forrige modul, hvad kan så tilføje om vores viden </a:t>
            </a:r>
            <a:r>
              <a:rPr lang="da-DK" b="0" baseline="0" dirty="0" smtClean="0"/>
              <a:t>om:</a:t>
            </a:r>
          </a:p>
          <a:p>
            <a:r>
              <a:rPr lang="da-DK" b="0" baseline="0" dirty="0" smtClean="0"/>
              <a:t> </a:t>
            </a:r>
            <a:endParaRPr lang="da-DK" b="0" baseline="0" dirty="0" smtClean="0"/>
          </a:p>
          <a:p>
            <a:r>
              <a:rPr lang="da-DK" dirty="0" smtClean="0"/>
              <a:t>Imperialismen</a:t>
            </a:r>
          </a:p>
          <a:p>
            <a:r>
              <a:rPr lang="da-DK" dirty="0" smtClean="0"/>
              <a:t>Kong Leopold</a:t>
            </a:r>
          </a:p>
          <a:p>
            <a:r>
              <a:rPr lang="da-DK" dirty="0" smtClean="0"/>
              <a:t>Congo</a:t>
            </a:r>
          </a:p>
          <a:p>
            <a:r>
              <a:rPr lang="da-DK" dirty="0" smtClean="0"/>
              <a:t>Danskerne i Congo</a:t>
            </a:r>
          </a:p>
          <a:p>
            <a:endParaRPr lang="da-DK" dirty="0" smtClean="0"/>
          </a:p>
          <a:p>
            <a:endParaRPr lang="da-DK" dirty="0" smtClean="0"/>
          </a:p>
          <a:p>
            <a:endParaRPr lang="da-DK" b="0"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56</a:t>
            </a:fld>
            <a:endParaRPr lang="da-DK"/>
          </a:p>
        </p:txBody>
      </p:sp>
    </p:spTree>
    <p:extLst>
      <p:ext uri="{BB962C8B-B14F-4D97-AF65-F5344CB8AC3E}">
        <p14:creationId xmlns:p14="http://schemas.microsoft.com/office/powerpoint/2010/main" val="40745183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smtClean="0"/>
              <a:t>Maleriet</a:t>
            </a:r>
            <a:r>
              <a:rPr lang="en-US" b="0" i="0" dirty="0" smtClean="0"/>
              <a:t>:</a:t>
            </a:r>
            <a:r>
              <a:rPr lang="en-US" b="0" i="0" baseline="0" dirty="0" smtClean="0"/>
              <a:t> </a:t>
            </a:r>
            <a:r>
              <a:rPr lang="en-US" b="0" i="0" dirty="0" smtClean="0"/>
              <a:t>John</a:t>
            </a:r>
            <a:r>
              <a:rPr lang="en-US" b="0" i="0" baseline="0" dirty="0" smtClean="0"/>
              <a:t> </a:t>
            </a:r>
            <a:r>
              <a:rPr lang="en-US" b="0" i="0" baseline="0" dirty="0" err="1" smtClean="0"/>
              <a:t>Gast</a:t>
            </a:r>
            <a:r>
              <a:rPr lang="en-US" b="0" i="0" baseline="0" dirty="0" smtClean="0"/>
              <a:t>: </a:t>
            </a:r>
            <a:r>
              <a:rPr lang="en-US" b="0" i="0" dirty="0" smtClean="0"/>
              <a:t>American Progress (1872)</a:t>
            </a:r>
            <a:endParaRPr lang="da-DK" b="0" i="0"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57</a:t>
            </a:fld>
            <a:endParaRPr lang="da-DK"/>
          </a:p>
        </p:txBody>
      </p:sp>
    </p:spTree>
    <p:extLst>
      <p:ext uri="{BB962C8B-B14F-4D97-AF65-F5344CB8AC3E}">
        <p14:creationId xmlns:p14="http://schemas.microsoft.com/office/powerpoint/2010/main" val="10031369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lgn="l" rtl="0">
              <a:spcBef>
                <a:spcPts val="0"/>
              </a:spcBef>
              <a:spcAft>
                <a:spcPts val="0"/>
              </a:spcAft>
              <a:buNone/>
            </a:pPr>
            <a:r>
              <a:rPr lang="da-DK" sz="1200" dirty="0" smtClean="0">
                <a:solidFill>
                  <a:schemeClr val="dk1"/>
                </a:solidFill>
                <a:latin typeface="+mn-lt"/>
                <a:ea typeface="Calibri"/>
                <a:cs typeface="Calibri"/>
                <a:sym typeface="Calibri"/>
              </a:rPr>
              <a:t>I historiefaget analyserer vi kilder blandet andet for at forstå fortiden. Men det er ikke altid, at vi har kilder til det, vi gerne vil vide noget om. Til gengæld kan de kilder, vi har til rådighed, fortælle noget om andre forhold end det vi oprindeligt interesserede os for. Når vi lader kilden fortælle os andre ting end dem, vi oprindeligt var interesserede i, </a:t>
            </a:r>
            <a:r>
              <a:rPr lang="da-DK" sz="1200" i="1" dirty="0" smtClean="0">
                <a:solidFill>
                  <a:schemeClr val="dk1"/>
                </a:solidFill>
                <a:latin typeface="+mn-lt"/>
                <a:ea typeface="Calibri"/>
                <a:cs typeface="Calibri"/>
                <a:sym typeface="Calibri"/>
              </a:rPr>
              <a:t>analyserer vi kilden på kildens præmisser</a:t>
            </a:r>
            <a:r>
              <a:rPr lang="da-DK" sz="1200" dirty="0" smtClean="0">
                <a:solidFill>
                  <a:schemeClr val="dk1"/>
                </a:solidFill>
                <a:latin typeface="+mn-lt"/>
                <a:ea typeface="Calibri"/>
                <a:cs typeface="Calibri"/>
                <a:sym typeface="Calibri"/>
              </a:rPr>
              <a:t>. </a:t>
            </a:r>
            <a:endParaRPr lang="da-DK" dirty="0" smtClean="0"/>
          </a:p>
          <a:p>
            <a:pPr marL="0" lvl="0" indent="0" algn="l" rtl="0">
              <a:spcBef>
                <a:spcPts val="0"/>
              </a:spcBef>
              <a:spcAft>
                <a:spcPts val="0"/>
              </a:spcAft>
              <a:buNone/>
            </a:pPr>
            <a:r>
              <a:rPr lang="da-DK" sz="1200" dirty="0" smtClean="0">
                <a:solidFill>
                  <a:schemeClr val="dk1"/>
                </a:solidFill>
                <a:latin typeface="+mn-lt"/>
                <a:ea typeface="Calibri"/>
                <a:cs typeface="Calibri"/>
                <a:sym typeface="Calibri"/>
              </a:rPr>
              <a:t>Vi benytter det, som kaldes </a:t>
            </a:r>
            <a:r>
              <a:rPr lang="da-DK" sz="1200" b="1" dirty="0" smtClean="0">
                <a:solidFill>
                  <a:schemeClr val="dk1"/>
                </a:solidFill>
                <a:latin typeface="+mn-lt"/>
                <a:ea typeface="Calibri"/>
                <a:cs typeface="Calibri"/>
                <a:sym typeface="Calibri"/>
              </a:rPr>
              <a:t>det funktionelle kildebegreb.</a:t>
            </a:r>
            <a:r>
              <a:rPr lang="da-DK" sz="1200" dirty="0" smtClean="0">
                <a:solidFill>
                  <a:schemeClr val="dk1"/>
                </a:solidFill>
                <a:latin typeface="+mn-lt"/>
                <a:ea typeface="Calibri"/>
                <a:cs typeface="Calibri"/>
                <a:sym typeface="Calibri"/>
              </a:rPr>
              <a:t> </a:t>
            </a:r>
            <a:endParaRPr lang="da-DK" dirty="0" smtClean="0"/>
          </a:p>
          <a:p>
            <a:pPr marL="0" lvl="0" indent="0" algn="l" rtl="0">
              <a:spcBef>
                <a:spcPts val="0"/>
              </a:spcBef>
              <a:spcAft>
                <a:spcPts val="0"/>
              </a:spcAft>
              <a:buNone/>
            </a:pPr>
            <a:r>
              <a:rPr lang="da-DK" sz="1200" dirty="0" smtClean="0">
                <a:solidFill>
                  <a:schemeClr val="dk1"/>
                </a:solidFill>
                <a:latin typeface="+mn-lt"/>
                <a:ea typeface="Calibri"/>
                <a:cs typeface="Calibri"/>
                <a:sym typeface="Calibri"/>
              </a:rPr>
              <a:t>Det funktionelle kildebegreb betyder, at kildens værdi eller relevans er afhængig af, hvilke spørgsmål vi ønsker besvaret. Når vi arbejder med en kilde, skal vi forsøge at stille de spørgsmål, som kilden kan besvare. Man kan sige, at man </a:t>
            </a:r>
            <a:r>
              <a:rPr lang="da-DK" sz="1200" i="1" dirty="0" smtClean="0">
                <a:solidFill>
                  <a:schemeClr val="dk1"/>
                </a:solidFill>
                <a:latin typeface="+mn-lt"/>
                <a:ea typeface="Calibri"/>
                <a:cs typeface="Calibri"/>
                <a:sym typeface="Calibri"/>
              </a:rPr>
              <a:t>afsøger kildens funktion</a:t>
            </a:r>
            <a:r>
              <a:rPr lang="da-DK" sz="1200" dirty="0" smtClean="0">
                <a:solidFill>
                  <a:schemeClr val="dk1"/>
                </a:solidFill>
                <a:latin typeface="+mn-lt"/>
                <a:ea typeface="Calibri"/>
                <a:cs typeface="Calibri"/>
                <a:sym typeface="Calibri"/>
              </a:rPr>
              <a:t>, når man undersøger, hvilke spørgsmål en kilde kan besvare. En kilde kan altid besvare et eller flere spørgsmål. Svarene afhænger af, hvordan vi vinkler eller stiller vores spørgsmål, eller sagt på en anden måde: Hvad vi interesserer os for. </a:t>
            </a:r>
            <a:endParaRPr lang="da-DK" dirty="0" smtClean="0"/>
          </a:p>
          <a:p>
            <a:pPr marL="0" lvl="0" indent="0" algn="l" rtl="0">
              <a:spcBef>
                <a:spcPts val="0"/>
              </a:spcBef>
              <a:spcAft>
                <a:spcPts val="0"/>
              </a:spcAft>
              <a:buNone/>
            </a:pPr>
            <a:r>
              <a:rPr lang="da-DK" sz="1200" dirty="0" smtClean="0">
                <a:solidFill>
                  <a:schemeClr val="dk1"/>
                </a:solidFill>
                <a:latin typeface="+mn-lt"/>
                <a:ea typeface="Calibri"/>
                <a:cs typeface="Calibri"/>
                <a:sym typeface="Calibri"/>
              </a:rPr>
              <a:t>Hvordan ved vi så, hvad de rigtige spørgsmål er? Det fordrer, at vi har en viden om den historiske kontekst eller ophavssituationen, som kilden er nedskrevet i. Det funktionelle kildebegreb kan kun fungere, hvis man allerede besidder en viden om emnet. Det kaldes </a:t>
            </a:r>
            <a:r>
              <a:rPr lang="da-DK" sz="1200" b="1" dirty="0" smtClean="0">
                <a:solidFill>
                  <a:schemeClr val="dk1"/>
                </a:solidFill>
                <a:latin typeface="+mn-lt"/>
                <a:ea typeface="Calibri"/>
                <a:cs typeface="Calibri"/>
                <a:sym typeface="Calibri"/>
              </a:rPr>
              <a:t>forforståelsen</a:t>
            </a:r>
            <a:r>
              <a:rPr lang="da-DK" sz="1200" dirty="0" smtClean="0">
                <a:solidFill>
                  <a:schemeClr val="dk1"/>
                </a:solidFill>
                <a:latin typeface="+mn-lt"/>
                <a:ea typeface="Calibri"/>
                <a:cs typeface="Calibri"/>
                <a:sym typeface="Calibri"/>
              </a:rPr>
              <a:t>. Hvis man fx interesserer sig for </a:t>
            </a:r>
            <a:r>
              <a:rPr lang="da-DK" sz="1200" i="1" dirty="0" smtClean="0">
                <a:solidFill>
                  <a:schemeClr val="dk1"/>
                </a:solidFill>
                <a:latin typeface="+mn-lt"/>
                <a:ea typeface="Calibri"/>
                <a:cs typeface="Calibri"/>
                <a:sym typeface="Calibri"/>
              </a:rPr>
              <a:t>søfartshistorien</a:t>
            </a:r>
            <a:r>
              <a:rPr lang="da-DK" sz="1200" dirty="0" smtClean="0">
                <a:solidFill>
                  <a:schemeClr val="dk1"/>
                </a:solidFill>
                <a:latin typeface="+mn-lt"/>
                <a:ea typeface="Calibri"/>
                <a:cs typeface="Calibri"/>
                <a:sym typeface="Calibri"/>
              </a:rPr>
              <a:t> eller </a:t>
            </a:r>
            <a:r>
              <a:rPr lang="da-DK" sz="1200" i="1" dirty="0" smtClean="0">
                <a:solidFill>
                  <a:schemeClr val="dk1"/>
                </a:solidFill>
                <a:latin typeface="+mn-lt"/>
                <a:ea typeface="Calibri"/>
                <a:cs typeface="Calibri"/>
                <a:sym typeface="Calibri"/>
              </a:rPr>
              <a:t>besættelsen</a:t>
            </a:r>
            <a:r>
              <a:rPr lang="da-DK" sz="1200" dirty="0" smtClean="0">
                <a:solidFill>
                  <a:schemeClr val="dk1"/>
                </a:solidFill>
                <a:latin typeface="+mn-lt"/>
                <a:ea typeface="Calibri"/>
                <a:cs typeface="Calibri"/>
                <a:sym typeface="Calibri"/>
              </a:rPr>
              <a:t>, skal man have en viden om disse, før man beskæftiger sig med dem. Man kan opsøge viden om 2. Verdenskrig eller læse om søfarten i forskellige perioder. </a:t>
            </a:r>
            <a:endParaRPr lang="da-DK" dirty="0" smtClean="0"/>
          </a:p>
          <a:p>
            <a:pPr marL="0" lvl="0" indent="0" algn="l" rtl="0">
              <a:spcBef>
                <a:spcPts val="0"/>
              </a:spcBef>
              <a:spcAft>
                <a:spcPts val="0"/>
              </a:spcAft>
              <a:buNone/>
            </a:pPr>
            <a:r>
              <a:rPr lang="da-DK" sz="1200" dirty="0" smtClean="0">
                <a:solidFill>
                  <a:schemeClr val="dk1"/>
                </a:solidFill>
                <a:latin typeface="+mn-lt"/>
                <a:ea typeface="Calibri"/>
                <a:cs typeface="Calibri"/>
                <a:sym typeface="Calibri"/>
              </a:rPr>
              <a:t>Når vi tolker kilderne, så støder vi ofte på problemer, som umiddelbart er svære at forholde sig. Vi læser kilderne mange år efter den tid, hvor de er skrevet eller forfattet. En ting er, at der måske er ord eller vendinger, som vi ikke forstår. Der er mange andre ting, vi skal have på plads. Der er kulturelle koder, holdninger, strømninger i tiden m.m., som vi ikke har en chance for at forstå uden en forforståelse. Det funktionelle kildebegreb kan afhjælpe lidt af den problematik. Det funktionelle kildebegreb tvinger os til at stille spørgsmål, som vi kan besvare via kildeanalysen. Uden at alt bare bliver relativt, så betyder det, at de spørgsmål, som vi stiller til kilderne, tager udgangspunkt i vores tid og i vores liv. Dermed gør vi også fortiden og historien nærværende. Vi er heller ikke afhængige af, at kilderne er nedskrevet i den tid eller periode, som de skildrer. </a:t>
            </a:r>
            <a:endParaRPr lang="da-DK" dirty="0" smtClean="0"/>
          </a:p>
          <a:p>
            <a:pPr marL="0" marR="0" lvl="0" indent="0" algn="l" rtl="0">
              <a:lnSpc>
                <a:spcPct val="100000"/>
              </a:lnSpc>
              <a:spcBef>
                <a:spcPts val="0"/>
              </a:spcBef>
              <a:spcAft>
                <a:spcPts val="0"/>
              </a:spcAft>
              <a:buClr>
                <a:schemeClr val="dk1"/>
              </a:buClr>
              <a:buSzPts val="1200"/>
              <a:buFont typeface="Calibri"/>
              <a:buNone/>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Maleriet (</a:t>
            </a:r>
            <a:r>
              <a:rPr lang="da-DK" b="0" dirty="0" err="1" smtClean="0"/>
              <a:t>vægreliefet</a:t>
            </a:r>
            <a:r>
              <a:rPr lang="da-DK" b="0" dirty="0" smtClean="0"/>
              <a:t>) er</a:t>
            </a:r>
            <a:r>
              <a:rPr lang="da-DK" b="0" baseline="0" dirty="0" smtClean="0"/>
              <a:t> en fortolkning af hvordan overfarten til USA foregik; </a:t>
            </a:r>
            <a:r>
              <a:rPr lang="da-DK" b="0" dirty="0" smtClean="0"/>
              <a:t>Vægrelief:  Emigranter ankommer til New York. </a:t>
            </a:r>
            <a:r>
              <a:rPr lang="da-DK" b="0" dirty="0" err="1" smtClean="0"/>
              <a:t>Vægreliefet</a:t>
            </a:r>
            <a:r>
              <a:rPr lang="da-DK" b="0" dirty="0" smtClean="0"/>
              <a:t> </a:t>
            </a:r>
            <a:r>
              <a:rPr lang="da-DK" b="0" dirty="0" err="1" smtClean="0"/>
              <a:t>beinder</a:t>
            </a:r>
            <a:r>
              <a:rPr lang="da-DK" b="0" dirty="0" smtClean="0"/>
              <a:t> sig i ”Udvandrernes Hus” i Växjö.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58</a:t>
            </a:fld>
            <a:endParaRPr lang="da-DK"/>
          </a:p>
        </p:txBody>
      </p:sp>
    </p:spTree>
    <p:extLst>
      <p:ext uri="{BB962C8B-B14F-4D97-AF65-F5344CB8AC3E}">
        <p14:creationId xmlns:p14="http://schemas.microsoft.com/office/powerpoint/2010/main" val="10556049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Tjek på lektien-opgave 6.1 – Det funktionelle kildebegreb. Læs op i plenum.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59</a:t>
            </a:fld>
            <a:endParaRPr lang="da-DK"/>
          </a:p>
        </p:txBody>
      </p:sp>
    </p:spTree>
    <p:extLst>
      <p:ext uri="{BB962C8B-B14F-4D97-AF65-F5344CB8AC3E}">
        <p14:creationId xmlns:p14="http://schemas.microsoft.com/office/powerpoint/2010/main" val="19733016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err="1" smtClean="0"/>
              <a:t>Øvelsersopgave</a:t>
            </a:r>
            <a:r>
              <a:rPr lang="da-DK" b="0" dirty="0" smtClean="0"/>
              <a:t> 3.19: Udvandrerne. Lad eleverne</a:t>
            </a:r>
            <a:r>
              <a:rPr lang="da-DK" b="0" baseline="0" dirty="0" smtClean="0"/>
              <a:t> arbejde i </a:t>
            </a:r>
            <a:r>
              <a:rPr lang="da-DK" b="0" baseline="0" dirty="0" err="1" smtClean="0"/>
              <a:t>gruppper</a:t>
            </a:r>
            <a:r>
              <a:rPr lang="da-DK" b="0" baseline="0" dirty="0" smtClean="0"/>
              <a:t>.  Uddraget har været lektie.</a:t>
            </a:r>
            <a:endParaRPr lang="da-DK" b="0" dirty="0" smtClean="0"/>
          </a:p>
          <a:p>
            <a:pPr marL="0" indent="0">
              <a:buFont typeface="Arial" panose="020B0604020202020204" pitchFamily="34" charset="0"/>
              <a:buNone/>
            </a:pPr>
            <a:endParaRPr lang="da-DK" dirty="0" smtClean="0"/>
          </a:p>
          <a:p>
            <a:pPr marL="0" indent="0">
              <a:buFont typeface="Arial" panose="020B0604020202020204" pitchFamily="34" charset="0"/>
              <a:buNone/>
            </a:pPr>
            <a:r>
              <a:rPr lang="da-DK" dirty="0" smtClean="0"/>
              <a:t>Den svenske forfatter, Vilhelm Moberg, udgav i 1950’erne en bogserie (Udvandrerne, Immigranterne, Nybyggerne, Det sidste brev hjem) om en gruppe svenskeres udvandring fra det sydlige Småland til Minnesota i USA i midten af 1800-tallet. Vilhelm Mobergs bøger er fiktive, men er baseret på omfattende og grundig research. Bøgerne blev efterfølgende filmatiseret med Max von Sydow i hovedrollen som Karl Oskar. For immigranterne var det var en hård og lang tur fra Sverige til </a:t>
            </a:r>
            <a:r>
              <a:rPr lang="da-DK" dirty="0" err="1" smtClean="0"/>
              <a:t>Midtvesten</a:t>
            </a:r>
            <a:r>
              <a:rPr lang="da-DK" dirty="0" smtClean="0"/>
              <a:t>, og det var ikke nemt for dem at finde sig til rette i deres nye land. Mange tog hjem igen, men ikke Karl Oskar eller broderen, Robert. Første del af turen var til </a:t>
            </a:r>
            <a:r>
              <a:rPr lang="da-DK" dirty="0" err="1" smtClean="0"/>
              <a:t>Karlshamn</a:t>
            </a:r>
            <a:r>
              <a:rPr lang="da-DK" dirty="0" smtClean="0"/>
              <a:t> og derefter over Atlanterhavet. Fra New York gik turen derefter ind i landet til Chicago. Nedenstående er uddrag fra den første bog ’Udvandrerne’. Her lader Moberg først fortælleren beskrive forholdene under dæk.</a:t>
            </a:r>
          </a:p>
          <a:p>
            <a:pPr marL="0" indent="0">
              <a:buFont typeface="Arial" panose="020B0604020202020204" pitchFamily="34" charset="0"/>
              <a:buNone/>
            </a:pPr>
            <a:endParaRPr lang="da-DK" dirty="0" smtClean="0"/>
          </a:p>
          <a:p>
            <a:pPr marL="0" indent="0">
              <a:buFont typeface="Arial" panose="020B0604020202020204" pitchFamily="34" charset="0"/>
              <a:buNone/>
            </a:pPr>
            <a:r>
              <a:rPr lang="da-DK" dirty="0" smtClean="0"/>
              <a:t>Lad eleverne</a:t>
            </a:r>
            <a:r>
              <a:rPr lang="da-DK" baseline="0" dirty="0" smtClean="0"/>
              <a:t> besvare følgende:</a:t>
            </a:r>
          </a:p>
          <a:p>
            <a:pPr marL="0" indent="0">
              <a:buFont typeface="Arial" panose="020B0604020202020204" pitchFamily="34" charset="0"/>
              <a:buNone/>
            </a:pPr>
            <a:endParaRPr lang="da-DK" dirty="0" smtClean="0"/>
          </a:p>
          <a:p>
            <a:pPr marL="171450" indent="-171450">
              <a:buFont typeface="Arial" panose="020B0604020202020204" pitchFamily="34" charset="0"/>
              <a:buChar char="•"/>
            </a:pPr>
            <a:r>
              <a:rPr lang="da-DK" dirty="0" smtClean="0"/>
              <a:t>Hvad er det for nogle forhold, som de svenske udvandrere møder ombord på de forskellige skibe?</a:t>
            </a:r>
          </a:p>
          <a:p>
            <a:pPr marL="171450" indent="-171450">
              <a:buFont typeface="Arial" panose="020B0604020202020204" pitchFamily="34" charset="0"/>
              <a:buChar char="•"/>
            </a:pPr>
            <a:r>
              <a:rPr lang="da-DK" dirty="0" smtClean="0"/>
              <a:t>Giv eksempler på hvordan personerne forholder til havet og sømandslivet.</a:t>
            </a:r>
          </a:p>
          <a:p>
            <a:pPr marL="171450" indent="-171450">
              <a:buFont typeface="Arial" panose="020B0604020202020204" pitchFamily="34" charset="0"/>
              <a:buChar char="•"/>
            </a:pPr>
            <a:r>
              <a:rPr lang="da-DK" dirty="0" smtClean="0"/>
              <a:t>Forklar med udgangspunkt i kildeuddragene, hvilke årsager der kunne ligge bag at folk emigrerede til USA.</a:t>
            </a:r>
          </a:p>
          <a:p>
            <a:pPr marL="171450" indent="-171450">
              <a:buFont typeface="Arial" panose="020B0604020202020204" pitchFamily="34" charset="0"/>
              <a:buChar char="•"/>
            </a:pPr>
            <a:r>
              <a:rPr lang="da-DK" dirty="0" smtClean="0"/>
              <a:t>Hvordan kan vi bruge kilden, og hvad kan den give os svar på? Formuler det efterfølgende som et spørgsmål. Inddrag jeres viden fra </a:t>
            </a:r>
            <a:r>
              <a:rPr lang="da-DK" b="1" dirty="0" smtClean="0"/>
              <a:t>Det</a:t>
            </a:r>
            <a:r>
              <a:rPr lang="da-DK" b="1" baseline="0" dirty="0" smtClean="0"/>
              <a:t> funktionelle kildebegreb.</a:t>
            </a:r>
            <a:endParaRPr lang="da-DK"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Foto af Vilhelm Moberg</a:t>
            </a:r>
          </a:p>
        </p:txBody>
      </p:sp>
      <p:sp>
        <p:nvSpPr>
          <p:cNvPr id="4" name="Pladsholder til slidenummer 3"/>
          <p:cNvSpPr>
            <a:spLocks noGrp="1"/>
          </p:cNvSpPr>
          <p:nvPr>
            <p:ph type="sldNum" sz="quarter" idx="10"/>
          </p:nvPr>
        </p:nvSpPr>
        <p:spPr/>
        <p:txBody>
          <a:bodyPr/>
          <a:lstStyle/>
          <a:p>
            <a:fld id="{2F979148-7981-4339-A835-32879F5403DD}" type="slidenum">
              <a:rPr lang="da-DK" smtClean="0"/>
              <a:t>60</a:t>
            </a:fld>
            <a:endParaRPr lang="da-DK"/>
          </a:p>
        </p:txBody>
      </p:sp>
    </p:spTree>
    <p:extLst>
      <p:ext uri="{BB962C8B-B14F-4D97-AF65-F5344CB8AC3E}">
        <p14:creationId xmlns:p14="http://schemas.microsoft.com/office/powerpoint/2010/main" val="3166275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Øvelsesopgave 3.8: Skibbrud.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Der er nok ikke tid til at lave opgaven i modulet, men </a:t>
            </a:r>
            <a:r>
              <a:rPr lang="da-DK" b="0" dirty="0" smtClean="0"/>
              <a:t>præsentér </a:t>
            </a:r>
            <a:r>
              <a:rPr lang="da-DK" b="0" dirty="0" smtClean="0"/>
              <a:t>opgaven og</a:t>
            </a:r>
            <a:r>
              <a:rPr lang="da-DK" b="0" baseline="0" dirty="0" smtClean="0"/>
              <a:t> </a:t>
            </a:r>
            <a:r>
              <a:rPr lang="da-DK" b="0" baseline="0" dirty="0" smtClean="0"/>
              <a:t>sæt </a:t>
            </a:r>
            <a:r>
              <a:rPr lang="da-DK" b="0" baseline="0" dirty="0" smtClean="0"/>
              <a:t>eleverne til at læse beretningen. Lad dem læse individuelt. </a:t>
            </a:r>
            <a:r>
              <a:rPr lang="da-DK" dirty="0" smtClean="0"/>
              <a:t>På bogens hjemmeside</a:t>
            </a:r>
            <a:r>
              <a:rPr lang="da-DK" baseline="0" dirty="0" smtClean="0"/>
              <a:t> er et </a:t>
            </a:r>
            <a:r>
              <a:rPr lang="da-DK" dirty="0" smtClean="0"/>
              <a:t>uddrag fra Hans Peter Thomsens dagbog; </a:t>
            </a:r>
            <a:r>
              <a:rPr lang="da-DK" dirty="0" smtClean="0">
                <a:hlinkClick r:id="rId3"/>
              </a:rPr>
              <a:t>https://forlagetcolumbus.dk/boeger/historie/blaa-danmarkshistorier/kapitel-3-soeens-folk/oevelsesopgaver/</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Her beretter han om sin sejlads med skonnertbriggen </a:t>
            </a:r>
            <a:r>
              <a:rPr lang="da-DK" dirty="0" err="1" smtClean="0"/>
              <a:t>Cesarewna</a:t>
            </a:r>
            <a:r>
              <a:rPr lang="da-DK" dirty="0" smtClean="0"/>
              <a:t> i Østersøen nær Ølands sydkyst i november 1876.</a:t>
            </a:r>
            <a:r>
              <a:rPr lang="da-DK" b="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Maleriet er: </a:t>
            </a:r>
            <a:r>
              <a:rPr lang="da-DK" dirty="0" smtClean="0"/>
              <a:t>Johan Christian Dahl: </a:t>
            </a:r>
            <a:r>
              <a:rPr lang="da-DK" b="0" dirty="0" err="1" smtClean="0"/>
              <a:t>Skipsvrak</a:t>
            </a:r>
            <a:r>
              <a:rPr lang="da-DK" b="0" dirty="0" smtClean="0"/>
              <a:t> ved den norske kyst (1829)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7</a:t>
            </a:fld>
            <a:endParaRPr lang="da-DK"/>
          </a:p>
        </p:txBody>
      </p:sp>
    </p:spTree>
    <p:extLst>
      <p:ext uri="{BB962C8B-B14F-4D97-AF65-F5344CB8AC3E}">
        <p14:creationId xmlns:p14="http://schemas.microsoft.com/office/powerpoint/2010/main" val="37665672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smtClean="0"/>
              <a:t>Øvelsesopgave 3.18: Ud og hjem</a:t>
            </a:r>
          </a:p>
          <a:p>
            <a:endParaRPr lang="da-DK" b="0" dirty="0" smtClean="0"/>
          </a:p>
          <a:p>
            <a:r>
              <a:rPr lang="da-DK" dirty="0" smtClean="0"/>
              <a:t>Maleren Edvard Petersen var i sin samtid hædret for sin kunst. To malerier som for alvor vandt ham anerkendelse var Udvandrere på Larsens Plads (1890) og En Hjemkomst (1898). Nærstuder malerierne og overvej følgende spørgsmål. </a:t>
            </a:r>
          </a:p>
          <a:p>
            <a:endParaRPr lang="da-DK"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Vis malerierne i plenum</a:t>
            </a:r>
            <a:r>
              <a:rPr lang="da-DK" b="0" baseline="0" dirty="0" smtClean="0"/>
              <a:t> og lad eleverne besvare spørgsmål. Tag et billede ad gangen</a:t>
            </a:r>
            <a:endParaRPr lang="da-DK" b="0" dirty="0" smtClean="0"/>
          </a:p>
          <a:p>
            <a:r>
              <a:rPr lang="da-DK" b="0" dirty="0" smtClean="0"/>
              <a:t>Vær opmærksom på, at opgaven er lidt anderledes end på den</a:t>
            </a:r>
            <a:r>
              <a:rPr lang="da-DK" b="0" baseline="0" dirty="0" smtClean="0"/>
              <a:t> som står på bogens hjemmeside.</a:t>
            </a:r>
          </a:p>
          <a:p>
            <a:endParaRPr lang="da-DK" b="0" dirty="0" smtClean="0"/>
          </a:p>
          <a:p>
            <a:pPr marL="171450" indent="-171450">
              <a:buFont typeface="Arial" panose="020B0604020202020204" pitchFamily="34" charset="0"/>
              <a:buChar char="•"/>
            </a:pPr>
            <a:r>
              <a:rPr lang="da-DK" dirty="0" smtClean="0"/>
              <a:t>Hvad får dem til at rejse ud?</a:t>
            </a:r>
          </a:p>
          <a:p>
            <a:pPr marL="171450" indent="-171450">
              <a:buFont typeface="Arial" panose="020B0604020202020204" pitchFamily="34" charset="0"/>
              <a:buChar char="•"/>
            </a:pPr>
            <a:r>
              <a:rPr lang="da-DK" dirty="0" smtClean="0"/>
              <a:t>Hvad oplever de undervejs?</a:t>
            </a:r>
          </a:p>
          <a:p>
            <a:pPr marL="171450" indent="-171450">
              <a:buFont typeface="Arial" panose="020B0604020202020204" pitchFamily="34" charset="0"/>
              <a:buChar char="•"/>
            </a:pPr>
            <a:r>
              <a:rPr lang="da-DK" dirty="0" smtClean="0"/>
              <a:t>Hvad får dem til at tage hjem?</a:t>
            </a:r>
          </a:p>
          <a:p>
            <a:pPr marL="171450" indent="-171450">
              <a:buFont typeface="Arial" panose="020B0604020202020204" pitchFamily="34" charset="0"/>
              <a:buChar char="•"/>
            </a:pPr>
            <a:r>
              <a:rPr lang="da-DK" dirty="0" smtClean="0"/>
              <a:t>Hvad kunne Edvard Petersens intention med malerierne være? </a:t>
            </a:r>
          </a:p>
          <a:p>
            <a:pPr marL="171450" indent="-171450">
              <a:buFont typeface="Arial" panose="020B0604020202020204" pitchFamily="34" charset="0"/>
              <a:buChar char="•"/>
            </a:pPr>
            <a:r>
              <a:rPr lang="da-DK" dirty="0" smtClean="0"/>
              <a:t>Hvad kan vi bruge malerierne til som kilder?</a:t>
            </a:r>
          </a:p>
          <a:p>
            <a:endParaRPr lang="da-DK" b="0" dirty="0"/>
          </a:p>
        </p:txBody>
      </p:sp>
      <p:sp>
        <p:nvSpPr>
          <p:cNvPr id="4" name="Pladsholder til slidenummer 3"/>
          <p:cNvSpPr>
            <a:spLocks noGrp="1"/>
          </p:cNvSpPr>
          <p:nvPr>
            <p:ph type="sldNum" sz="quarter" idx="10"/>
          </p:nvPr>
        </p:nvSpPr>
        <p:spPr/>
        <p:txBody>
          <a:bodyPr/>
          <a:lstStyle/>
          <a:p>
            <a:fld id="{2F979148-7981-4339-A835-32879F5403DD}" type="slidenum">
              <a:rPr lang="da-DK" smtClean="0"/>
              <a:t>61</a:t>
            </a:fld>
            <a:endParaRPr lang="da-DK"/>
          </a:p>
        </p:txBody>
      </p:sp>
    </p:spTree>
    <p:extLst>
      <p:ext uri="{BB962C8B-B14F-4D97-AF65-F5344CB8AC3E}">
        <p14:creationId xmlns:p14="http://schemas.microsoft.com/office/powerpoint/2010/main" val="20051416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smtClean="0"/>
              <a:t>Øvelsesopgave 3.18: Ud og hjem</a:t>
            </a:r>
          </a:p>
          <a:p>
            <a:endParaRPr lang="da-DK" b="0" dirty="0" smtClean="0"/>
          </a:p>
          <a:p>
            <a:r>
              <a:rPr lang="da-DK" dirty="0" smtClean="0"/>
              <a:t>Maleren Edvard Petersen var i sin samtid hædret for sin kunst. To malerier som for alvor vandt ham anerkendelse var Udvandrere på Larsens Plads (1890) og En Hjemkomst (1898). Nærstuder malerierne og overvej følgende spørgsmål. </a:t>
            </a:r>
          </a:p>
          <a:p>
            <a:endParaRPr lang="da-DK"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Vis malerierne i plenum</a:t>
            </a:r>
            <a:r>
              <a:rPr lang="da-DK" b="0" baseline="0" dirty="0" smtClean="0"/>
              <a:t> og lad eleverne besvare spørgsmål. Tag et billede ad gangen. </a:t>
            </a:r>
            <a:endParaRPr lang="da-DK" b="0" dirty="0" smtClean="0"/>
          </a:p>
          <a:p>
            <a:endParaRPr lang="da-DK" b="0" dirty="0" smtClean="0"/>
          </a:p>
          <a:p>
            <a:r>
              <a:rPr lang="da-DK" b="0" dirty="0" smtClean="0"/>
              <a:t>Vær opmærksom på, at opgaven er lidt anderledes end på den</a:t>
            </a:r>
            <a:r>
              <a:rPr lang="da-DK" b="0" baseline="0" dirty="0" smtClean="0"/>
              <a:t> som står på bogens hjemmeside.</a:t>
            </a:r>
          </a:p>
          <a:p>
            <a:endParaRPr lang="da-DK" b="0" dirty="0" smtClean="0"/>
          </a:p>
          <a:p>
            <a:pPr marL="171450" indent="-171450">
              <a:buFont typeface="Arial" panose="020B0604020202020204" pitchFamily="34" charset="0"/>
              <a:buChar char="•"/>
            </a:pPr>
            <a:r>
              <a:rPr lang="da-DK" dirty="0" smtClean="0"/>
              <a:t>Hvad får dem til at rejse ud?</a:t>
            </a:r>
          </a:p>
          <a:p>
            <a:pPr marL="171450" indent="-171450">
              <a:buFont typeface="Arial" panose="020B0604020202020204" pitchFamily="34" charset="0"/>
              <a:buChar char="•"/>
            </a:pPr>
            <a:r>
              <a:rPr lang="da-DK" dirty="0" smtClean="0"/>
              <a:t>Hvad oplever de undervejs?</a:t>
            </a:r>
          </a:p>
          <a:p>
            <a:pPr marL="171450" indent="-171450">
              <a:buFont typeface="Arial" panose="020B0604020202020204" pitchFamily="34" charset="0"/>
              <a:buChar char="•"/>
            </a:pPr>
            <a:r>
              <a:rPr lang="da-DK" dirty="0" smtClean="0"/>
              <a:t>Hvad får dem til at tage hjem?</a:t>
            </a:r>
          </a:p>
          <a:p>
            <a:pPr marL="171450" indent="-171450">
              <a:buFont typeface="Arial" panose="020B0604020202020204" pitchFamily="34" charset="0"/>
              <a:buChar char="•"/>
            </a:pPr>
            <a:r>
              <a:rPr lang="da-DK" dirty="0" smtClean="0"/>
              <a:t>Hvad kunne Edvard Petersens intention med malerierne være? </a:t>
            </a:r>
          </a:p>
          <a:p>
            <a:pPr marL="171450" indent="-171450">
              <a:buFont typeface="Arial" panose="020B0604020202020204" pitchFamily="34" charset="0"/>
              <a:buChar char="•"/>
            </a:pPr>
            <a:r>
              <a:rPr lang="da-DK" dirty="0" smtClean="0"/>
              <a:t>Hvad kan vi bruge malerierne til som kilder?</a:t>
            </a:r>
          </a:p>
          <a:p>
            <a:endParaRPr lang="da-DK" b="0" dirty="0"/>
          </a:p>
        </p:txBody>
      </p:sp>
      <p:sp>
        <p:nvSpPr>
          <p:cNvPr id="4" name="Pladsholder til slidenummer 3"/>
          <p:cNvSpPr>
            <a:spLocks noGrp="1"/>
          </p:cNvSpPr>
          <p:nvPr>
            <p:ph type="sldNum" sz="quarter" idx="10"/>
          </p:nvPr>
        </p:nvSpPr>
        <p:spPr/>
        <p:txBody>
          <a:bodyPr/>
          <a:lstStyle/>
          <a:p>
            <a:fld id="{2F979148-7981-4339-A835-32879F5403DD}" type="slidenum">
              <a:rPr lang="da-DK" smtClean="0"/>
              <a:t>62</a:t>
            </a:fld>
            <a:endParaRPr lang="da-DK"/>
          </a:p>
        </p:txBody>
      </p:sp>
    </p:spTree>
    <p:extLst>
      <p:ext uri="{BB962C8B-B14F-4D97-AF65-F5344CB8AC3E}">
        <p14:creationId xmlns:p14="http://schemas.microsoft.com/office/powerpoint/2010/main" val="40190250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smtClean="0"/>
              <a:t>Øvelsesopgave 3.18: Ud og hjem</a:t>
            </a:r>
          </a:p>
          <a:p>
            <a:endParaRPr lang="da-DK" b="0" dirty="0" smtClean="0"/>
          </a:p>
          <a:p>
            <a:r>
              <a:rPr lang="da-DK" dirty="0" smtClean="0"/>
              <a:t>Lad eleverne</a:t>
            </a:r>
            <a:r>
              <a:rPr lang="da-DK" baseline="0" dirty="0" smtClean="0"/>
              <a:t> </a:t>
            </a:r>
            <a:r>
              <a:rPr lang="da-DK" dirty="0" smtClean="0"/>
              <a:t>formulere</a:t>
            </a:r>
            <a:r>
              <a:rPr lang="da-DK" baseline="0" dirty="0" smtClean="0"/>
              <a:t> en samlet fortælling ud fra de to billeder. Opgaven på hjemmesiden er </a:t>
            </a:r>
            <a:r>
              <a:rPr lang="da-DK" baseline="0" dirty="0" smtClean="0"/>
              <a:t>skriftlig, </a:t>
            </a:r>
            <a:r>
              <a:rPr lang="da-DK" baseline="0" dirty="0" smtClean="0"/>
              <a:t>men det er fint at gøre det mundtligt og i plenum.</a:t>
            </a:r>
            <a:endParaRPr lang="da-DK" dirty="0" smtClean="0"/>
          </a:p>
          <a:p>
            <a:endParaRPr lang="da-DK" b="0" dirty="0"/>
          </a:p>
        </p:txBody>
      </p:sp>
      <p:sp>
        <p:nvSpPr>
          <p:cNvPr id="4" name="Pladsholder til slidenummer 3"/>
          <p:cNvSpPr>
            <a:spLocks noGrp="1"/>
          </p:cNvSpPr>
          <p:nvPr>
            <p:ph type="sldNum" sz="quarter" idx="10"/>
          </p:nvPr>
        </p:nvSpPr>
        <p:spPr/>
        <p:txBody>
          <a:bodyPr/>
          <a:lstStyle/>
          <a:p>
            <a:fld id="{2F979148-7981-4339-A835-32879F5403DD}" type="slidenum">
              <a:rPr lang="da-DK" smtClean="0"/>
              <a:t>63</a:t>
            </a:fld>
            <a:endParaRPr lang="da-DK"/>
          </a:p>
        </p:txBody>
      </p:sp>
    </p:spTree>
    <p:extLst>
      <p:ext uri="{BB962C8B-B14F-4D97-AF65-F5344CB8AC3E}">
        <p14:creationId xmlns:p14="http://schemas.microsoft.com/office/powerpoint/2010/main" val="1980492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Lad eleverne opsummere i plenum.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Maleri af: </a:t>
            </a:r>
            <a:r>
              <a:rPr lang="da-DK" dirty="0" smtClean="0"/>
              <a:t>Københavns Havn med dampskibet </a:t>
            </a:r>
            <a:r>
              <a:rPr lang="da-DK" dirty="0" err="1" smtClean="0"/>
              <a:t>Thingvalla</a:t>
            </a:r>
            <a:r>
              <a:rPr lang="da-DK" dirty="0" smtClean="0"/>
              <a:t> ejet af Danmarks første emigrant rederi til Amerika, </a:t>
            </a:r>
            <a:r>
              <a:rPr lang="da-DK" dirty="0" err="1" smtClean="0"/>
              <a:t>afg</a:t>
            </a:r>
            <a:r>
              <a:rPr lang="da-DK" dirty="0" smtClean="0"/>
              <a:t>. fra Kvæsthusbroen. Tilskrevet Vilhelm Arnesen</a:t>
            </a:r>
            <a:endParaRPr lang="da-DK"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64</a:t>
            </a:fld>
            <a:endParaRPr lang="da-DK"/>
          </a:p>
        </p:txBody>
      </p:sp>
    </p:spTree>
    <p:extLst>
      <p:ext uri="{BB962C8B-B14F-4D97-AF65-F5344CB8AC3E}">
        <p14:creationId xmlns:p14="http://schemas.microsoft.com/office/powerpoint/2010/main" val="38812162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65</a:t>
            </a:fld>
            <a:endParaRPr lang="da-DK"/>
          </a:p>
        </p:txBody>
      </p:sp>
    </p:spTree>
    <p:extLst>
      <p:ext uri="{BB962C8B-B14F-4D97-AF65-F5344CB8AC3E}">
        <p14:creationId xmlns:p14="http://schemas.microsoft.com/office/powerpoint/2010/main" val="27577116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Remediering</a:t>
            </a:r>
            <a:r>
              <a:rPr lang="da-DK" dirty="0" smtClean="0"/>
              <a:t> er et fagudtryk for en tekst, billede, lyd eller andet materiale, flyttes fra en genre til en anden, fra et medie til et andet. Den nye genre eller det nye medie kan give mulighed for nye måder at fremlægge stoffet på. En remediering kan være som:</a:t>
            </a:r>
          </a:p>
          <a:p>
            <a:r>
              <a:rPr lang="da-DK" dirty="0" smtClean="0"/>
              <a:t>Direkte remediering – her overføres indholdet uden ændringer, fx når en sang fra en analog lp, der overføres på en digital cd eller en </a:t>
            </a:r>
            <a:r>
              <a:rPr lang="da-DK" dirty="0" err="1" smtClean="0"/>
              <a:t>streamingstjeneste</a:t>
            </a:r>
            <a:r>
              <a:rPr lang="da-DK" dirty="0" smtClean="0"/>
              <a:t>. </a:t>
            </a:r>
          </a:p>
          <a:p>
            <a:r>
              <a:rPr lang="da-DK" dirty="0" smtClean="0"/>
              <a:t>Remediering som reform – her omformes indholdet i overensstemmelse med de muligheder, som det nye medie rummer. Fx når en bog filmatiseres eller når en historie omskabes til fx en tegneserie. </a:t>
            </a:r>
          </a:p>
          <a:p>
            <a:r>
              <a:rPr lang="da-DK" dirty="0" smtClean="0"/>
              <a:t>Adaption betyder at en tekst, billede, lyd eller andet materiale omformes for at tilpasse sig nye tider og nye læsere. En adaptation kan både forenkle, fortætte eller forvandle materialet: </a:t>
            </a:r>
          </a:p>
          <a:p>
            <a:r>
              <a:rPr lang="da-DK" dirty="0" smtClean="0"/>
              <a:t>At fortætte materialet betyder, at man koncentrerer sig om særlige dele.</a:t>
            </a:r>
          </a:p>
          <a:p>
            <a:r>
              <a:rPr lang="da-DK" dirty="0" smtClean="0"/>
              <a:t>At forvandle materialet betyder at man flytter det over i en ny ramme, fx en eventyrramme. </a:t>
            </a:r>
          </a:p>
          <a:p>
            <a:r>
              <a:rPr lang="da-DK" dirty="0" smtClean="0"/>
              <a:t>At fortolke materialet betyder, at man vinkler anderledes, så læseren får mulighed for at opleve og forstå på nye måder.</a:t>
            </a:r>
          </a:p>
          <a:p>
            <a:endParaRPr lang="da-DK"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66</a:t>
            </a:fld>
            <a:endParaRPr lang="da-DK"/>
          </a:p>
        </p:txBody>
      </p:sp>
    </p:spTree>
    <p:extLst>
      <p:ext uri="{BB962C8B-B14F-4D97-AF65-F5344CB8AC3E}">
        <p14:creationId xmlns:p14="http://schemas.microsoft.com/office/powerpoint/2010/main" val="32243605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Remedieringsopgave 3.1: Shanty sange</a:t>
            </a:r>
          </a:p>
          <a:p>
            <a:endParaRPr lang="da-DK" b="1" dirty="0" smtClean="0"/>
          </a:p>
          <a:p>
            <a:r>
              <a:rPr lang="da-DK" b="1" dirty="0" smtClean="0"/>
              <a:t>Vejledning</a:t>
            </a:r>
            <a:r>
              <a:rPr lang="da-DK" dirty="0" smtClean="0"/>
              <a:t>: I sejlskibenes storhedstid sang sømændene ofte såkaldte shanty sange (shanty er sandsynligvis afledt af det franske ord for at synge=</a:t>
            </a:r>
            <a:r>
              <a:rPr lang="da-DK" dirty="0" err="1" smtClean="0"/>
              <a:t>chante</a:t>
            </a:r>
            <a:r>
              <a:rPr lang="da-DK" dirty="0" smtClean="0"/>
              <a:t>), bl.a. for enten at koordinere og udholde monotont og hårdt arbejde, som underholdning eller for at huske dem, man havde efterladt derhjemme. Der fandtes forskellige kategorier af specialiserede shanty sange, der hver især blev brugt i særlige sammenhænge: til kort rebarbejde med sejlene, til langvarigt rebarbejde med sejlene, til arbejdet med at hæve ankeret, når man sejlede ud, når man sejlede hjemad osv.</a:t>
            </a:r>
          </a:p>
          <a:p>
            <a:r>
              <a:rPr lang="da-DK" dirty="0" smtClean="0"/>
              <a:t>I denne opgave skal I producere og fremføre jeres egen shanty sang. I kan selv finde på jeres egen melodi og rytme eller låne en fra eksemplerne nævnt til sidst. Husk at shanty sange oftest er gentagende i melodien. Shanty sangen skal samtidig synges med en forsanger og et kor, der gentager forsangerens ord. Lav mellem 4-6 vers. I kan vælge mellem fire kategorier:  </a:t>
            </a:r>
          </a:p>
          <a:p>
            <a:pPr marL="171450" indent="-171450">
              <a:buFont typeface="Arial" panose="020B0604020202020204" pitchFamily="34" charset="0"/>
              <a:buChar char="•"/>
            </a:pPr>
            <a:r>
              <a:rPr lang="da-DK" dirty="0" smtClean="0"/>
              <a:t>En shantysang, der omhandler livet ombord på et sejlskib på langfart i 1800-tallet.</a:t>
            </a:r>
          </a:p>
          <a:p>
            <a:pPr marL="171450" indent="-171450">
              <a:buFont typeface="Arial" panose="020B0604020202020204" pitchFamily="34" charset="0"/>
              <a:buChar char="•"/>
            </a:pPr>
            <a:r>
              <a:rPr lang="da-DK" dirty="0" smtClean="0"/>
              <a:t>En shantysang, der omhandler, hvorfor søfartshistorie er det fedeste at beskæftige sig med, og hvad I allerede har opnået af viden om emnet.</a:t>
            </a:r>
          </a:p>
          <a:p>
            <a:pPr marL="171450" indent="-171450">
              <a:buFont typeface="Arial" panose="020B0604020202020204" pitchFamily="34" charset="0"/>
              <a:buChar char="•"/>
            </a:pPr>
            <a:r>
              <a:rPr lang="da-DK" dirty="0" smtClean="0"/>
              <a:t>En shantysang, der husker jer selv på, hvad I altid og som minimum skal gøre jer af kildemæssige overvejelser, når I får fremstillinger eller kilder stukket i hænderne.</a:t>
            </a:r>
          </a:p>
          <a:p>
            <a:pPr marL="171450" indent="-171450">
              <a:buFont typeface="Arial" panose="020B0604020202020204" pitchFamily="34" charset="0"/>
              <a:buChar char="•"/>
            </a:pPr>
            <a:r>
              <a:rPr lang="da-DK" dirty="0" smtClean="0"/>
              <a:t>En shantysang, der omhandler, hvad det vil sige at være gymnasieelev i dagens Danmark. Hvilke sorger og glæder er der forbundet med den tilværelse?  </a:t>
            </a:r>
          </a:p>
          <a:p>
            <a:r>
              <a:rPr lang="da-DK" dirty="0" smtClean="0"/>
              <a:t>Som inspiration kan I lytte nærmere til en række klassikere inden for genren: ’Roll the old </a:t>
            </a:r>
            <a:r>
              <a:rPr lang="da-DK" dirty="0" err="1" smtClean="0"/>
              <a:t>charriot</a:t>
            </a:r>
            <a:r>
              <a:rPr lang="da-DK" dirty="0" smtClean="0"/>
              <a:t>’, ’</a:t>
            </a:r>
            <a:r>
              <a:rPr lang="da-DK" dirty="0" err="1" smtClean="0"/>
              <a:t>Drunken</a:t>
            </a:r>
            <a:r>
              <a:rPr lang="da-DK" dirty="0" smtClean="0"/>
              <a:t> </a:t>
            </a:r>
            <a:r>
              <a:rPr lang="da-DK" dirty="0" err="1" smtClean="0"/>
              <a:t>sailor</a:t>
            </a:r>
            <a:r>
              <a:rPr lang="da-DK" dirty="0" smtClean="0"/>
              <a:t>’, ’Blood red roses.</a:t>
            </a:r>
          </a:p>
          <a:p>
            <a:r>
              <a:rPr lang="da-DK" dirty="0" smtClean="0"/>
              <a:t>Man kan fx afspille et par </a:t>
            </a:r>
            <a:r>
              <a:rPr lang="da-DK" dirty="0" err="1" smtClean="0"/>
              <a:t>shanties</a:t>
            </a:r>
            <a:r>
              <a:rPr lang="da-DK" dirty="0" smtClean="0"/>
              <a:t> inden: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hlinkClick r:id="rId3"/>
              </a:rPr>
              <a:t>https://www.youtube.com/watch?v=-CuyLbC2TZo</a:t>
            </a:r>
            <a:endParaRPr lang="da-DK" dirty="0" smtClean="0"/>
          </a:p>
          <a:p>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67</a:t>
            </a:fld>
            <a:endParaRPr lang="da-DK"/>
          </a:p>
        </p:txBody>
      </p:sp>
    </p:spTree>
    <p:extLst>
      <p:ext uri="{BB962C8B-B14F-4D97-AF65-F5344CB8AC3E}">
        <p14:creationId xmlns:p14="http://schemas.microsoft.com/office/powerpoint/2010/main" val="2370835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baseline="0" dirty="0" err="1" smtClean="0">
                <a:solidFill>
                  <a:schemeClr val="tx1"/>
                </a:solidFill>
                <a:latin typeface="+mn-lt"/>
                <a:ea typeface="+mn-ea"/>
                <a:cs typeface="+mn-cs"/>
              </a:rPr>
              <a:t>Kahoot</a:t>
            </a:r>
            <a:r>
              <a:rPr lang="da-DK" sz="1200" kern="1200" baseline="0" dirty="0" smtClean="0">
                <a:solidFill>
                  <a:schemeClr val="tx1"/>
                </a:solidFill>
                <a:latin typeface="+mn-lt"/>
                <a:ea typeface="+mn-ea"/>
                <a:cs typeface="+mn-cs"/>
              </a:rPr>
              <a:t>-quiz: </a:t>
            </a:r>
            <a:r>
              <a:rPr lang="da-DK" dirty="0" smtClean="0">
                <a:hlinkClick r:id="rId3"/>
              </a:rPr>
              <a:t>https://create.kahoot.it/share/sejl-og-damp/d2981934-d60d-4059-bb21-5e7154ea5e2c</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kern="1200" baseline="0" dirty="0" smtClean="0">
              <a:solidFill>
                <a:schemeClr val="tx1"/>
              </a:solidFill>
              <a:latin typeface="+mn-lt"/>
              <a:ea typeface="+mn-ea"/>
              <a:cs typeface="+mn-cs"/>
            </a:endParaRPr>
          </a:p>
        </p:txBody>
      </p:sp>
      <p:sp>
        <p:nvSpPr>
          <p:cNvPr id="4" name="Pladsholder til slidenummer 3"/>
          <p:cNvSpPr>
            <a:spLocks noGrp="1"/>
          </p:cNvSpPr>
          <p:nvPr>
            <p:ph type="sldNum" sz="quarter" idx="10"/>
          </p:nvPr>
        </p:nvSpPr>
        <p:spPr/>
        <p:txBody>
          <a:bodyPr/>
          <a:lstStyle/>
          <a:p>
            <a:fld id="{2F979148-7981-4339-A835-32879F5403DD}" type="slidenum">
              <a:rPr lang="da-DK" smtClean="0"/>
              <a:t>68</a:t>
            </a:fld>
            <a:endParaRPr lang="da-DK"/>
          </a:p>
        </p:txBody>
      </p:sp>
    </p:spTree>
    <p:extLst>
      <p:ext uri="{BB962C8B-B14F-4D97-AF65-F5344CB8AC3E}">
        <p14:creationId xmlns:p14="http://schemas.microsoft.com/office/powerpoint/2010/main" val="31029130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Man kan sagtens springe dette punkt over. Billederne er: </a:t>
            </a:r>
            <a:r>
              <a:rPr lang="sv-SE" b="0" dirty="0" smtClean="0"/>
              <a:t>C. W. Eckersberg </a:t>
            </a:r>
            <a:r>
              <a:rPr lang="sv-SE" b="0" i="1" dirty="0" smtClean="0"/>
              <a:t>Korvetten Najaden under </a:t>
            </a:r>
            <a:r>
              <a:rPr lang="sv-SE" b="0" i="1" dirty="0" err="1" smtClean="0"/>
              <a:t>sejl</a:t>
            </a:r>
            <a:r>
              <a:rPr lang="sv-SE" b="0" i="1" dirty="0" smtClean="0"/>
              <a:t>,</a:t>
            </a:r>
            <a:r>
              <a:rPr lang="sv-SE" b="0" dirty="0" smtClean="0"/>
              <a:t> (1834); </a:t>
            </a:r>
            <a:r>
              <a:rPr lang="sv-SE" b="0" dirty="0" err="1" smtClean="0"/>
              <a:t>Besætningsbillede</a:t>
            </a:r>
            <a:r>
              <a:rPr lang="sv-SE" b="0" dirty="0" smtClean="0"/>
              <a:t>; </a:t>
            </a:r>
            <a:r>
              <a:rPr lang="sv-SE" b="0" dirty="0" err="1" smtClean="0"/>
              <a:t>Caledonia</a:t>
            </a:r>
            <a:r>
              <a:rPr lang="sv-SE" b="0" dirty="0" smtClean="0"/>
              <a:t>;</a:t>
            </a:r>
            <a:r>
              <a:rPr lang="sv-SE" b="0" baseline="0" dirty="0" smtClean="0"/>
              <a:t> </a:t>
            </a:r>
            <a:r>
              <a:rPr lang="en-US" dirty="0" err="1" smtClean="0"/>
              <a:t>Ioannis</a:t>
            </a:r>
            <a:r>
              <a:rPr lang="en-US" baseline="0" dirty="0" smtClean="0"/>
              <a:t> </a:t>
            </a:r>
            <a:r>
              <a:rPr lang="en-US" dirty="0" err="1" smtClean="0"/>
              <a:t>Poulakas</a:t>
            </a:r>
            <a:r>
              <a:rPr lang="en-US" dirty="0" smtClean="0"/>
              <a:t>, ''Sailing ship and steamer‘; </a:t>
            </a:r>
            <a:r>
              <a:rPr lang="en-US" dirty="0" err="1" smtClean="0"/>
              <a:t>Tintin</a:t>
            </a:r>
            <a:r>
              <a:rPr lang="en-US" dirty="0" smtClean="0"/>
              <a:t> I Congo; </a:t>
            </a:r>
            <a:r>
              <a:rPr lang="en-US" dirty="0" err="1" smtClean="0"/>
              <a:t>Postkort</a:t>
            </a:r>
            <a:r>
              <a:rPr lang="en-US" dirty="0" smtClean="0"/>
              <a:t> </a:t>
            </a:r>
            <a:r>
              <a:rPr lang="en-US" dirty="0" err="1" smtClean="0"/>
              <a:t>af</a:t>
            </a:r>
            <a:r>
              <a:rPr lang="en-US" dirty="0" smtClean="0"/>
              <a:t> </a:t>
            </a:r>
            <a:r>
              <a:rPr lang="en-US" dirty="0" err="1" smtClean="0"/>
              <a:t>Atlanterhavsdamperen</a:t>
            </a:r>
            <a:r>
              <a:rPr lang="en-US" dirty="0" smtClean="0"/>
              <a:t> SS</a:t>
            </a:r>
            <a:r>
              <a:rPr lang="en-US" baseline="0" dirty="0" smtClean="0"/>
              <a:t> </a:t>
            </a:r>
            <a:r>
              <a:rPr lang="en-US" baseline="0" dirty="0" smtClean="0"/>
              <a:t>Amerika</a:t>
            </a:r>
            <a:endParaRPr lang="da-DK" b="0" dirty="0" smtClean="0"/>
          </a:p>
          <a:p>
            <a:endParaRPr lang="da-DK" sz="1200" b="0" kern="1200" baseline="0" dirty="0" smtClean="0">
              <a:solidFill>
                <a:schemeClr val="tx1"/>
              </a:solidFill>
              <a:latin typeface="+mn-lt"/>
              <a:ea typeface="+mn-ea"/>
              <a:cs typeface="+mn-cs"/>
            </a:endParaRPr>
          </a:p>
          <a:p>
            <a:pPr marL="0" lvl="0" indent="0" algn="l" rtl="0">
              <a:spcBef>
                <a:spcPts val="0"/>
              </a:spcBef>
              <a:spcAft>
                <a:spcPts val="0"/>
              </a:spcAft>
              <a:buNone/>
            </a:pPr>
            <a:r>
              <a:rPr lang="da-DK" sz="1200" dirty="0" smtClean="0"/>
              <a:t>Spørg i plenum, fx:</a:t>
            </a:r>
          </a:p>
          <a:p>
            <a:pPr marL="0" lvl="0" indent="0" algn="l" rtl="0">
              <a:spcBef>
                <a:spcPts val="0"/>
              </a:spcBef>
              <a:spcAft>
                <a:spcPts val="0"/>
              </a:spcAft>
              <a:buNone/>
            </a:pPr>
            <a:r>
              <a:rPr lang="da-DK" sz="1200" dirty="0" smtClean="0"/>
              <a:t>Hvad har været det mest spændende?</a:t>
            </a:r>
            <a:endParaRPr lang="da-DK" dirty="0" smtClean="0"/>
          </a:p>
          <a:p>
            <a:pPr marL="0" lvl="0" indent="0" algn="l" rtl="0">
              <a:spcBef>
                <a:spcPts val="0"/>
              </a:spcBef>
              <a:spcAft>
                <a:spcPts val="0"/>
              </a:spcAft>
              <a:buNone/>
            </a:pPr>
            <a:r>
              <a:rPr lang="da-DK" sz="1200" dirty="0" smtClean="0"/>
              <a:t>Hvad synes I, I har lært?</a:t>
            </a:r>
            <a:endParaRPr lang="da-DK" dirty="0" smtClean="0"/>
          </a:p>
          <a:p>
            <a:pPr marL="0" lvl="0" indent="0" algn="l" rtl="0">
              <a:spcBef>
                <a:spcPts val="0"/>
              </a:spcBef>
              <a:spcAft>
                <a:spcPts val="0"/>
              </a:spcAft>
              <a:buNone/>
            </a:pPr>
            <a:r>
              <a:rPr lang="da-DK" sz="1200" dirty="0" smtClean="0"/>
              <a:t>Hvad er har været mest kedeligt?</a:t>
            </a:r>
            <a:endParaRPr lang="da-DK" dirty="0" smtClean="0"/>
          </a:p>
          <a:p>
            <a:pPr marL="0" lvl="0" indent="0" algn="l" rtl="0">
              <a:spcBef>
                <a:spcPts val="0"/>
              </a:spcBef>
              <a:spcAft>
                <a:spcPts val="0"/>
              </a:spcAft>
              <a:buNone/>
            </a:pPr>
            <a:r>
              <a:rPr lang="da-DK" sz="1200" dirty="0" smtClean="0"/>
              <a:t>Hvilke kilder har været mest givende?</a:t>
            </a:r>
            <a:endParaRPr lang="da-DK" dirty="0" smtClean="0"/>
          </a:p>
          <a:p>
            <a:pPr marL="0" lvl="0" indent="0" algn="l" rtl="0">
              <a:spcBef>
                <a:spcPts val="0"/>
              </a:spcBef>
              <a:spcAft>
                <a:spcPts val="0"/>
              </a:spcAft>
              <a:buNone/>
            </a:pPr>
            <a:r>
              <a:rPr lang="da-DK" sz="1200" dirty="0" smtClean="0"/>
              <a:t>Hvad kan I bruge forløbet til?</a:t>
            </a:r>
            <a:endParaRPr lang="da-DK" dirty="0" smtClean="0"/>
          </a:p>
          <a:p>
            <a:pPr marL="0" lvl="0" indent="0" algn="l" rtl="0">
              <a:spcBef>
                <a:spcPts val="0"/>
              </a:spcBef>
              <a:spcAft>
                <a:spcPts val="0"/>
              </a:spcAft>
              <a:buNone/>
            </a:pPr>
            <a:r>
              <a:rPr lang="da-DK" sz="1200" dirty="0" smtClean="0"/>
              <a:t>Hvilke type opgaver har været mest spændende/lærerrige?</a:t>
            </a:r>
            <a:endParaRPr lang="da-DK" dirty="0" smtClean="0"/>
          </a:p>
          <a:p>
            <a:pPr marL="0" lvl="0" indent="0" algn="l" rtl="0">
              <a:spcBef>
                <a:spcPts val="0"/>
              </a:spcBef>
              <a:spcAft>
                <a:spcPts val="0"/>
              </a:spcAft>
              <a:buNone/>
            </a:pPr>
            <a:r>
              <a:rPr lang="da-DK" sz="1200" dirty="0" smtClean="0"/>
              <a:t>Hvad skal vi forsøge at gentage i det næste forløb?</a:t>
            </a:r>
            <a:endParaRPr lang="da-DK" dirty="0" smtClean="0"/>
          </a:p>
          <a:p>
            <a:pPr marL="0" lvl="0" indent="0" algn="l" rtl="0">
              <a:spcBef>
                <a:spcPts val="0"/>
              </a:spcBef>
              <a:spcAft>
                <a:spcPts val="0"/>
              </a:spcAft>
              <a:buNone/>
            </a:pPr>
            <a:r>
              <a:rPr lang="da-DK" sz="1200" dirty="0" smtClean="0"/>
              <a:t>Hvad skal vi forsøge at undgå i det næste forløb?</a:t>
            </a:r>
            <a:endParaRPr lang="da-DK" dirty="0" smtClean="0"/>
          </a:p>
          <a:p>
            <a:endParaRPr lang="da-DK" sz="1200" b="0" kern="1200" baseline="0" dirty="0" smtClean="0">
              <a:solidFill>
                <a:schemeClr val="tx1"/>
              </a:solidFill>
              <a:latin typeface="+mn-lt"/>
              <a:ea typeface="+mn-ea"/>
              <a:cs typeface="+mn-cs"/>
            </a:endParaRPr>
          </a:p>
        </p:txBody>
      </p:sp>
      <p:sp>
        <p:nvSpPr>
          <p:cNvPr id="4" name="Pladsholder til slidenummer 3"/>
          <p:cNvSpPr>
            <a:spLocks noGrp="1"/>
          </p:cNvSpPr>
          <p:nvPr>
            <p:ph type="sldNum" sz="quarter" idx="10"/>
          </p:nvPr>
        </p:nvSpPr>
        <p:spPr/>
        <p:txBody>
          <a:bodyPr/>
          <a:lstStyle/>
          <a:p>
            <a:fld id="{2F979148-7981-4339-A835-32879F5403DD}" type="slidenum">
              <a:rPr lang="da-DK" smtClean="0"/>
              <a:t>69</a:t>
            </a:fld>
            <a:endParaRPr lang="da-DK"/>
          </a:p>
        </p:txBody>
      </p:sp>
    </p:spTree>
    <p:extLst>
      <p:ext uri="{BB962C8B-B14F-4D97-AF65-F5344CB8AC3E}">
        <p14:creationId xmlns:p14="http://schemas.microsoft.com/office/powerpoint/2010/main" val="718467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Maleriet</a:t>
            </a:r>
            <a:r>
              <a:rPr lang="da-DK" b="0" baseline="0" dirty="0" smtClean="0"/>
              <a:t> er: </a:t>
            </a:r>
            <a:r>
              <a:rPr lang="da-DK" b="0" dirty="0" smtClean="0"/>
              <a:t>Anton Melbye – Marine (1851).</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kern="1200" dirty="0" smtClean="0">
                <a:solidFill>
                  <a:schemeClr val="tx1"/>
                </a:solidFill>
                <a:effectLst/>
                <a:latin typeface="+mn-lt"/>
                <a:ea typeface="+mn-ea"/>
                <a:cs typeface="+mn-cs"/>
              </a:rPr>
              <a:t>Hvis der</a:t>
            </a:r>
            <a:r>
              <a:rPr lang="da-DK" sz="1200" b="0" kern="1200" baseline="0" dirty="0" smtClean="0">
                <a:solidFill>
                  <a:schemeClr val="tx1"/>
                </a:solidFill>
                <a:effectLst/>
                <a:latin typeface="+mn-lt"/>
                <a:ea typeface="+mn-ea"/>
                <a:cs typeface="+mn-cs"/>
              </a:rPr>
              <a:t> er tid i overskud, kan klassen gå i gang med at læse: Øvelsesop</a:t>
            </a:r>
            <a:r>
              <a:rPr lang="da-DK" b="0" dirty="0" smtClean="0"/>
              <a:t>gave 3.11: Medrejsende hustruer eller øvelsesopgave 3.8: Skibbrud.</a:t>
            </a:r>
          </a:p>
        </p:txBody>
      </p:sp>
      <p:sp>
        <p:nvSpPr>
          <p:cNvPr id="4" name="Pladsholder til slidenummer 3"/>
          <p:cNvSpPr>
            <a:spLocks noGrp="1"/>
          </p:cNvSpPr>
          <p:nvPr>
            <p:ph type="sldNum" sz="quarter" idx="10"/>
          </p:nvPr>
        </p:nvSpPr>
        <p:spPr/>
        <p:txBody>
          <a:bodyPr/>
          <a:lstStyle/>
          <a:p>
            <a:fld id="{2F979148-7981-4339-A835-32879F5403DD}" type="slidenum">
              <a:rPr lang="da-DK" smtClean="0"/>
              <a:t>8</a:t>
            </a:fld>
            <a:endParaRPr lang="da-DK"/>
          </a:p>
        </p:txBody>
      </p:sp>
    </p:spTree>
    <p:extLst>
      <p:ext uri="{BB962C8B-B14F-4D97-AF65-F5344CB8AC3E}">
        <p14:creationId xmlns:p14="http://schemas.microsoft.com/office/powerpoint/2010/main" val="2945429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Maleriet er: Adolph Friedrich Vollmer: Sejlende og krydsende skibe Øresund(1832).</a:t>
            </a:r>
          </a:p>
        </p:txBody>
      </p:sp>
      <p:sp>
        <p:nvSpPr>
          <p:cNvPr id="4" name="Pladsholder til slidenummer 3"/>
          <p:cNvSpPr>
            <a:spLocks noGrp="1"/>
          </p:cNvSpPr>
          <p:nvPr>
            <p:ph type="sldNum" sz="quarter" idx="10"/>
          </p:nvPr>
        </p:nvSpPr>
        <p:spPr/>
        <p:txBody>
          <a:bodyPr/>
          <a:lstStyle/>
          <a:p>
            <a:fld id="{2F979148-7981-4339-A835-32879F5403DD}" type="slidenum">
              <a:rPr lang="da-DK" smtClean="0"/>
              <a:t>9</a:t>
            </a:fld>
            <a:endParaRPr lang="da-DK"/>
          </a:p>
        </p:txBody>
      </p:sp>
    </p:spTree>
    <p:extLst>
      <p:ext uri="{BB962C8B-B14F-4D97-AF65-F5344CB8AC3E}">
        <p14:creationId xmlns:p14="http://schemas.microsoft.com/office/powerpoint/2010/main" val="2290436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Ud fra</a:t>
            </a:r>
            <a:r>
              <a:rPr lang="da-DK" b="0" baseline="0" dirty="0" smtClean="0"/>
              <a:t> dagens lektie i blå danmarkshistorier (s. 58-60) stilles spørgsmål i plenum.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Familiefoto af H.P. Thomsen og familie (H.P. Thomsen sidder på midterste række)</a:t>
            </a:r>
            <a:endParaRPr lang="da-DK" b="0" dirty="0" smtClean="0"/>
          </a:p>
        </p:txBody>
      </p:sp>
      <p:sp>
        <p:nvSpPr>
          <p:cNvPr id="4" name="Pladsholder til slidenummer 3"/>
          <p:cNvSpPr>
            <a:spLocks noGrp="1"/>
          </p:cNvSpPr>
          <p:nvPr>
            <p:ph type="sldNum" sz="quarter" idx="10"/>
          </p:nvPr>
        </p:nvSpPr>
        <p:spPr/>
        <p:txBody>
          <a:bodyPr/>
          <a:lstStyle/>
          <a:p>
            <a:fld id="{2F979148-7981-4339-A835-32879F5403DD}" type="slidenum">
              <a:rPr lang="da-DK" smtClean="0"/>
              <a:t>10</a:t>
            </a:fld>
            <a:endParaRPr lang="da-DK"/>
          </a:p>
        </p:txBody>
      </p:sp>
    </p:spTree>
    <p:extLst>
      <p:ext uri="{BB962C8B-B14F-4D97-AF65-F5344CB8AC3E}">
        <p14:creationId xmlns:p14="http://schemas.microsoft.com/office/powerpoint/2010/main" val="1784079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smtClean="0"/>
              <a:t>Klik for at redigere i master</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en-US" dirty="0"/>
          </a:p>
        </p:txBody>
      </p:sp>
      <p:sp>
        <p:nvSpPr>
          <p:cNvPr id="4" name="Date Placeholder 3"/>
          <p:cNvSpPr>
            <a:spLocks noGrp="1"/>
          </p:cNvSpPr>
          <p:nvPr>
            <p:ph type="dt" sz="half" idx="10"/>
          </p:nvPr>
        </p:nvSpPr>
        <p:spPr/>
        <p:txBody>
          <a:bodyPr/>
          <a:lstStyle/>
          <a:p>
            <a:fld id="{90C9D176-637D-4CDF-B7DA-8C606F8ABD29}" type="datetimeFigureOut">
              <a:rPr lang="da-DK" smtClean="0"/>
              <a:t>29-01-2022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BE61EB3-120B-4332-98BB-3E92A0B19778}" type="slidenum">
              <a:rPr lang="da-DK" smtClean="0"/>
              <a:t>‹nr.›</a:t>
            </a:fld>
            <a:endParaRPr lang="da-DK"/>
          </a:p>
        </p:txBody>
      </p:sp>
    </p:spTree>
    <p:extLst>
      <p:ext uri="{BB962C8B-B14F-4D97-AF65-F5344CB8AC3E}">
        <p14:creationId xmlns:p14="http://schemas.microsoft.com/office/powerpoint/2010/main" val="1481595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90C9D176-637D-4CDF-B7DA-8C606F8ABD29}" type="datetimeFigureOut">
              <a:rPr lang="da-DK" smtClean="0"/>
              <a:t>29-01-2022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BE61EB3-120B-4332-98BB-3E92A0B19778}" type="slidenum">
              <a:rPr lang="da-DK" smtClean="0"/>
              <a:t>‹nr.›</a:t>
            </a:fld>
            <a:endParaRPr lang="da-DK"/>
          </a:p>
        </p:txBody>
      </p:sp>
    </p:spTree>
    <p:extLst>
      <p:ext uri="{BB962C8B-B14F-4D97-AF65-F5344CB8AC3E}">
        <p14:creationId xmlns:p14="http://schemas.microsoft.com/office/powerpoint/2010/main" val="2803111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smtClean="0"/>
              <a:t>Klik for at redigere i master</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90C9D176-637D-4CDF-B7DA-8C606F8ABD29}" type="datetimeFigureOut">
              <a:rPr lang="da-DK" smtClean="0"/>
              <a:t>29-01-2022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BE61EB3-120B-4332-98BB-3E92A0B19778}" type="slidenum">
              <a:rPr lang="da-DK" smtClean="0"/>
              <a:t>‹nr.›</a:t>
            </a:fld>
            <a:endParaRPr lang="da-DK"/>
          </a:p>
        </p:txBody>
      </p:sp>
    </p:spTree>
    <p:extLst>
      <p:ext uri="{BB962C8B-B14F-4D97-AF65-F5344CB8AC3E}">
        <p14:creationId xmlns:p14="http://schemas.microsoft.com/office/powerpoint/2010/main" val="415905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idx="1"/>
          </p:nvPr>
        </p:nvSpPr>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90C9D176-637D-4CDF-B7DA-8C606F8ABD29}" type="datetimeFigureOut">
              <a:rPr lang="da-DK" smtClean="0"/>
              <a:t>29-01-2022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BE61EB3-120B-4332-98BB-3E92A0B19778}" type="slidenum">
              <a:rPr lang="da-DK" smtClean="0"/>
              <a:t>‹nr.›</a:t>
            </a:fld>
            <a:endParaRPr lang="da-DK"/>
          </a:p>
        </p:txBody>
      </p:sp>
    </p:spTree>
    <p:extLst>
      <p:ext uri="{BB962C8B-B14F-4D97-AF65-F5344CB8AC3E}">
        <p14:creationId xmlns:p14="http://schemas.microsoft.com/office/powerpoint/2010/main" val="2609797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smtClean="0"/>
              <a:t>Klik for at redigere i master</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smtClean="0"/>
              <a:t>Rediger typografien i masterens</a:t>
            </a:r>
          </a:p>
        </p:txBody>
      </p:sp>
      <p:sp>
        <p:nvSpPr>
          <p:cNvPr id="4" name="Date Placeholder 3"/>
          <p:cNvSpPr>
            <a:spLocks noGrp="1"/>
          </p:cNvSpPr>
          <p:nvPr>
            <p:ph type="dt" sz="half" idx="10"/>
          </p:nvPr>
        </p:nvSpPr>
        <p:spPr/>
        <p:txBody>
          <a:bodyPr/>
          <a:lstStyle/>
          <a:p>
            <a:fld id="{90C9D176-637D-4CDF-B7DA-8C606F8ABD29}" type="datetimeFigureOut">
              <a:rPr lang="da-DK" smtClean="0"/>
              <a:t>29-01-2022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BE61EB3-120B-4332-98BB-3E92A0B19778}" type="slidenum">
              <a:rPr lang="da-DK" smtClean="0"/>
              <a:t>‹nr.›</a:t>
            </a:fld>
            <a:endParaRPr lang="da-DK"/>
          </a:p>
        </p:txBody>
      </p:sp>
    </p:spTree>
    <p:extLst>
      <p:ext uri="{BB962C8B-B14F-4D97-AF65-F5344CB8AC3E}">
        <p14:creationId xmlns:p14="http://schemas.microsoft.com/office/powerpoint/2010/main" val="330201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Date Placeholder 4"/>
          <p:cNvSpPr>
            <a:spLocks noGrp="1"/>
          </p:cNvSpPr>
          <p:nvPr>
            <p:ph type="dt" sz="half" idx="10"/>
          </p:nvPr>
        </p:nvSpPr>
        <p:spPr/>
        <p:txBody>
          <a:bodyPr/>
          <a:lstStyle/>
          <a:p>
            <a:fld id="{90C9D176-637D-4CDF-B7DA-8C606F8ABD29}" type="datetimeFigureOut">
              <a:rPr lang="da-DK" smtClean="0"/>
              <a:t>29-01-2022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1BE61EB3-120B-4332-98BB-3E92A0B19778}" type="slidenum">
              <a:rPr lang="da-DK" smtClean="0"/>
              <a:t>‹nr.›</a:t>
            </a:fld>
            <a:endParaRPr lang="da-DK"/>
          </a:p>
        </p:txBody>
      </p:sp>
    </p:spTree>
    <p:extLst>
      <p:ext uri="{BB962C8B-B14F-4D97-AF65-F5344CB8AC3E}">
        <p14:creationId xmlns:p14="http://schemas.microsoft.com/office/powerpoint/2010/main" val="1112686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smtClean="0"/>
              <a:t>Klik for at redigere i master</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4" name="Content Placeholder 3"/>
          <p:cNvSpPr>
            <a:spLocks noGrp="1"/>
          </p:cNvSpPr>
          <p:nvPr>
            <p:ph sz="half" idx="2"/>
          </p:nvPr>
        </p:nvSpPr>
        <p:spPr>
          <a:xfrm>
            <a:off x="839788" y="2505075"/>
            <a:ext cx="5157787"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6" name="Content Placeholder 5"/>
          <p:cNvSpPr>
            <a:spLocks noGrp="1"/>
          </p:cNvSpPr>
          <p:nvPr>
            <p:ph sz="quarter" idx="4"/>
          </p:nvPr>
        </p:nvSpPr>
        <p:spPr>
          <a:xfrm>
            <a:off x="6172200" y="2505075"/>
            <a:ext cx="5183188"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7" name="Date Placeholder 6"/>
          <p:cNvSpPr>
            <a:spLocks noGrp="1"/>
          </p:cNvSpPr>
          <p:nvPr>
            <p:ph type="dt" sz="half" idx="10"/>
          </p:nvPr>
        </p:nvSpPr>
        <p:spPr/>
        <p:txBody>
          <a:bodyPr/>
          <a:lstStyle/>
          <a:p>
            <a:fld id="{90C9D176-637D-4CDF-B7DA-8C606F8ABD29}" type="datetimeFigureOut">
              <a:rPr lang="da-DK" smtClean="0"/>
              <a:t>29-01-2022</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1BE61EB3-120B-4332-98BB-3E92A0B19778}" type="slidenum">
              <a:rPr lang="da-DK" smtClean="0"/>
              <a:t>‹nr.›</a:t>
            </a:fld>
            <a:endParaRPr lang="da-DK"/>
          </a:p>
        </p:txBody>
      </p:sp>
    </p:spTree>
    <p:extLst>
      <p:ext uri="{BB962C8B-B14F-4D97-AF65-F5344CB8AC3E}">
        <p14:creationId xmlns:p14="http://schemas.microsoft.com/office/powerpoint/2010/main" val="8895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Date Placeholder 2"/>
          <p:cNvSpPr>
            <a:spLocks noGrp="1"/>
          </p:cNvSpPr>
          <p:nvPr>
            <p:ph type="dt" sz="half" idx="10"/>
          </p:nvPr>
        </p:nvSpPr>
        <p:spPr/>
        <p:txBody>
          <a:bodyPr/>
          <a:lstStyle/>
          <a:p>
            <a:fld id="{90C9D176-637D-4CDF-B7DA-8C606F8ABD29}" type="datetimeFigureOut">
              <a:rPr lang="da-DK" smtClean="0"/>
              <a:t>29-01-2022</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1BE61EB3-120B-4332-98BB-3E92A0B19778}" type="slidenum">
              <a:rPr lang="da-DK" smtClean="0"/>
              <a:t>‹nr.›</a:t>
            </a:fld>
            <a:endParaRPr lang="da-DK"/>
          </a:p>
        </p:txBody>
      </p:sp>
    </p:spTree>
    <p:extLst>
      <p:ext uri="{BB962C8B-B14F-4D97-AF65-F5344CB8AC3E}">
        <p14:creationId xmlns:p14="http://schemas.microsoft.com/office/powerpoint/2010/main" val="708479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C9D176-637D-4CDF-B7DA-8C606F8ABD29}" type="datetimeFigureOut">
              <a:rPr lang="da-DK" smtClean="0"/>
              <a:t>29-01-2022</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1BE61EB3-120B-4332-98BB-3E92A0B19778}" type="slidenum">
              <a:rPr lang="da-DK" smtClean="0"/>
              <a:t>‹nr.›</a:t>
            </a:fld>
            <a:endParaRPr lang="da-DK"/>
          </a:p>
        </p:txBody>
      </p:sp>
    </p:spTree>
    <p:extLst>
      <p:ext uri="{BB962C8B-B14F-4D97-AF65-F5344CB8AC3E}">
        <p14:creationId xmlns:p14="http://schemas.microsoft.com/office/powerpoint/2010/main" val="362177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Date Placeholder 4"/>
          <p:cNvSpPr>
            <a:spLocks noGrp="1"/>
          </p:cNvSpPr>
          <p:nvPr>
            <p:ph type="dt" sz="half" idx="10"/>
          </p:nvPr>
        </p:nvSpPr>
        <p:spPr/>
        <p:txBody>
          <a:bodyPr/>
          <a:lstStyle/>
          <a:p>
            <a:fld id="{90C9D176-637D-4CDF-B7DA-8C606F8ABD29}" type="datetimeFigureOut">
              <a:rPr lang="da-DK" smtClean="0"/>
              <a:t>29-01-2022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1BE61EB3-120B-4332-98BB-3E92A0B19778}" type="slidenum">
              <a:rPr lang="da-DK" smtClean="0"/>
              <a:t>‹nr.›</a:t>
            </a:fld>
            <a:endParaRPr lang="da-DK"/>
          </a:p>
        </p:txBody>
      </p:sp>
    </p:spTree>
    <p:extLst>
      <p:ext uri="{BB962C8B-B14F-4D97-AF65-F5344CB8AC3E}">
        <p14:creationId xmlns:p14="http://schemas.microsoft.com/office/powerpoint/2010/main" val="240957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Date Placeholder 4"/>
          <p:cNvSpPr>
            <a:spLocks noGrp="1"/>
          </p:cNvSpPr>
          <p:nvPr>
            <p:ph type="dt" sz="half" idx="10"/>
          </p:nvPr>
        </p:nvSpPr>
        <p:spPr/>
        <p:txBody>
          <a:bodyPr/>
          <a:lstStyle/>
          <a:p>
            <a:fld id="{90C9D176-637D-4CDF-B7DA-8C606F8ABD29}" type="datetimeFigureOut">
              <a:rPr lang="da-DK" smtClean="0"/>
              <a:t>29-01-2022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1BE61EB3-120B-4332-98BB-3E92A0B19778}" type="slidenum">
              <a:rPr lang="da-DK" smtClean="0"/>
              <a:t>‹nr.›</a:t>
            </a:fld>
            <a:endParaRPr lang="da-DK"/>
          </a:p>
        </p:txBody>
      </p:sp>
    </p:spTree>
    <p:extLst>
      <p:ext uri="{BB962C8B-B14F-4D97-AF65-F5344CB8AC3E}">
        <p14:creationId xmlns:p14="http://schemas.microsoft.com/office/powerpoint/2010/main" val="1258938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smtClean="0"/>
              <a:t>Klik for at redigere i master</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C9D176-637D-4CDF-B7DA-8C606F8ABD29}" type="datetimeFigureOut">
              <a:rPr lang="da-DK" smtClean="0"/>
              <a:t>29-01-2022</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E61EB3-120B-4332-98BB-3E92A0B19778}" type="slidenum">
              <a:rPr lang="da-DK" smtClean="0"/>
              <a:t>‹nr.›</a:t>
            </a:fld>
            <a:endParaRPr lang="da-DK"/>
          </a:p>
        </p:txBody>
      </p:sp>
    </p:spTree>
    <p:extLst>
      <p:ext uri="{BB962C8B-B14F-4D97-AF65-F5344CB8AC3E}">
        <p14:creationId xmlns:p14="http://schemas.microsoft.com/office/powerpoint/2010/main" val="11816286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image" Target="../media/image1.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8.jp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52.jpg"/><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6.jp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59.jp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61.jp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66.jpg"/></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67.jp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68.jp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70.jpg"/><Relationship Id="rId4" Type="http://schemas.openxmlformats.org/officeDocument/2006/relationships/image" Target="../media/image69.jpg"/></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71.jp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1.jpg"/><Relationship Id="rId7" Type="http://schemas.openxmlformats.org/officeDocument/2006/relationships/image" Target="../media/image74.jp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16.jpg"/><Relationship Id="rId4" Type="http://schemas.openxmlformats.org/officeDocument/2006/relationships/image" Target="../media/image73.jpg"/><Relationship Id="rId9"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9453" y="386868"/>
            <a:ext cx="11280912" cy="2387600"/>
          </a:xfrm>
        </p:spPr>
        <p:txBody>
          <a:bodyPr>
            <a:normAutofit/>
          </a:bodyPr>
          <a:lstStyle/>
          <a:p>
            <a:r>
              <a:rPr lang="da-DK" sz="7200" b="1" dirty="0" smtClean="0">
                <a:latin typeface="+mn-lt"/>
              </a:rPr>
              <a:t>Blå </a:t>
            </a:r>
            <a:r>
              <a:rPr lang="da-DK" sz="7200" b="1" dirty="0" smtClean="0">
                <a:latin typeface="+mn-lt"/>
                <a:cs typeface="Calibri" panose="020F0502020204030204" pitchFamily="34" charset="0"/>
              </a:rPr>
              <a:t>danmarkshistorier</a:t>
            </a:r>
            <a:r>
              <a:rPr lang="da-DK" sz="6600" b="1" smtClean="0">
                <a:latin typeface="+mn-lt"/>
                <a:cs typeface="Calibri" panose="020F0502020204030204" pitchFamily="34" charset="0"/>
              </a:rPr>
              <a:t/>
            </a:r>
            <a:br>
              <a:rPr lang="da-DK" sz="6600" b="1" smtClean="0">
                <a:latin typeface="+mn-lt"/>
                <a:cs typeface="Calibri" panose="020F0502020204030204" pitchFamily="34" charset="0"/>
              </a:rPr>
            </a:br>
            <a:r>
              <a:rPr lang="da-DK" sz="4800" b="1" smtClean="0">
                <a:latin typeface="+mn-lt"/>
                <a:cs typeface="Calibri" panose="020F0502020204030204" pitchFamily="34" charset="0"/>
              </a:rPr>
              <a:t>Sejl </a:t>
            </a:r>
            <a:r>
              <a:rPr lang="da-DK" sz="4800" b="1" dirty="0" smtClean="0">
                <a:latin typeface="+mn-lt"/>
                <a:cs typeface="Calibri" panose="020F0502020204030204" pitchFamily="34" charset="0"/>
              </a:rPr>
              <a:t>og damp</a:t>
            </a:r>
            <a:endParaRPr lang="da-DK" sz="4800" b="1" dirty="0">
              <a:latin typeface="+mn-lt"/>
              <a:cs typeface="Calibri" panose="020F0502020204030204" pitchFamily="34" charset="0"/>
            </a:endParaRPr>
          </a:p>
        </p:txBody>
      </p:sp>
      <p:sp>
        <p:nvSpPr>
          <p:cNvPr id="3" name="Undertitel 2"/>
          <p:cNvSpPr>
            <a:spLocks noGrp="1"/>
          </p:cNvSpPr>
          <p:nvPr>
            <p:ph type="subTitle" idx="1"/>
          </p:nvPr>
        </p:nvSpPr>
        <p:spPr>
          <a:xfrm>
            <a:off x="1157909" y="5699194"/>
            <a:ext cx="9144000" cy="473005"/>
          </a:xfrm>
        </p:spPr>
        <p:txBody>
          <a:bodyPr/>
          <a:lstStyle/>
          <a:p>
            <a:r>
              <a:rPr lang="da-DK" dirty="0" smtClean="0"/>
              <a:t>Claus Frederiksen &amp; Jesper Fischer, 2020. Columbus.</a:t>
            </a:r>
            <a:endParaRPr lang="da-DK" dirty="0"/>
          </a:p>
        </p:txBody>
      </p:sp>
    </p:spTree>
    <p:extLst>
      <p:ext uri="{BB962C8B-B14F-4D97-AF65-F5344CB8AC3E}">
        <p14:creationId xmlns:p14="http://schemas.microsoft.com/office/powerpoint/2010/main" val="40078067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a:t>
            </a:r>
            <a:endParaRPr lang="da-DK" sz="4800" b="1" dirty="0">
              <a:latin typeface="Calibri" panose="020F0502020204030204" pitchFamily="34" charset="0"/>
              <a:cs typeface="Calibri" panose="020F0502020204030204" pitchFamily="34" charset="0"/>
            </a:endParaRPr>
          </a:p>
        </p:txBody>
      </p:sp>
      <p:pic>
        <p:nvPicPr>
          <p:cNvPr id="5" name="Pladsholder til indhold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0" y="1649179"/>
            <a:ext cx="6747640" cy="4730600"/>
          </a:xfrm>
        </p:spPr>
      </p:pic>
      <p:sp>
        <p:nvSpPr>
          <p:cNvPr id="4" name="Pladsholder til indhold 3"/>
          <p:cNvSpPr>
            <a:spLocks noGrp="1"/>
          </p:cNvSpPr>
          <p:nvPr>
            <p:ph sz="half" idx="2"/>
          </p:nvPr>
        </p:nvSpPr>
        <p:spPr>
          <a:xfrm>
            <a:off x="6926317" y="1649179"/>
            <a:ext cx="4427482" cy="4527784"/>
          </a:xfrm>
        </p:spPr>
        <p:txBody>
          <a:bodyPr/>
          <a:lstStyle/>
          <a:p>
            <a:pPr marL="0" indent="0">
              <a:buNone/>
            </a:pPr>
            <a:r>
              <a:rPr lang="da-DK" dirty="0" smtClean="0"/>
              <a:t>Hans Peter Thomsen</a:t>
            </a:r>
          </a:p>
          <a:p>
            <a:r>
              <a:rPr lang="da-DK" dirty="0" smtClean="0"/>
              <a:t>Hvem var han?</a:t>
            </a:r>
          </a:p>
          <a:p>
            <a:r>
              <a:rPr lang="da-DK" dirty="0" smtClean="0"/>
              <a:t>Hvad oplevede han som sømand?</a:t>
            </a:r>
          </a:p>
          <a:p>
            <a:r>
              <a:rPr lang="da-DK" dirty="0" smtClean="0"/>
              <a:t>Hvor sejlede han hen?</a:t>
            </a:r>
          </a:p>
          <a:p>
            <a:r>
              <a:rPr lang="da-DK" dirty="0" smtClean="0"/>
              <a:t>Hvad sejlede han med?</a:t>
            </a:r>
          </a:p>
          <a:p>
            <a:r>
              <a:rPr lang="da-DK" dirty="0" smtClean="0"/>
              <a:t>Hvorfor er han relevant at beskæftige sig med?</a:t>
            </a:r>
            <a:endParaRPr lang="da-DK" dirty="0"/>
          </a:p>
        </p:txBody>
      </p:sp>
    </p:spTree>
    <p:extLst>
      <p:ext uri="{BB962C8B-B14F-4D97-AF65-F5344CB8AC3E}">
        <p14:creationId xmlns:p14="http://schemas.microsoft.com/office/powerpoint/2010/main" val="18295859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a:t>
            </a:r>
            <a:endParaRPr lang="da-DK" sz="48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165538" y="1825625"/>
            <a:ext cx="5110651" cy="4351338"/>
          </a:xfrm>
        </p:spPr>
        <p:txBody>
          <a:bodyPr/>
          <a:lstStyle/>
          <a:p>
            <a:pPr marL="0" indent="0">
              <a:buNone/>
            </a:pPr>
            <a:r>
              <a:rPr lang="da-DK" dirty="0" smtClean="0"/>
              <a:t>Opsummering fra sidste modul</a:t>
            </a:r>
          </a:p>
          <a:p>
            <a:r>
              <a:rPr lang="da-DK" dirty="0" smtClean="0"/>
              <a:t>Hans Peter Thomsens skibbrud</a:t>
            </a:r>
          </a:p>
          <a:p>
            <a:r>
              <a:rPr lang="da-DK" dirty="0" smtClean="0"/>
              <a:t>Øland 1876</a:t>
            </a:r>
          </a:p>
          <a:p>
            <a:r>
              <a:rPr lang="da-DK" dirty="0" smtClean="0"/>
              <a:t>Snestorm</a:t>
            </a:r>
          </a:p>
          <a:p>
            <a:r>
              <a:rPr lang="da-DK" dirty="0" smtClean="0"/>
              <a:t>Mere end 10 timers kamp</a:t>
            </a:r>
          </a:p>
          <a:p>
            <a:r>
              <a:rPr lang="da-DK" dirty="0" smtClean="0"/>
              <a:t>Mere end 5 timer i åben redningsbåd, klamrende til skibet</a:t>
            </a:r>
          </a:p>
          <a:p>
            <a:r>
              <a:rPr lang="da-DK" dirty="0" smtClean="0"/>
              <a:t>Indkvartering hos lokale bønder</a:t>
            </a:r>
          </a:p>
          <a:p>
            <a:pPr marL="0" indent="0">
              <a:buNone/>
            </a:pPr>
            <a:endParaRPr lang="da-DK" dirty="0"/>
          </a:p>
        </p:txBody>
      </p:sp>
      <p:pic>
        <p:nvPicPr>
          <p:cNvPr id="6" name="Pladsholder til indhold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71090" y="1435485"/>
            <a:ext cx="6161690" cy="4937649"/>
          </a:xfrm>
        </p:spPr>
      </p:pic>
    </p:spTree>
    <p:extLst>
      <p:ext uri="{BB962C8B-B14F-4D97-AF65-F5344CB8AC3E}">
        <p14:creationId xmlns:p14="http://schemas.microsoft.com/office/powerpoint/2010/main" val="4090015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a:t>
            </a:r>
            <a:endParaRPr lang="da-DK" sz="48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idx="1"/>
          </p:nvPr>
        </p:nvSpPr>
        <p:spPr/>
        <p:txBody>
          <a:bodyPr/>
          <a:lstStyle/>
          <a:p>
            <a:pPr marL="0" indent="0">
              <a:buNone/>
            </a:pPr>
            <a:r>
              <a:rPr lang="da-DK" dirty="0" smtClean="0"/>
              <a:t>Remediering</a:t>
            </a:r>
          </a:p>
          <a:p>
            <a:r>
              <a:rPr lang="da-DK" dirty="0" smtClean="0"/>
              <a:t>Materiale bearbejdes i et nyt medie.</a:t>
            </a:r>
          </a:p>
          <a:p>
            <a:r>
              <a:rPr lang="da-DK" dirty="0" smtClean="0"/>
              <a:t>Direkte remediering</a:t>
            </a:r>
          </a:p>
          <a:p>
            <a:r>
              <a:rPr lang="da-DK" dirty="0" smtClean="0"/>
              <a:t>Reform</a:t>
            </a:r>
          </a:p>
          <a:p>
            <a:r>
              <a:rPr lang="da-DK" dirty="0" smtClean="0"/>
              <a:t>Adaption</a:t>
            </a:r>
          </a:p>
          <a:p>
            <a:r>
              <a:rPr lang="da-DK" dirty="0" smtClean="0"/>
              <a:t>Fortætte, forvandle og fortolke</a:t>
            </a:r>
          </a:p>
          <a:p>
            <a:endParaRPr lang="da-DK" dirty="0"/>
          </a:p>
        </p:txBody>
      </p:sp>
    </p:spTree>
    <p:extLst>
      <p:ext uri="{BB962C8B-B14F-4D97-AF65-F5344CB8AC3E}">
        <p14:creationId xmlns:p14="http://schemas.microsoft.com/office/powerpoint/2010/main" val="4115548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a:t>
            </a:r>
            <a:endParaRPr lang="da-DK" sz="4800" b="1" dirty="0">
              <a:latin typeface="Calibri" panose="020F0502020204030204" pitchFamily="34" charset="0"/>
              <a:cs typeface="Calibri" panose="020F0502020204030204" pitchFamily="34" charset="0"/>
            </a:endParaRPr>
          </a:p>
        </p:txBody>
      </p:sp>
      <p:pic>
        <p:nvPicPr>
          <p:cNvPr id="5" name="Pladsholder til indhold 4"/>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3570" t="9873"/>
          <a:stretch/>
        </p:blipFill>
        <p:spPr>
          <a:xfrm>
            <a:off x="0" y="1825625"/>
            <a:ext cx="6612953" cy="4564665"/>
          </a:xfrm>
        </p:spPr>
      </p:pic>
      <p:sp>
        <p:nvSpPr>
          <p:cNvPr id="4" name="Pladsholder til indhold 3"/>
          <p:cNvSpPr>
            <a:spLocks noGrp="1"/>
          </p:cNvSpPr>
          <p:nvPr>
            <p:ph sz="half" idx="2"/>
          </p:nvPr>
        </p:nvSpPr>
        <p:spPr>
          <a:xfrm>
            <a:off x="6789683" y="1825625"/>
            <a:ext cx="4564116" cy="4351338"/>
          </a:xfrm>
        </p:spPr>
        <p:txBody>
          <a:bodyPr>
            <a:normAutofit lnSpcReduction="10000"/>
          </a:bodyPr>
          <a:lstStyle/>
          <a:p>
            <a:r>
              <a:rPr lang="da-DK" dirty="0" smtClean="0"/>
              <a:t>Hvilken </a:t>
            </a:r>
            <a:r>
              <a:rPr lang="da-DK" dirty="0"/>
              <a:t>funktion ønsker du, at </a:t>
            </a:r>
            <a:r>
              <a:rPr lang="da-DK" dirty="0" err="1"/>
              <a:t>tweetet</a:t>
            </a:r>
            <a:r>
              <a:rPr lang="da-DK" dirty="0"/>
              <a:t> skal opfylde?</a:t>
            </a:r>
          </a:p>
          <a:p>
            <a:r>
              <a:rPr lang="da-DK" dirty="0"/>
              <a:t>Hvad ønsker du at fremhæve?</a:t>
            </a:r>
          </a:p>
          <a:p>
            <a:r>
              <a:rPr lang="da-DK" dirty="0"/>
              <a:t>Er der evt. noget, du vil udelade?</a:t>
            </a:r>
          </a:p>
          <a:p>
            <a:r>
              <a:rPr lang="da-DK" dirty="0"/>
              <a:t>Hvordan kan du være tro mod </a:t>
            </a:r>
            <a:r>
              <a:rPr lang="da-DK" dirty="0" err="1"/>
              <a:t>H.P.Thomsens</a:t>
            </a:r>
            <a:r>
              <a:rPr lang="da-DK" dirty="0"/>
              <a:t> beretning og måske alligevel digte videre på den/udfylde blanke steder? </a:t>
            </a:r>
          </a:p>
          <a:p>
            <a:endParaRPr lang="da-DK" dirty="0"/>
          </a:p>
        </p:txBody>
      </p:sp>
    </p:spTree>
    <p:extLst>
      <p:ext uri="{BB962C8B-B14F-4D97-AF65-F5344CB8AC3E}">
        <p14:creationId xmlns:p14="http://schemas.microsoft.com/office/powerpoint/2010/main" val="1790747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a:t>
            </a:r>
            <a:endParaRPr lang="da-DK" sz="4800" b="1" dirty="0">
              <a:latin typeface="Calibri" panose="020F0502020204030204" pitchFamily="34" charset="0"/>
              <a:cs typeface="Calibri" panose="020F0502020204030204" pitchFamily="34" charset="0"/>
            </a:endParaRPr>
          </a:p>
        </p:txBody>
      </p:sp>
      <p:sp>
        <p:nvSpPr>
          <p:cNvPr id="4" name="Pladsholder til indhold 3"/>
          <p:cNvSpPr>
            <a:spLocks noGrp="1"/>
          </p:cNvSpPr>
          <p:nvPr>
            <p:ph sz="half" idx="2"/>
          </p:nvPr>
        </p:nvSpPr>
        <p:spPr>
          <a:xfrm>
            <a:off x="6612952" y="1825625"/>
            <a:ext cx="4740847" cy="4351338"/>
          </a:xfrm>
        </p:spPr>
        <p:txBody>
          <a:bodyPr>
            <a:normAutofit/>
          </a:bodyPr>
          <a:lstStyle/>
          <a:p>
            <a:r>
              <a:rPr lang="da-DK" dirty="0" smtClean="0"/>
              <a:t>Hvordan lyder jeres: ”</a:t>
            </a:r>
            <a:r>
              <a:rPr lang="da-DK" dirty="0" err="1" smtClean="0"/>
              <a:t>tweets</a:t>
            </a:r>
            <a:r>
              <a:rPr lang="da-DK" dirty="0" smtClean="0"/>
              <a:t>”?</a:t>
            </a:r>
            <a:endParaRPr lang="da-DK" dirty="0"/>
          </a:p>
        </p:txBody>
      </p:sp>
      <p:pic>
        <p:nvPicPr>
          <p:cNvPr id="6" name="Pladsholder til indhold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1836135"/>
            <a:ext cx="6442841" cy="4533134"/>
          </a:xfrm>
        </p:spPr>
      </p:pic>
      <p:pic>
        <p:nvPicPr>
          <p:cNvPr id="8" name="Billed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7043" y="2179199"/>
            <a:ext cx="5752663" cy="4314497"/>
          </a:xfrm>
          <a:prstGeom prst="rect">
            <a:avLst/>
          </a:prstGeom>
        </p:spPr>
      </p:pic>
    </p:spTree>
    <p:extLst>
      <p:ext uri="{BB962C8B-B14F-4D97-AF65-F5344CB8AC3E}">
        <p14:creationId xmlns:p14="http://schemas.microsoft.com/office/powerpoint/2010/main" val="17624671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a:t>
            </a:r>
            <a:endParaRPr lang="da-DK" sz="4800" b="1" dirty="0">
              <a:latin typeface="Calibri" panose="020F0502020204030204" pitchFamily="34" charset="0"/>
              <a:cs typeface="Calibri" panose="020F0502020204030204" pitchFamily="34" charset="0"/>
            </a:endParaRPr>
          </a:p>
        </p:txBody>
      </p:sp>
      <p:pic>
        <p:nvPicPr>
          <p:cNvPr id="7" name="Pladsholder til indhold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540468" y="1923393"/>
            <a:ext cx="5813332" cy="4456386"/>
          </a:xfrm>
        </p:spPr>
      </p:pic>
      <p:sp>
        <p:nvSpPr>
          <p:cNvPr id="3" name="Pladsholder til indhold 2"/>
          <p:cNvSpPr>
            <a:spLocks noGrp="1"/>
          </p:cNvSpPr>
          <p:nvPr>
            <p:ph sz="half" idx="1"/>
          </p:nvPr>
        </p:nvSpPr>
        <p:spPr>
          <a:xfrm>
            <a:off x="838200" y="1825625"/>
            <a:ext cx="4910959" cy="4351338"/>
          </a:xfrm>
        </p:spPr>
        <p:txBody>
          <a:bodyPr>
            <a:normAutofit/>
          </a:bodyPr>
          <a:lstStyle/>
          <a:p>
            <a:pPr marL="0" indent="0">
              <a:buNone/>
            </a:pPr>
            <a:r>
              <a:rPr lang="da-DK" dirty="0" smtClean="0"/>
              <a:t>Medrejsende hustruer</a:t>
            </a:r>
          </a:p>
          <a:p>
            <a:r>
              <a:rPr lang="da-DK" dirty="0" smtClean="0"/>
              <a:t>Anne Nielsen sejlede med sin mand Thomas Nielsen og deres fælles børn </a:t>
            </a:r>
          </a:p>
          <a:p>
            <a:r>
              <a:rPr lang="da-DK" dirty="0" smtClean="0"/>
              <a:t>Tre rejser i 1891-1898</a:t>
            </a:r>
          </a:p>
          <a:p>
            <a:r>
              <a:rPr lang="da-DK" dirty="0" smtClean="0"/>
              <a:t>Sejlede i hele verden</a:t>
            </a:r>
          </a:p>
          <a:p>
            <a:r>
              <a:rPr lang="da-DK" dirty="0" smtClean="0"/>
              <a:t>Fødte undervejs</a:t>
            </a:r>
          </a:p>
          <a:p>
            <a:r>
              <a:rPr lang="da-DK" dirty="0" smtClean="0"/>
              <a:t>Mistede børn undervejs </a:t>
            </a:r>
          </a:p>
          <a:p>
            <a:pPr marL="0" indent="0">
              <a:buNone/>
            </a:pPr>
            <a:endParaRPr lang="da-DK" dirty="0"/>
          </a:p>
        </p:txBody>
      </p:sp>
    </p:spTree>
    <p:extLst>
      <p:ext uri="{BB962C8B-B14F-4D97-AF65-F5344CB8AC3E}">
        <p14:creationId xmlns:p14="http://schemas.microsoft.com/office/powerpoint/2010/main" val="3033695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a:t>
            </a:r>
            <a:endParaRPr lang="da-DK" sz="48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838200" y="1825625"/>
            <a:ext cx="4910959" cy="4351338"/>
          </a:xfrm>
        </p:spPr>
        <p:txBody>
          <a:bodyPr>
            <a:normAutofit/>
          </a:bodyPr>
          <a:lstStyle/>
          <a:p>
            <a:pPr marL="0" indent="0">
              <a:buNone/>
            </a:pPr>
            <a:endParaRPr lang="da-DK" dirty="0" smtClean="0"/>
          </a:p>
          <a:p>
            <a:pPr marL="0" indent="0">
              <a:buNone/>
            </a:pPr>
            <a:endParaRPr lang="da-DK" dirty="0"/>
          </a:p>
        </p:txBody>
      </p:sp>
      <p:sp>
        <p:nvSpPr>
          <p:cNvPr id="4" name="Pladsholder til indhold 3"/>
          <p:cNvSpPr>
            <a:spLocks noGrp="1"/>
          </p:cNvSpPr>
          <p:nvPr>
            <p:ph sz="half" idx="2"/>
          </p:nvPr>
        </p:nvSpPr>
        <p:spPr>
          <a:xfrm>
            <a:off x="5194738" y="1690688"/>
            <a:ext cx="5181600" cy="4351338"/>
          </a:xfrm>
        </p:spPr>
        <p:txBody>
          <a:bodyPr/>
          <a:lstStyle/>
          <a:p>
            <a:pPr marL="0" indent="0">
              <a:buNone/>
            </a:pPr>
            <a:r>
              <a:rPr lang="da-DK" dirty="0" smtClean="0"/>
              <a:t>Besvarelser af:</a:t>
            </a:r>
          </a:p>
          <a:p>
            <a:r>
              <a:rPr lang="da-DK" dirty="0" smtClean="0"/>
              <a:t>Hvor sejlede hun hen?</a:t>
            </a:r>
          </a:p>
          <a:p>
            <a:r>
              <a:rPr lang="da-DK" dirty="0" smtClean="0"/>
              <a:t>Hvilke varer blev fragtet?</a:t>
            </a:r>
          </a:p>
          <a:p>
            <a:r>
              <a:rPr lang="da-DK" dirty="0" smtClean="0"/>
              <a:t>Iøjnefaldende oplevelser?</a:t>
            </a:r>
          </a:p>
          <a:p>
            <a:r>
              <a:rPr lang="da-DK" dirty="0" smtClean="0"/>
              <a:t>Hvordan var Anna Nielsen?</a:t>
            </a:r>
          </a:p>
          <a:p>
            <a:r>
              <a:rPr lang="da-DK" dirty="0" smtClean="0"/>
              <a:t>Hvad kan kilden gøre os klogere på? </a:t>
            </a:r>
          </a:p>
          <a:p>
            <a:pPr marL="0" indent="0">
              <a:buNone/>
            </a:pPr>
            <a:endParaRPr lang="da-DK" dirty="0"/>
          </a:p>
        </p:txBody>
      </p:sp>
      <p:pic>
        <p:nvPicPr>
          <p:cNvPr id="5" name="Billede 4"/>
          <p:cNvPicPr>
            <a:picLocks noChangeAspect="1"/>
          </p:cNvPicPr>
          <p:nvPr/>
        </p:nvPicPr>
        <p:blipFill rotWithShape="1">
          <a:blip r:embed="rId4" cstate="print">
            <a:extLst>
              <a:ext uri="{28A0092B-C50C-407E-A947-70E740481C1C}">
                <a14:useLocalDpi xmlns:a14="http://schemas.microsoft.com/office/drawing/2010/main" val="0"/>
              </a:ext>
            </a:extLst>
          </a:blip>
          <a:srcRect l="19114" r="10745"/>
          <a:stretch/>
        </p:blipFill>
        <p:spPr>
          <a:xfrm>
            <a:off x="1" y="1690688"/>
            <a:ext cx="4648824" cy="4689091"/>
          </a:xfrm>
          <a:prstGeom prst="rect">
            <a:avLst/>
          </a:prstGeom>
        </p:spPr>
      </p:pic>
    </p:spTree>
    <p:extLst>
      <p:ext uri="{BB962C8B-B14F-4D97-AF65-F5344CB8AC3E}">
        <p14:creationId xmlns:p14="http://schemas.microsoft.com/office/powerpoint/2010/main" val="1692517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a:t>
            </a:r>
            <a:endParaRPr lang="da-DK" sz="48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838201" y="1825625"/>
            <a:ext cx="4353910" cy="4351338"/>
          </a:xfrm>
        </p:spPr>
        <p:txBody>
          <a:bodyPr>
            <a:normAutofit/>
          </a:bodyPr>
          <a:lstStyle/>
          <a:p>
            <a:pPr marL="0" indent="0">
              <a:buNone/>
            </a:pPr>
            <a:r>
              <a:rPr lang="da-DK" dirty="0" smtClean="0"/>
              <a:t>Hvad har vi lært i dag om:</a:t>
            </a:r>
          </a:p>
          <a:p>
            <a:r>
              <a:rPr lang="da-DK" dirty="0" smtClean="0"/>
              <a:t>H. P. Thomsen</a:t>
            </a:r>
          </a:p>
          <a:p>
            <a:r>
              <a:rPr lang="da-DK" dirty="0" smtClean="0"/>
              <a:t>Skibbrud</a:t>
            </a:r>
          </a:p>
          <a:p>
            <a:r>
              <a:rPr lang="da-DK" dirty="0" smtClean="0"/>
              <a:t>Medrejsende hustruer</a:t>
            </a:r>
          </a:p>
          <a:p>
            <a:r>
              <a:rPr lang="da-DK" dirty="0" smtClean="0"/>
              <a:t>Sejlskibenes betydning</a:t>
            </a:r>
          </a:p>
          <a:p>
            <a:r>
              <a:rPr lang="da-DK" dirty="0" smtClean="0"/>
              <a:t>Søfartens betydning i 1800-tallet</a:t>
            </a:r>
          </a:p>
          <a:p>
            <a:pPr marL="0" indent="0">
              <a:buNone/>
            </a:pPr>
            <a:endParaRPr lang="da-DK" dirty="0"/>
          </a:p>
        </p:txBody>
      </p:sp>
      <p:pic>
        <p:nvPicPr>
          <p:cNvPr id="6" name="Pladsholder til indhold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881982" y="1899194"/>
            <a:ext cx="6453789" cy="4480586"/>
          </a:xfrm>
        </p:spPr>
      </p:pic>
    </p:spTree>
    <p:extLst>
      <p:ext uri="{BB962C8B-B14F-4D97-AF65-F5344CB8AC3E}">
        <p14:creationId xmlns:p14="http://schemas.microsoft.com/office/powerpoint/2010/main" val="35987946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br>
              <a:rPr lang="da-DK" sz="4800" b="1" dirty="0" smtClean="0">
                <a:latin typeface="Calibri" panose="020F0502020204030204" pitchFamily="34" charset="0"/>
                <a:cs typeface="Calibri" panose="020F0502020204030204" pitchFamily="34" charset="0"/>
              </a:rPr>
            </a:br>
            <a:r>
              <a:rPr lang="da-DK" sz="1200" b="1" dirty="0" smtClean="0">
                <a:latin typeface="Calibri" panose="020F0502020204030204" pitchFamily="34" charset="0"/>
                <a:cs typeface="Calibri" panose="020F0502020204030204" pitchFamily="34" charset="0"/>
              </a:rPr>
              <a:t>Modul 3</a:t>
            </a:r>
            <a:endParaRPr lang="da-DK" sz="12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838200" y="1825625"/>
            <a:ext cx="3689195" cy="4351338"/>
          </a:xfrm>
        </p:spPr>
        <p:txBody>
          <a:bodyPr>
            <a:normAutofit/>
          </a:bodyPr>
          <a:lstStyle/>
          <a:p>
            <a:pPr marL="0" indent="0">
              <a:buNone/>
            </a:pPr>
            <a:r>
              <a:rPr lang="da-DK" dirty="0" smtClean="0"/>
              <a:t>Dagens modul</a:t>
            </a:r>
          </a:p>
          <a:p>
            <a:r>
              <a:rPr lang="da-DK" dirty="0"/>
              <a:t>Dagens lektie</a:t>
            </a:r>
          </a:p>
          <a:p>
            <a:r>
              <a:rPr lang="da-DK" dirty="0"/>
              <a:t>H.P. Thomsens </a:t>
            </a:r>
            <a:r>
              <a:rPr lang="da-DK" dirty="0" smtClean="0"/>
              <a:t>kulturmøder</a:t>
            </a:r>
          </a:p>
          <a:p>
            <a:r>
              <a:rPr lang="da-DK" dirty="0" smtClean="0"/>
              <a:t>H.C. Andersen og </a:t>
            </a:r>
            <a:r>
              <a:rPr lang="da-DK" dirty="0" err="1" smtClean="0"/>
              <a:t>Caledonia</a:t>
            </a:r>
            <a:endParaRPr lang="da-DK" dirty="0"/>
          </a:p>
          <a:p>
            <a:r>
              <a:rPr lang="da-DK" dirty="0"/>
              <a:t>Opsamling</a:t>
            </a:r>
          </a:p>
          <a:p>
            <a:pPr marL="0" indent="0">
              <a:buNone/>
            </a:pPr>
            <a:endParaRPr lang="da-DK" dirty="0" smtClean="0"/>
          </a:p>
        </p:txBody>
      </p:sp>
      <p:pic>
        <p:nvPicPr>
          <p:cNvPr id="5" name="Pladsholder til indhold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365446" y="1701198"/>
            <a:ext cx="6964704" cy="4652422"/>
          </a:xfrm>
        </p:spPr>
      </p:pic>
    </p:spTree>
    <p:extLst>
      <p:ext uri="{BB962C8B-B14F-4D97-AF65-F5344CB8AC3E}">
        <p14:creationId xmlns:p14="http://schemas.microsoft.com/office/powerpoint/2010/main" val="537454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838201" y="1825625"/>
            <a:ext cx="4353910" cy="4351338"/>
          </a:xfrm>
        </p:spPr>
        <p:txBody>
          <a:bodyPr>
            <a:normAutofit/>
          </a:bodyPr>
          <a:lstStyle/>
          <a:p>
            <a:pPr marL="0" indent="0">
              <a:buNone/>
            </a:pPr>
            <a:r>
              <a:rPr lang="da-DK" dirty="0" smtClean="0"/>
              <a:t>Tjek på lektien</a:t>
            </a:r>
          </a:p>
          <a:p>
            <a:pPr marL="0" indent="0">
              <a:buNone/>
            </a:pPr>
            <a:r>
              <a:rPr lang="da-DK" dirty="0" smtClean="0"/>
              <a:t>3.1</a:t>
            </a:r>
            <a:r>
              <a:rPr lang="da-DK" dirty="0"/>
              <a:t>: Hvilke produkter</a:t>
            </a:r>
            <a:r>
              <a:rPr lang="da-DK" dirty="0" smtClean="0"/>
              <a:t>?</a:t>
            </a:r>
          </a:p>
          <a:p>
            <a:pPr marL="0" indent="0">
              <a:buNone/>
            </a:pPr>
            <a:r>
              <a:rPr lang="da-DK" dirty="0" smtClean="0"/>
              <a:t>3.2</a:t>
            </a:r>
            <a:r>
              <a:rPr lang="da-DK" dirty="0"/>
              <a:t>: Maritimt miljø?</a:t>
            </a:r>
          </a:p>
          <a:p>
            <a:pPr marL="0" indent="0">
              <a:buNone/>
            </a:pPr>
            <a:r>
              <a:rPr lang="da-DK" dirty="0" smtClean="0"/>
              <a:t>3.3</a:t>
            </a:r>
            <a:r>
              <a:rPr lang="da-DK" dirty="0"/>
              <a:t>: Årsager til dampskibenes succes</a:t>
            </a:r>
          </a:p>
          <a:p>
            <a:pPr marL="0" indent="0">
              <a:buNone/>
            </a:pPr>
            <a:endParaRPr lang="da-DK" b="1" dirty="0"/>
          </a:p>
          <a:p>
            <a:pPr marL="0" indent="0">
              <a:buNone/>
            </a:pPr>
            <a:endParaRPr lang="da-DK" dirty="0" smtClean="0"/>
          </a:p>
          <a:p>
            <a:pPr marL="0" indent="0">
              <a:buNone/>
            </a:pPr>
            <a:endParaRPr lang="da-DK" dirty="0"/>
          </a:p>
        </p:txBody>
      </p:sp>
      <p:pic>
        <p:nvPicPr>
          <p:cNvPr id="5" name="Pladsholder til indhold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566745" y="1902371"/>
            <a:ext cx="6787055" cy="4471529"/>
          </a:xfrm>
        </p:spPr>
      </p:pic>
    </p:spTree>
    <p:extLst>
      <p:ext uri="{BB962C8B-B14F-4D97-AF65-F5344CB8AC3E}">
        <p14:creationId xmlns:p14="http://schemas.microsoft.com/office/powerpoint/2010/main" val="802653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r>
              <a:rPr lang="da-DK" sz="4800" b="1" dirty="0">
                <a:latin typeface="Calibri" panose="020F0502020204030204" pitchFamily="34" charset="0"/>
                <a:cs typeface="Calibri" panose="020F0502020204030204" pitchFamily="34" charset="0"/>
              </a:rPr>
              <a:t/>
            </a:r>
            <a:br>
              <a:rPr lang="da-DK" sz="4800" b="1" dirty="0">
                <a:latin typeface="Calibri" panose="020F0502020204030204" pitchFamily="34" charset="0"/>
                <a:cs typeface="Calibri" panose="020F0502020204030204" pitchFamily="34" charset="0"/>
              </a:rPr>
            </a:br>
            <a:r>
              <a:rPr lang="da-DK" sz="1200" b="1" dirty="0" smtClean="0">
                <a:latin typeface="Calibri" panose="020F0502020204030204" pitchFamily="34" charset="0"/>
                <a:cs typeface="Calibri" panose="020F0502020204030204" pitchFamily="34" charset="0"/>
              </a:rPr>
              <a:t>modul 1</a:t>
            </a:r>
            <a:endParaRPr lang="da-DK" sz="12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838200" y="1825625"/>
            <a:ext cx="4374931" cy="4351338"/>
          </a:xfrm>
        </p:spPr>
        <p:txBody>
          <a:bodyPr>
            <a:normAutofit/>
          </a:bodyPr>
          <a:lstStyle/>
          <a:p>
            <a:pPr marL="0" indent="0">
              <a:buNone/>
            </a:pPr>
            <a:r>
              <a:rPr lang="da-DK" dirty="0"/>
              <a:t>Dagens modul</a:t>
            </a:r>
          </a:p>
          <a:p>
            <a:r>
              <a:rPr lang="da-DK" dirty="0"/>
              <a:t>Præsentation af formålet med forløbet</a:t>
            </a:r>
          </a:p>
          <a:p>
            <a:r>
              <a:rPr lang="da-DK" dirty="0" err="1" smtClean="0"/>
              <a:t>Billedeshow</a:t>
            </a:r>
            <a:endParaRPr lang="da-DK" dirty="0" smtClean="0"/>
          </a:p>
          <a:p>
            <a:r>
              <a:rPr lang="da-DK" dirty="0" smtClean="0"/>
              <a:t>Hvordan ser en sømand ud?</a:t>
            </a:r>
          </a:p>
          <a:p>
            <a:r>
              <a:rPr lang="da-DK" dirty="0" smtClean="0"/>
              <a:t>Besætninger</a:t>
            </a:r>
          </a:p>
          <a:p>
            <a:pPr marL="0" indent="0">
              <a:buNone/>
            </a:pPr>
            <a:endParaRPr lang="da-DK" dirty="0"/>
          </a:p>
        </p:txBody>
      </p:sp>
      <p:pic>
        <p:nvPicPr>
          <p:cNvPr id="5" name="Pladsholder til indhold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45269" y="1771523"/>
            <a:ext cx="6508531" cy="4621057"/>
          </a:xfrm>
        </p:spPr>
      </p:pic>
    </p:spTree>
    <p:extLst>
      <p:ext uri="{BB962C8B-B14F-4D97-AF65-F5344CB8AC3E}">
        <p14:creationId xmlns:p14="http://schemas.microsoft.com/office/powerpoint/2010/main" val="93034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pic>
        <p:nvPicPr>
          <p:cNvPr id="5" name="Pladsholder til indhold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7448" y="1638783"/>
            <a:ext cx="6708666" cy="4732938"/>
          </a:xfrm>
        </p:spPr>
      </p:pic>
      <p:sp>
        <p:nvSpPr>
          <p:cNvPr id="4" name="Pladsholder til indhold 3"/>
          <p:cNvSpPr>
            <a:spLocks noGrp="1"/>
          </p:cNvSpPr>
          <p:nvPr>
            <p:ph sz="half" idx="2"/>
          </p:nvPr>
        </p:nvSpPr>
        <p:spPr>
          <a:xfrm>
            <a:off x="6978869" y="1638783"/>
            <a:ext cx="3584028" cy="4351338"/>
          </a:xfrm>
        </p:spPr>
        <p:txBody>
          <a:bodyPr/>
          <a:lstStyle/>
          <a:p>
            <a:pPr marL="0" indent="0">
              <a:buNone/>
            </a:pPr>
            <a:r>
              <a:rPr lang="da-DK" dirty="0" smtClean="0"/>
              <a:t>Hvem </a:t>
            </a:r>
            <a:r>
              <a:rPr lang="da-DK" dirty="0" smtClean="0"/>
              <a:t>var Hans Peter Thomsen?</a:t>
            </a:r>
          </a:p>
        </p:txBody>
      </p:sp>
    </p:spTree>
    <p:extLst>
      <p:ext uri="{BB962C8B-B14F-4D97-AF65-F5344CB8AC3E}">
        <p14:creationId xmlns:p14="http://schemas.microsoft.com/office/powerpoint/2010/main" val="3759419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838200" y="1825625"/>
            <a:ext cx="6729247" cy="4351338"/>
          </a:xfrm>
        </p:spPr>
        <p:txBody>
          <a:bodyPr>
            <a:normAutofit/>
          </a:bodyPr>
          <a:lstStyle/>
          <a:p>
            <a:pPr marL="0" indent="0">
              <a:buNone/>
            </a:pPr>
            <a:r>
              <a:rPr lang="da-DK" dirty="0" smtClean="0"/>
              <a:t>H.P. Thomsens dagbøger</a:t>
            </a:r>
          </a:p>
          <a:p>
            <a:r>
              <a:rPr lang="da-DK" dirty="0" smtClean="0"/>
              <a:t>Årsager til at føre </a:t>
            </a:r>
            <a:r>
              <a:rPr lang="da-DK" dirty="0"/>
              <a:t>dagbog?</a:t>
            </a:r>
          </a:p>
          <a:p>
            <a:r>
              <a:rPr lang="da-DK" dirty="0" smtClean="0"/>
              <a:t>Hvor </a:t>
            </a:r>
            <a:r>
              <a:rPr lang="da-DK" dirty="0"/>
              <a:t>godt et øjenvidne </a:t>
            </a:r>
            <a:r>
              <a:rPr lang="da-DK" dirty="0" smtClean="0"/>
              <a:t>er H.P. Thomsen?</a:t>
            </a:r>
            <a:endParaRPr lang="da-DK" dirty="0"/>
          </a:p>
          <a:p>
            <a:r>
              <a:rPr lang="da-DK" dirty="0" smtClean="0"/>
              <a:t>Hvordan er beskrivelserne af de </a:t>
            </a:r>
            <a:r>
              <a:rPr lang="da-DK" dirty="0"/>
              <a:t>indfødte i </a:t>
            </a:r>
            <a:r>
              <a:rPr lang="da-DK" dirty="0" smtClean="0"/>
              <a:t>Polynesien?</a:t>
            </a:r>
            <a:endParaRPr lang="da-DK" dirty="0"/>
          </a:p>
          <a:p>
            <a:r>
              <a:rPr lang="da-DK" dirty="0" smtClean="0"/>
              <a:t>Hvad med H.P. Thomsen?</a:t>
            </a:r>
            <a:endParaRPr lang="da-DK" dirty="0"/>
          </a:p>
          <a:p>
            <a:r>
              <a:rPr lang="da-DK" dirty="0"/>
              <a:t>Hvad kan kilden gøre os klogere på</a:t>
            </a:r>
            <a:r>
              <a:rPr lang="da-DK" dirty="0" smtClean="0"/>
              <a:t>?</a:t>
            </a:r>
          </a:p>
          <a:p>
            <a:endParaRPr lang="da-DK" dirty="0"/>
          </a:p>
          <a:p>
            <a:pPr marL="0" indent="0">
              <a:buNone/>
            </a:pPr>
            <a:endParaRPr lang="da-DK" dirty="0"/>
          </a:p>
        </p:txBody>
      </p:sp>
      <p:pic>
        <p:nvPicPr>
          <p:cNvPr id="6" name="Pladsholder til indhold 5"/>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5428" t="2130" r="3329"/>
          <a:stretch/>
        </p:blipFill>
        <p:spPr>
          <a:xfrm>
            <a:off x="7725103" y="-10510"/>
            <a:ext cx="3628697" cy="6433816"/>
          </a:xfrm>
        </p:spPr>
      </p:pic>
    </p:spTree>
    <p:extLst>
      <p:ext uri="{BB962C8B-B14F-4D97-AF65-F5344CB8AC3E}">
        <p14:creationId xmlns:p14="http://schemas.microsoft.com/office/powerpoint/2010/main" val="42823922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4" name="Pladsholder til indhold 3"/>
          <p:cNvSpPr>
            <a:spLocks noGrp="1"/>
          </p:cNvSpPr>
          <p:nvPr>
            <p:ph sz="half" idx="2"/>
          </p:nvPr>
        </p:nvSpPr>
        <p:spPr>
          <a:xfrm>
            <a:off x="4695525" y="1690688"/>
            <a:ext cx="5867372" cy="4351338"/>
          </a:xfrm>
        </p:spPr>
        <p:txBody>
          <a:bodyPr/>
          <a:lstStyle/>
          <a:p>
            <a:pPr marL="0" indent="0">
              <a:buNone/>
            </a:pPr>
            <a:r>
              <a:rPr lang="da-DK" dirty="0" smtClean="0"/>
              <a:t>	Hvad </a:t>
            </a:r>
            <a:r>
              <a:rPr lang="da-DK" dirty="0" smtClean="0"/>
              <a:t>har I fundet ud af om H.P. </a:t>
            </a:r>
            <a:r>
              <a:rPr lang="da-DK" dirty="0" smtClean="0"/>
              <a:t>	Thomsen </a:t>
            </a:r>
            <a:r>
              <a:rPr lang="da-DK" dirty="0" smtClean="0"/>
              <a:t>og kulturmøderne? </a:t>
            </a:r>
          </a:p>
        </p:txBody>
      </p:sp>
      <p:pic>
        <p:nvPicPr>
          <p:cNvPr id="6" name="Pladsholder til indhold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1690688"/>
            <a:ext cx="4695524" cy="4695524"/>
          </a:xfrm>
        </p:spPr>
      </p:pic>
    </p:spTree>
    <p:extLst>
      <p:ext uri="{BB962C8B-B14F-4D97-AF65-F5344CB8AC3E}">
        <p14:creationId xmlns:p14="http://schemas.microsoft.com/office/powerpoint/2010/main" val="2902829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p:txBody>
          <a:bodyPr>
            <a:normAutofit/>
          </a:bodyPr>
          <a:lstStyle/>
          <a:p>
            <a:pPr marL="0" indent="0">
              <a:buNone/>
            </a:pPr>
            <a:endParaRPr lang="da-DK" b="1" dirty="0"/>
          </a:p>
          <a:p>
            <a:pPr marL="0" indent="0">
              <a:buNone/>
            </a:pPr>
            <a:endParaRPr lang="da-DK" dirty="0" smtClean="0"/>
          </a:p>
          <a:p>
            <a:pPr marL="0" indent="0">
              <a:buNone/>
            </a:pPr>
            <a:endParaRPr lang="da-DK" dirty="0"/>
          </a:p>
        </p:txBody>
      </p:sp>
      <p:sp>
        <p:nvSpPr>
          <p:cNvPr id="14" name="Pladsholder til indhold 2"/>
          <p:cNvSpPr txBox="1">
            <a:spLocks/>
          </p:cNvSpPr>
          <p:nvPr/>
        </p:nvSpPr>
        <p:spPr>
          <a:xfrm>
            <a:off x="7615874" y="2496535"/>
            <a:ext cx="3737926" cy="39834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dirty="0" err="1" smtClean="0"/>
              <a:t>Caledonia</a:t>
            </a:r>
            <a:r>
              <a:rPr lang="da-DK" dirty="0" smtClean="0"/>
              <a:t> – Hvad siger kilderne om:</a:t>
            </a:r>
          </a:p>
          <a:p>
            <a:r>
              <a:rPr lang="da-DK" dirty="0" smtClean="0"/>
              <a:t>Hvorfor tog man på tur?</a:t>
            </a:r>
          </a:p>
          <a:p>
            <a:r>
              <a:rPr lang="da-DK" dirty="0" smtClean="0"/>
              <a:t>Oplevelsen?</a:t>
            </a:r>
          </a:p>
          <a:p>
            <a:r>
              <a:rPr lang="da-DK" dirty="0" smtClean="0"/>
              <a:t>Formål med kilderne (billedet og brev)?</a:t>
            </a:r>
          </a:p>
          <a:p>
            <a:r>
              <a:rPr lang="da-DK" dirty="0" smtClean="0"/>
              <a:t>Tendens (billedet og brev)?</a:t>
            </a:r>
          </a:p>
          <a:p>
            <a:r>
              <a:rPr lang="da-DK" dirty="0" smtClean="0"/>
              <a:t>Perioden?</a:t>
            </a:r>
            <a:endParaRPr lang="da-DK" dirty="0"/>
          </a:p>
        </p:txBody>
      </p:sp>
      <p:pic>
        <p:nvPicPr>
          <p:cNvPr id="15" name="Billed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5874" y="20695"/>
            <a:ext cx="3696208" cy="2381250"/>
          </a:xfrm>
          <a:prstGeom prst="rect">
            <a:avLst/>
          </a:prstGeom>
        </p:spPr>
      </p:pic>
      <p:pic>
        <p:nvPicPr>
          <p:cNvPr id="17" name="Pladsholder til indhold 16"/>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l="3835" t="5461" r="4684" b="11563"/>
          <a:stretch/>
        </p:blipFill>
        <p:spPr>
          <a:xfrm>
            <a:off x="0" y="1690688"/>
            <a:ext cx="6926318" cy="4699453"/>
          </a:xfrm>
        </p:spPr>
      </p:pic>
    </p:spTree>
    <p:extLst>
      <p:ext uri="{BB962C8B-B14F-4D97-AF65-F5344CB8AC3E}">
        <p14:creationId xmlns:p14="http://schemas.microsoft.com/office/powerpoint/2010/main" val="69148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endParaRPr lang="da-DK" sz="4800" b="1" dirty="0">
              <a:latin typeface="Calibri" panose="020F0502020204030204" pitchFamily="34" charset="0"/>
              <a:cs typeface="Calibri" panose="020F0502020204030204" pitchFamily="34" charset="0"/>
            </a:endParaRPr>
          </a:p>
        </p:txBody>
      </p:sp>
      <p:sp>
        <p:nvSpPr>
          <p:cNvPr id="5" name="Pladsholder til indhold 4"/>
          <p:cNvSpPr>
            <a:spLocks noGrp="1"/>
          </p:cNvSpPr>
          <p:nvPr>
            <p:ph sz="half" idx="2"/>
          </p:nvPr>
        </p:nvSpPr>
        <p:spPr>
          <a:xfrm>
            <a:off x="7268345" y="1690686"/>
            <a:ext cx="3905177" cy="4486275"/>
          </a:xfrm>
        </p:spPr>
        <p:txBody>
          <a:bodyPr>
            <a:normAutofit/>
          </a:bodyPr>
          <a:lstStyle/>
          <a:p>
            <a:pPr marL="0" indent="0">
              <a:buNone/>
            </a:pPr>
            <a:endParaRPr lang="da-DK" dirty="0" smtClean="0"/>
          </a:p>
          <a:p>
            <a:endParaRPr lang="da-DK" dirty="0"/>
          </a:p>
        </p:txBody>
      </p:sp>
      <p:sp>
        <p:nvSpPr>
          <p:cNvPr id="9" name="Pladsholder til indhold 2"/>
          <p:cNvSpPr txBox="1">
            <a:spLocks/>
          </p:cNvSpPr>
          <p:nvPr/>
        </p:nvSpPr>
        <p:spPr>
          <a:xfrm>
            <a:off x="6096000" y="1855677"/>
            <a:ext cx="47764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smtClean="0"/>
              <a:t>Opsummering – Hvad har vi lært i dag om:</a:t>
            </a:r>
          </a:p>
          <a:p>
            <a:r>
              <a:rPr lang="da-DK" dirty="0" smtClean="0"/>
              <a:t>Dampskibenes succes</a:t>
            </a:r>
          </a:p>
          <a:p>
            <a:r>
              <a:rPr lang="da-DK" dirty="0" smtClean="0"/>
              <a:t>Maritime miljøer</a:t>
            </a:r>
          </a:p>
          <a:p>
            <a:r>
              <a:rPr lang="da-DK" dirty="0" smtClean="0"/>
              <a:t>Kulturmøder</a:t>
            </a:r>
          </a:p>
          <a:p>
            <a:r>
              <a:rPr lang="da-DK" dirty="0" smtClean="0"/>
              <a:t>H.C. Andersen</a:t>
            </a:r>
          </a:p>
          <a:p>
            <a:r>
              <a:rPr lang="da-DK" dirty="0" err="1" smtClean="0"/>
              <a:t>Caledonia</a:t>
            </a:r>
            <a:endParaRPr lang="da-DK" dirty="0" smtClean="0"/>
          </a:p>
          <a:p>
            <a:r>
              <a:rPr lang="da-DK" dirty="0" smtClean="0"/>
              <a:t>Andet?</a:t>
            </a:r>
          </a:p>
          <a:p>
            <a:pPr marL="0" indent="0">
              <a:buNone/>
            </a:pPr>
            <a:endParaRPr lang="da-DK" dirty="0" smtClean="0"/>
          </a:p>
          <a:p>
            <a:endParaRPr lang="da-DK" dirty="0"/>
          </a:p>
        </p:txBody>
      </p:sp>
      <p:sp>
        <p:nvSpPr>
          <p:cNvPr id="3" name="Pladsholder til indhold 2"/>
          <p:cNvSpPr>
            <a:spLocks noGrp="1"/>
          </p:cNvSpPr>
          <p:nvPr>
            <p:ph sz="half" idx="1"/>
          </p:nvPr>
        </p:nvSpPr>
        <p:spPr/>
        <p:txBody>
          <a:bodyPr/>
          <a:lstStyle/>
          <a:p>
            <a:endParaRPr lang="da-DK" dirty="0"/>
          </a:p>
        </p:txBody>
      </p:sp>
      <p:pic>
        <p:nvPicPr>
          <p:cNvPr id="7" name="Pladsholder til indhold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8156"/>
            <a:ext cx="5794917" cy="4611113"/>
          </a:xfrm>
          <a:prstGeom prst="rect">
            <a:avLst/>
          </a:prstGeom>
        </p:spPr>
      </p:pic>
    </p:spTree>
    <p:extLst>
      <p:ext uri="{BB962C8B-B14F-4D97-AF65-F5344CB8AC3E}">
        <p14:creationId xmlns:p14="http://schemas.microsoft.com/office/powerpoint/2010/main" val="11004840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br>
              <a:rPr lang="da-DK" sz="4800" b="1" dirty="0" smtClean="0">
                <a:latin typeface="Calibri" panose="020F0502020204030204" pitchFamily="34" charset="0"/>
                <a:cs typeface="Calibri" panose="020F0502020204030204" pitchFamily="34" charset="0"/>
              </a:rPr>
            </a:br>
            <a:r>
              <a:rPr lang="da-DK" sz="1200" b="1" dirty="0" smtClean="0">
                <a:latin typeface="Calibri" panose="020F0502020204030204" pitchFamily="34" charset="0"/>
                <a:cs typeface="Calibri" panose="020F0502020204030204" pitchFamily="34" charset="0"/>
              </a:rPr>
              <a:t>Modul 4</a:t>
            </a:r>
            <a:endParaRPr lang="da-DK" sz="12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6955221" y="1820686"/>
            <a:ext cx="3689195" cy="4351338"/>
          </a:xfrm>
        </p:spPr>
        <p:txBody>
          <a:bodyPr>
            <a:normAutofit/>
          </a:bodyPr>
          <a:lstStyle/>
          <a:p>
            <a:pPr marL="0" indent="0">
              <a:buNone/>
            </a:pPr>
            <a:r>
              <a:rPr lang="da-DK" dirty="0" smtClean="0"/>
              <a:t>Dagens modul</a:t>
            </a:r>
          </a:p>
          <a:p>
            <a:r>
              <a:rPr lang="da-DK" dirty="0" smtClean="0"/>
              <a:t>Dagens lektie</a:t>
            </a:r>
          </a:p>
          <a:p>
            <a:r>
              <a:rPr lang="da-DK" dirty="0" smtClean="0"/>
              <a:t>Kok i </a:t>
            </a:r>
            <a:r>
              <a:rPr lang="da-DK" dirty="0"/>
              <a:t>is og </a:t>
            </a:r>
            <a:r>
              <a:rPr lang="da-DK" dirty="0" smtClean="0"/>
              <a:t>tåge</a:t>
            </a:r>
          </a:p>
          <a:p>
            <a:r>
              <a:rPr lang="da-DK" dirty="0"/>
              <a:t>En sømands uventede ophold i </a:t>
            </a:r>
            <a:r>
              <a:rPr lang="da-DK" dirty="0" smtClean="0"/>
              <a:t>Nicaragua</a:t>
            </a:r>
          </a:p>
          <a:p>
            <a:r>
              <a:rPr lang="da-DK" dirty="0" smtClean="0"/>
              <a:t>Arbejdskampe</a:t>
            </a:r>
          </a:p>
          <a:p>
            <a:r>
              <a:rPr lang="da-DK" dirty="0" smtClean="0"/>
              <a:t>Opsamling – Livet som sømand</a:t>
            </a:r>
          </a:p>
          <a:p>
            <a:endParaRPr lang="da-DK" dirty="0"/>
          </a:p>
          <a:p>
            <a:endParaRPr lang="da-DK" dirty="0" smtClean="0"/>
          </a:p>
          <a:p>
            <a:pPr marL="0" indent="0">
              <a:buNone/>
            </a:pPr>
            <a:endParaRPr lang="da-DK" dirty="0" smtClean="0"/>
          </a:p>
        </p:txBody>
      </p:sp>
      <p:pic>
        <p:nvPicPr>
          <p:cNvPr id="6" name="Pladsholder til indhold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0" y="1820686"/>
            <a:ext cx="6681405" cy="4569604"/>
          </a:xfrm>
        </p:spPr>
      </p:pic>
    </p:spTree>
    <p:extLst>
      <p:ext uri="{BB962C8B-B14F-4D97-AF65-F5344CB8AC3E}">
        <p14:creationId xmlns:p14="http://schemas.microsoft.com/office/powerpoint/2010/main" val="28143974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endParaRPr lang="da-DK" sz="4800" b="1" dirty="0">
              <a:latin typeface="Calibri" panose="020F0502020204030204" pitchFamily="34" charset="0"/>
              <a:cs typeface="Calibri" panose="020F0502020204030204" pitchFamily="34" charset="0"/>
            </a:endParaRPr>
          </a:p>
        </p:txBody>
      </p:sp>
      <p:pic>
        <p:nvPicPr>
          <p:cNvPr id="7" name="Pladsholder til indhold 6"/>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477403" y="1899454"/>
            <a:ext cx="6828366" cy="4445669"/>
          </a:xfrm>
        </p:spPr>
      </p:pic>
      <p:sp>
        <p:nvSpPr>
          <p:cNvPr id="5" name="Pladsholder til indhold 4"/>
          <p:cNvSpPr>
            <a:spLocks noGrp="1"/>
          </p:cNvSpPr>
          <p:nvPr>
            <p:ph sz="half" idx="2"/>
          </p:nvPr>
        </p:nvSpPr>
        <p:spPr/>
        <p:txBody>
          <a:bodyPr>
            <a:normAutofit/>
          </a:bodyPr>
          <a:lstStyle/>
          <a:p>
            <a:pPr marL="0" indent="0">
              <a:buNone/>
            </a:pPr>
            <a:endParaRPr lang="da-DK" dirty="0" smtClean="0"/>
          </a:p>
          <a:p>
            <a:endParaRPr lang="da-DK" dirty="0"/>
          </a:p>
        </p:txBody>
      </p:sp>
      <p:sp>
        <p:nvSpPr>
          <p:cNvPr id="9" name="Pladsholder til indhold 2"/>
          <p:cNvSpPr txBox="1">
            <a:spLocks/>
          </p:cNvSpPr>
          <p:nvPr/>
        </p:nvSpPr>
        <p:spPr>
          <a:xfrm>
            <a:off x="864026" y="1753856"/>
            <a:ext cx="359236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smtClean="0"/>
              <a:t>Dagens lektie</a:t>
            </a:r>
          </a:p>
          <a:p>
            <a:pPr marL="0" indent="0">
              <a:buNone/>
            </a:pPr>
            <a:r>
              <a:rPr lang="da-DK" dirty="0" smtClean="0"/>
              <a:t>5 min. refleksionsskrivning</a:t>
            </a:r>
          </a:p>
          <a:p>
            <a:r>
              <a:rPr lang="da-DK" dirty="0" smtClean="0"/>
              <a:t>Ændringer i dansk søfart i perioden</a:t>
            </a:r>
          </a:p>
          <a:p>
            <a:r>
              <a:rPr lang="da-DK" dirty="0" smtClean="0"/>
              <a:t>Forholdene for den danske sømand</a:t>
            </a:r>
          </a:p>
          <a:p>
            <a:pPr marL="0" indent="0">
              <a:buNone/>
            </a:pPr>
            <a:endParaRPr lang="da-DK" dirty="0" smtClean="0"/>
          </a:p>
          <a:p>
            <a:endParaRPr lang="da-DK" dirty="0"/>
          </a:p>
        </p:txBody>
      </p:sp>
    </p:spTree>
    <p:extLst>
      <p:ext uri="{BB962C8B-B14F-4D97-AF65-F5344CB8AC3E}">
        <p14:creationId xmlns:p14="http://schemas.microsoft.com/office/powerpoint/2010/main" val="2665098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9" name="Pladsholder til indhold 8"/>
          <p:cNvSpPr>
            <a:spLocks noGrp="1"/>
          </p:cNvSpPr>
          <p:nvPr>
            <p:ph sz="half" idx="1"/>
          </p:nvPr>
        </p:nvSpPr>
        <p:spPr>
          <a:xfrm>
            <a:off x="838200" y="1825625"/>
            <a:ext cx="6119648" cy="4351338"/>
          </a:xfrm>
        </p:spPr>
        <p:txBody>
          <a:bodyPr/>
          <a:lstStyle/>
          <a:p>
            <a:pPr marL="0" indent="0">
              <a:buNone/>
            </a:pPr>
            <a:r>
              <a:rPr lang="da-DK" dirty="0" smtClean="0"/>
              <a:t>Kok i is og tåge</a:t>
            </a:r>
          </a:p>
          <a:p>
            <a:r>
              <a:rPr lang="da-DK" dirty="0" smtClean="0"/>
              <a:t>Viggo Bolinder</a:t>
            </a:r>
          </a:p>
          <a:p>
            <a:r>
              <a:rPr lang="da-DK" dirty="0" smtClean="0"/>
              <a:t>Oprindelig tobaksarbejder, men gik til søs pga. penge</a:t>
            </a:r>
          </a:p>
          <a:p>
            <a:r>
              <a:rPr lang="da-DK" dirty="0" smtClean="0"/>
              <a:t>Blev kok</a:t>
            </a:r>
          </a:p>
          <a:p>
            <a:r>
              <a:rPr lang="da-DK" dirty="0" smtClean="0"/>
              <a:t>Første tur bød på </a:t>
            </a:r>
            <a:r>
              <a:rPr lang="da-DK" dirty="0" smtClean="0"/>
              <a:t>isbjerge, </a:t>
            </a:r>
            <a:r>
              <a:rPr lang="da-DK" dirty="0" smtClean="0"/>
              <a:t>tåge, hajer, storme og tyvagtige sælgere</a:t>
            </a:r>
          </a:p>
          <a:p>
            <a:pPr marL="0" indent="0">
              <a:buNone/>
            </a:pPr>
            <a:endParaRPr lang="da-DK" dirty="0" smtClean="0"/>
          </a:p>
          <a:p>
            <a:endParaRPr lang="da-DK" dirty="0"/>
          </a:p>
        </p:txBody>
      </p:sp>
      <p:pic>
        <p:nvPicPr>
          <p:cNvPr id="12" name="Pladsholder til indhold 11"/>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1434" t="20280" r="9158"/>
          <a:stretch/>
        </p:blipFill>
        <p:spPr>
          <a:xfrm>
            <a:off x="7076089" y="10510"/>
            <a:ext cx="4277711" cy="6369269"/>
          </a:xfrm>
        </p:spPr>
      </p:pic>
    </p:spTree>
    <p:extLst>
      <p:ext uri="{BB962C8B-B14F-4D97-AF65-F5344CB8AC3E}">
        <p14:creationId xmlns:p14="http://schemas.microsoft.com/office/powerpoint/2010/main" val="34700072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9" name="Pladsholder til indhold 8"/>
          <p:cNvSpPr>
            <a:spLocks noGrp="1"/>
          </p:cNvSpPr>
          <p:nvPr>
            <p:ph sz="half" idx="1"/>
          </p:nvPr>
        </p:nvSpPr>
        <p:spPr>
          <a:xfrm>
            <a:off x="838200" y="1825625"/>
            <a:ext cx="6119648" cy="4351338"/>
          </a:xfrm>
        </p:spPr>
        <p:txBody>
          <a:bodyPr>
            <a:normAutofit fontScale="92500" lnSpcReduction="10000"/>
          </a:bodyPr>
          <a:lstStyle/>
          <a:p>
            <a:pPr marL="0" indent="0">
              <a:buNone/>
            </a:pPr>
            <a:endParaRPr lang="da-DK" dirty="0" smtClean="0"/>
          </a:p>
          <a:p>
            <a:endParaRPr lang="da-DK" dirty="0"/>
          </a:p>
        </p:txBody>
      </p:sp>
      <p:sp>
        <p:nvSpPr>
          <p:cNvPr id="3" name="Pladsholder til indhold 2"/>
          <p:cNvSpPr>
            <a:spLocks noGrp="1"/>
          </p:cNvSpPr>
          <p:nvPr>
            <p:ph sz="half" idx="2"/>
          </p:nvPr>
        </p:nvSpPr>
        <p:spPr>
          <a:xfrm>
            <a:off x="5699234" y="1825625"/>
            <a:ext cx="5181600" cy="4351338"/>
          </a:xfrm>
        </p:spPr>
        <p:txBody>
          <a:bodyPr>
            <a:normAutofit fontScale="92500" lnSpcReduction="10000"/>
          </a:bodyPr>
          <a:lstStyle/>
          <a:p>
            <a:r>
              <a:rPr lang="da-DK" dirty="0"/>
              <a:t>Hvad går Viggo Bolinders arbejde ud på?</a:t>
            </a:r>
          </a:p>
          <a:p>
            <a:r>
              <a:rPr lang="da-DK" dirty="0"/>
              <a:t>Hvordan beskriver han sit arbejde?</a:t>
            </a:r>
          </a:p>
          <a:p>
            <a:r>
              <a:rPr lang="da-DK" dirty="0"/>
              <a:t>Hvad fremstår vigtigst for Viggo Bolinder? Hyren eller oplevelserne?</a:t>
            </a:r>
          </a:p>
          <a:p>
            <a:r>
              <a:rPr lang="da-DK" dirty="0"/>
              <a:t>Karakteriser Viggo Bolinders beskrivelse af sejladsen gennem tågen.</a:t>
            </a:r>
          </a:p>
          <a:p>
            <a:r>
              <a:rPr lang="da-DK" dirty="0"/>
              <a:t>Prøv med egne ord at beskrive sejladsen gennem tågen.</a:t>
            </a:r>
          </a:p>
          <a:p>
            <a:endParaRPr lang="da-DK" dirty="0"/>
          </a:p>
        </p:txBody>
      </p:sp>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12884"/>
            <a:ext cx="5539829" cy="4456386"/>
          </a:xfrm>
          <a:prstGeom prst="rect">
            <a:avLst/>
          </a:prstGeom>
        </p:spPr>
      </p:pic>
    </p:spTree>
    <p:extLst>
      <p:ext uri="{BB962C8B-B14F-4D97-AF65-F5344CB8AC3E}">
        <p14:creationId xmlns:p14="http://schemas.microsoft.com/office/powerpoint/2010/main" val="28623422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9" name="Pladsholder til indhold 8"/>
          <p:cNvSpPr>
            <a:spLocks noGrp="1"/>
          </p:cNvSpPr>
          <p:nvPr>
            <p:ph sz="half" idx="1"/>
          </p:nvPr>
        </p:nvSpPr>
        <p:spPr>
          <a:xfrm>
            <a:off x="838200" y="1825624"/>
            <a:ext cx="4564118" cy="4207313"/>
          </a:xfrm>
        </p:spPr>
        <p:txBody>
          <a:bodyPr>
            <a:normAutofit lnSpcReduction="10000"/>
          </a:bodyPr>
          <a:lstStyle/>
          <a:p>
            <a:pPr marL="0" indent="0">
              <a:buNone/>
            </a:pPr>
            <a:r>
              <a:rPr lang="da-DK" dirty="0" smtClean="0"/>
              <a:t>Albertsen i </a:t>
            </a:r>
            <a:r>
              <a:rPr lang="da-DK" dirty="0" err="1" smtClean="0"/>
              <a:t>Corinto</a:t>
            </a:r>
            <a:r>
              <a:rPr lang="da-DK" dirty="0" smtClean="0"/>
              <a:t>, Nicaragua</a:t>
            </a:r>
          </a:p>
          <a:p>
            <a:r>
              <a:rPr lang="da-DK" dirty="0" smtClean="0"/>
              <a:t>Et kort resume af de to kilder</a:t>
            </a:r>
          </a:p>
          <a:p>
            <a:r>
              <a:rPr lang="da-DK" dirty="0" smtClean="0"/>
              <a:t>De to kilders formål</a:t>
            </a:r>
          </a:p>
          <a:p>
            <a:r>
              <a:rPr lang="da-DK" dirty="0" smtClean="0"/>
              <a:t>Kildernes funktion i samtiden</a:t>
            </a:r>
          </a:p>
          <a:p>
            <a:r>
              <a:rPr lang="da-DK" dirty="0" smtClean="0"/>
              <a:t>Indtryk af </a:t>
            </a:r>
            <a:r>
              <a:rPr lang="da-DK" dirty="0"/>
              <a:t>Hermann Juhl </a:t>
            </a:r>
            <a:r>
              <a:rPr lang="da-DK" dirty="0" smtClean="0"/>
              <a:t>Albertsen?</a:t>
            </a:r>
            <a:r>
              <a:rPr lang="da-DK" dirty="0"/>
              <a:t> </a:t>
            </a:r>
          </a:p>
          <a:p>
            <a:r>
              <a:rPr lang="da-DK" dirty="0" smtClean="0"/>
              <a:t>Tilværelsen som </a:t>
            </a:r>
            <a:r>
              <a:rPr lang="da-DK" dirty="0"/>
              <a:t>sømand i slutningen af 1800-tallet</a:t>
            </a:r>
            <a:r>
              <a:rPr lang="da-DK" dirty="0" smtClean="0"/>
              <a:t>?</a:t>
            </a:r>
          </a:p>
        </p:txBody>
      </p:sp>
      <p:pic>
        <p:nvPicPr>
          <p:cNvPr id="4" name="Pladsholder til indhold 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41576" y="1912883"/>
            <a:ext cx="5769155" cy="4456386"/>
          </a:xfrm>
        </p:spPr>
      </p:pic>
    </p:spTree>
    <p:extLst>
      <p:ext uri="{BB962C8B-B14F-4D97-AF65-F5344CB8AC3E}">
        <p14:creationId xmlns:p14="http://schemas.microsoft.com/office/powerpoint/2010/main" val="8421453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endParaRPr lang="da-DK" sz="12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idx="1"/>
          </p:nvPr>
        </p:nvSpPr>
        <p:spPr/>
        <p:txBody>
          <a:bodyPr>
            <a:normAutofit/>
          </a:bodyPr>
          <a:lstStyle/>
          <a:p>
            <a:pPr marL="0" indent="0">
              <a:buNone/>
            </a:pPr>
            <a:r>
              <a:rPr lang="da-DK" dirty="0" smtClean="0"/>
              <a:t>Formålet med forløbet</a:t>
            </a:r>
          </a:p>
          <a:p>
            <a:r>
              <a:rPr lang="da-DK" dirty="0" smtClean="0"/>
              <a:t>Danmark </a:t>
            </a:r>
            <a:r>
              <a:rPr lang="da-DK" dirty="0"/>
              <a:t>er en </a:t>
            </a:r>
            <a:r>
              <a:rPr lang="da-DK" dirty="0" smtClean="0"/>
              <a:t>søfartsnation</a:t>
            </a:r>
          </a:p>
          <a:p>
            <a:r>
              <a:rPr lang="da-DK" dirty="0" smtClean="0"/>
              <a:t>Mange har et forhold til havet</a:t>
            </a:r>
          </a:p>
          <a:p>
            <a:r>
              <a:rPr lang="da-DK" dirty="0" smtClean="0"/>
              <a:t>Mange familier har været knyttet på den ene eller anden måde til søfarten. En eller to generationer tilbage er nok. Er der én i jeres familie som har arbejdet i et maritimt erhverv?</a:t>
            </a:r>
          </a:p>
          <a:p>
            <a:r>
              <a:rPr lang="da-DK" dirty="0" smtClean="0"/>
              <a:t>Mange vigtige begivenheder i danmarkshistorien tager sit udgangspunkt i søfarten eller kan afspejles i søfarten</a:t>
            </a:r>
            <a:endParaRPr lang="da-DK" dirty="0"/>
          </a:p>
          <a:p>
            <a:pPr marL="0" indent="0">
              <a:buNone/>
            </a:pPr>
            <a:endParaRPr lang="da-DK" dirty="0"/>
          </a:p>
        </p:txBody>
      </p:sp>
    </p:spTree>
    <p:extLst>
      <p:ext uri="{BB962C8B-B14F-4D97-AF65-F5344CB8AC3E}">
        <p14:creationId xmlns:p14="http://schemas.microsoft.com/office/powerpoint/2010/main" val="26498757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endParaRPr lang="da-DK" sz="4800" b="1" dirty="0">
              <a:latin typeface="Calibri" panose="020F0502020204030204" pitchFamily="34" charset="0"/>
              <a:cs typeface="Calibri" panose="020F0502020204030204" pitchFamily="34" charset="0"/>
            </a:endParaRPr>
          </a:p>
        </p:txBody>
      </p:sp>
      <p:pic>
        <p:nvPicPr>
          <p:cNvPr id="8" name="Pladsholder til indhold 7"/>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3563" y="1825625"/>
            <a:ext cx="5987498" cy="4543644"/>
          </a:xfrm>
        </p:spPr>
      </p:pic>
      <p:sp>
        <p:nvSpPr>
          <p:cNvPr id="5" name="Pladsholder til indhold 4"/>
          <p:cNvSpPr>
            <a:spLocks noGrp="1"/>
          </p:cNvSpPr>
          <p:nvPr>
            <p:ph sz="half" idx="2"/>
          </p:nvPr>
        </p:nvSpPr>
        <p:spPr/>
        <p:txBody>
          <a:bodyPr>
            <a:normAutofit/>
          </a:bodyPr>
          <a:lstStyle/>
          <a:p>
            <a:pPr marL="0" indent="0">
              <a:buNone/>
            </a:pPr>
            <a:endParaRPr lang="da-DK" dirty="0" smtClean="0"/>
          </a:p>
          <a:p>
            <a:endParaRPr lang="da-DK" dirty="0"/>
          </a:p>
        </p:txBody>
      </p:sp>
      <p:sp>
        <p:nvSpPr>
          <p:cNvPr id="11" name="Pladsholder til indhold 10"/>
          <p:cNvSpPr>
            <a:spLocks noGrp="1"/>
          </p:cNvSpPr>
          <p:nvPr>
            <p:ph sz="quarter" idx="4294967295"/>
          </p:nvPr>
        </p:nvSpPr>
        <p:spPr>
          <a:xfrm>
            <a:off x="6603124" y="1825625"/>
            <a:ext cx="4148959" cy="3684588"/>
          </a:xfrm>
        </p:spPr>
        <p:txBody>
          <a:bodyPr>
            <a:normAutofit/>
          </a:bodyPr>
          <a:lstStyle/>
          <a:p>
            <a:pPr marL="0" indent="0">
              <a:buNone/>
            </a:pPr>
            <a:r>
              <a:rPr lang="da-DK" dirty="0" smtClean="0"/>
              <a:t>Victor Møller</a:t>
            </a:r>
          </a:p>
          <a:p>
            <a:r>
              <a:rPr lang="da-DK" dirty="0" smtClean="0"/>
              <a:t>Født i København</a:t>
            </a:r>
          </a:p>
          <a:p>
            <a:r>
              <a:rPr lang="da-DK" dirty="0" smtClean="0"/>
              <a:t>Arbejdede på B&amp;W</a:t>
            </a:r>
          </a:p>
          <a:p>
            <a:r>
              <a:rPr lang="da-DK" dirty="0" smtClean="0"/>
              <a:t>Lockoutet</a:t>
            </a:r>
          </a:p>
          <a:p>
            <a:r>
              <a:rPr lang="da-DK" dirty="0" err="1" smtClean="0"/>
              <a:t>Septemberforliget</a:t>
            </a:r>
            <a:endParaRPr lang="da-DK" dirty="0" smtClean="0"/>
          </a:p>
          <a:p>
            <a:r>
              <a:rPr lang="da-DK" dirty="0" smtClean="0"/>
              <a:t>Fyrbøder til søs</a:t>
            </a:r>
          </a:p>
          <a:p>
            <a:pPr marL="0" indent="0">
              <a:buNone/>
            </a:pPr>
            <a:endParaRPr lang="da-DK" dirty="0" smtClean="0"/>
          </a:p>
          <a:p>
            <a:pPr marL="0" indent="0">
              <a:buNone/>
            </a:pPr>
            <a:endParaRPr lang="da-DK" dirty="0">
              <a:solidFill>
                <a:srgbClr val="002060"/>
              </a:solidFill>
            </a:endParaRPr>
          </a:p>
          <a:p>
            <a:pPr marL="0" indent="0">
              <a:buNone/>
            </a:pPr>
            <a:endParaRPr lang="da-DK" dirty="0" smtClean="0"/>
          </a:p>
          <a:p>
            <a:endParaRPr lang="da-DK" dirty="0" smtClean="0">
              <a:solidFill>
                <a:srgbClr val="002060"/>
              </a:solidFill>
            </a:endParaRPr>
          </a:p>
          <a:p>
            <a:endParaRPr lang="da-DK" dirty="0"/>
          </a:p>
        </p:txBody>
      </p:sp>
      <p:sp>
        <p:nvSpPr>
          <p:cNvPr id="9" name="Pladsholder til indhold 2"/>
          <p:cNvSpPr txBox="1">
            <a:spLocks/>
          </p:cNvSpPr>
          <p:nvPr/>
        </p:nvSpPr>
        <p:spPr>
          <a:xfrm>
            <a:off x="864026" y="1753856"/>
            <a:ext cx="346802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dirty="0" smtClean="0"/>
          </a:p>
          <a:p>
            <a:pPr marL="0" indent="0">
              <a:buNone/>
            </a:pPr>
            <a:endParaRPr lang="da-DK" dirty="0"/>
          </a:p>
        </p:txBody>
      </p:sp>
    </p:spTree>
    <p:extLst>
      <p:ext uri="{BB962C8B-B14F-4D97-AF65-F5344CB8AC3E}">
        <p14:creationId xmlns:p14="http://schemas.microsoft.com/office/powerpoint/2010/main" val="233894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9" name="Pladsholder til indhold 8"/>
          <p:cNvSpPr>
            <a:spLocks noGrp="1"/>
          </p:cNvSpPr>
          <p:nvPr>
            <p:ph sz="half" idx="1"/>
          </p:nvPr>
        </p:nvSpPr>
        <p:spPr>
          <a:xfrm>
            <a:off x="220717" y="1825625"/>
            <a:ext cx="5278819" cy="4659258"/>
          </a:xfrm>
        </p:spPr>
        <p:txBody>
          <a:bodyPr>
            <a:normAutofit lnSpcReduction="10000"/>
          </a:bodyPr>
          <a:lstStyle/>
          <a:p>
            <a:pPr marL="0" indent="0">
              <a:buNone/>
            </a:pPr>
            <a:r>
              <a:rPr lang="da-DK" dirty="0" smtClean="0"/>
              <a:t>Victor Møller – Fyrbøder</a:t>
            </a:r>
          </a:p>
          <a:p>
            <a:r>
              <a:rPr lang="da-DK" dirty="0" smtClean="0"/>
              <a:t>Livet </a:t>
            </a:r>
            <a:r>
              <a:rPr lang="da-DK" dirty="0"/>
              <a:t>ombord?</a:t>
            </a:r>
          </a:p>
          <a:p>
            <a:r>
              <a:rPr lang="da-DK" dirty="0" smtClean="0"/>
              <a:t>Arbejdet </a:t>
            </a:r>
            <a:r>
              <a:rPr lang="da-DK" dirty="0"/>
              <a:t>ombord?</a:t>
            </a:r>
          </a:p>
          <a:p>
            <a:r>
              <a:rPr lang="da-DK" dirty="0" smtClean="0"/>
              <a:t>Kampen </a:t>
            </a:r>
            <a:r>
              <a:rPr lang="da-DK" dirty="0"/>
              <a:t>mellem arbejdsgiver og </a:t>
            </a:r>
            <a:r>
              <a:rPr lang="da-DK" dirty="0" smtClean="0"/>
              <a:t>arbejdstager?</a:t>
            </a:r>
            <a:endParaRPr lang="da-DK" dirty="0"/>
          </a:p>
          <a:p>
            <a:r>
              <a:rPr lang="da-DK" dirty="0" smtClean="0"/>
              <a:t>Sømandslivet </a:t>
            </a:r>
            <a:r>
              <a:rPr lang="da-DK" dirty="0"/>
              <a:t>på et </a:t>
            </a:r>
            <a:r>
              <a:rPr lang="da-DK" dirty="0" smtClean="0"/>
              <a:t>dampskib?</a:t>
            </a:r>
          </a:p>
          <a:p>
            <a:r>
              <a:rPr lang="da-DK" dirty="0" smtClean="0"/>
              <a:t>Kampen </a:t>
            </a:r>
            <a:r>
              <a:rPr lang="da-DK" dirty="0"/>
              <a:t>mellem arbejdsgiverne </a:t>
            </a:r>
            <a:r>
              <a:rPr lang="da-DK" dirty="0" smtClean="0"/>
              <a:t>arbejdstagerne </a:t>
            </a:r>
            <a:r>
              <a:rPr lang="da-DK" dirty="0"/>
              <a:t>(sømændene).</a:t>
            </a:r>
          </a:p>
          <a:p>
            <a:r>
              <a:rPr lang="da-DK" dirty="0" smtClean="0"/>
              <a:t>Livet </a:t>
            </a:r>
            <a:r>
              <a:rPr lang="da-DK" dirty="0" smtClean="0"/>
              <a:t>som </a:t>
            </a:r>
            <a:r>
              <a:rPr lang="da-DK" dirty="0"/>
              <a:t>en ”arbejder” eller en ”sømand</a:t>
            </a:r>
            <a:r>
              <a:rPr lang="da-DK" dirty="0" smtClean="0"/>
              <a:t>”</a:t>
            </a:r>
            <a:endParaRPr lang="da-DK" dirty="0"/>
          </a:p>
          <a:p>
            <a:pPr marL="0" indent="0">
              <a:buNone/>
            </a:pPr>
            <a:endParaRPr lang="da-DK" dirty="0"/>
          </a:p>
        </p:txBody>
      </p:sp>
      <p:pic>
        <p:nvPicPr>
          <p:cNvPr id="5" name="Pladsholder til indhold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520556" y="1912884"/>
            <a:ext cx="5791929" cy="4456386"/>
          </a:xfrm>
        </p:spPr>
      </p:pic>
    </p:spTree>
    <p:extLst>
      <p:ext uri="{BB962C8B-B14F-4D97-AF65-F5344CB8AC3E}">
        <p14:creationId xmlns:p14="http://schemas.microsoft.com/office/powerpoint/2010/main" val="17275728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9" name="Pladsholder til indhold 8"/>
          <p:cNvSpPr>
            <a:spLocks noGrp="1"/>
          </p:cNvSpPr>
          <p:nvPr>
            <p:ph sz="half" idx="1"/>
          </p:nvPr>
        </p:nvSpPr>
        <p:spPr>
          <a:xfrm>
            <a:off x="838199" y="1825625"/>
            <a:ext cx="4661337" cy="4659258"/>
          </a:xfrm>
        </p:spPr>
        <p:txBody>
          <a:bodyPr>
            <a:normAutofit/>
          </a:bodyPr>
          <a:lstStyle/>
          <a:p>
            <a:pPr marL="0" indent="0">
              <a:buNone/>
            </a:pPr>
            <a:endParaRPr lang="da-DK" dirty="0"/>
          </a:p>
        </p:txBody>
      </p:sp>
      <p:sp>
        <p:nvSpPr>
          <p:cNvPr id="3" name="Pladsholder til indhold 2"/>
          <p:cNvSpPr>
            <a:spLocks noGrp="1"/>
          </p:cNvSpPr>
          <p:nvPr>
            <p:ph sz="half" idx="2"/>
          </p:nvPr>
        </p:nvSpPr>
        <p:spPr>
          <a:xfrm>
            <a:off x="6784428" y="1825625"/>
            <a:ext cx="4569372" cy="4351338"/>
          </a:xfrm>
        </p:spPr>
        <p:txBody>
          <a:bodyPr/>
          <a:lstStyle/>
          <a:p>
            <a:pPr marL="0" indent="0">
              <a:buNone/>
            </a:pPr>
            <a:r>
              <a:rPr lang="da-DK" dirty="0" smtClean="0"/>
              <a:t>Hvordan er livet som sømand i omkring </a:t>
            </a:r>
            <a:r>
              <a:rPr lang="da-DK" dirty="0" smtClean="0"/>
              <a:t>1870-1910?</a:t>
            </a:r>
            <a:endParaRPr lang="da-DK" dirty="0" smtClean="0"/>
          </a:p>
          <a:p>
            <a:endParaRPr lang="da-DK" dirty="0" smtClean="0"/>
          </a:p>
          <a:p>
            <a:r>
              <a:rPr lang="da-DK" dirty="0" smtClean="0"/>
              <a:t>Viggo </a:t>
            </a:r>
            <a:r>
              <a:rPr lang="da-DK" dirty="0" smtClean="0"/>
              <a:t>Bolinder</a:t>
            </a:r>
          </a:p>
          <a:p>
            <a:r>
              <a:rPr lang="da-DK" dirty="0" smtClean="0"/>
              <a:t>Hermann </a:t>
            </a:r>
            <a:r>
              <a:rPr lang="da-DK" dirty="0"/>
              <a:t>Juhl </a:t>
            </a:r>
            <a:r>
              <a:rPr lang="da-DK" dirty="0" smtClean="0"/>
              <a:t>Albertsen</a:t>
            </a:r>
          </a:p>
          <a:p>
            <a:r>
              <a:rPr lang="da-DK" dirty="0" smtClean="0"/>
              <a:t>Victor Møller</a:t>
            </a:r>
          </a:p>
          <a:p>
            <a:endParaRPr lang="da-DK" dirty="0"/>
          </a:p>
        </p:txBody>
      </p:sp>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25624"/>
            <a:ext cx="6667053" cy="4522623"/>
          </a:xfrm>
          <a:prstGeom prst="rect">
            <a:avLst/>
          </a:prstGeom>
        </p:spPr>
      </p:pic>
    </p:spTree>
    <p:extLst>
      <p:ext uri="{BB962C8B-B14F-4D97-AF65-F5344CB8AC3E}">
        <p14:creationId xmlns:p14="http://schemas.microsoft.com/office/powerpoint/2010/main" val="40153015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br>
              <a:rPr lang="da-DK" sz="4800" b="1" dirty="0" smtClean="0">
                <a:latin typeface="Calibri" panose="020F0502020204030204" pitchFamily="34" charset="0"/>
                <a:cs typeface="Calibri" panose="020F0502020204030204" pitchFamily="34" charset="0"/>
              </a:rPr>
            </a:br>
            <a:r>
              <a:rPr lang="da-DK" sz="1200" b="1" dirty="0" smtClean="0">
                <a:latin typeface="Calibri" panose="020F0502020204030204" pitchFamily="34" charset="0"/>
                <a:cs typeface="Calibri" panose="020F0502020204030204" pitchFamily="34" charset="0"/>
              </a:rPr>
              <a:t>Modul </a:t>
            </a:r>
            <a:r>
              <a:rPr lang="da-DK" sz="1200" b="1" dirty="0">
                <a:latin typeface="Calibri" panose="020F0502020204030204" pitchFamily="34" charset="0"/>
                <a:cs typeface="Calibri" panose="020F0502020204030204" pitchFamily="34" charset="0"/>
              </a:rPr>
              <a:t>5</a:t>
            </a:r>
          </a:p>
        </p:txBody>
      </p:sp>
      <p:sp>
        <p:nvSpPr>
          <p:cNvPr id="3" name="Pladsholder til indhold 2"/>
          <p:cNvSpPr>
            <a:spLocks noGrp="1"/>
          </p:cNvSpPr>
          <p:nvPr>
            <p:ph sz="half" idx="1"/>
          </p:nvPr>
        </p:nvSpPr>
        <p:spPr>
          <a:xfrm>
            <a:off x="838200" y="1825625"/>
            <a:ext cx="4511566" cy="4351338"/>
          </a:xfrm>
        </p:spPr>
        <p:txBody>
          <a:bodyPr>
            <a:normAutofit/>
          </a:bodyPr>
          <a:lstStyle/>
          <a:p>
            <a:pPr marL="0" indent="0">
              <a:buNone/>
            </a:pPr>
            <a:r>
              <a:rPr lang="da-DK" dirty="0" smtClean="0"/>
              <a:t>Dagens modul</a:t>
            </a:r>
          </a:p>
          <a:p>
            <a:r>
              <a:rPr lang="da-DK" dirty="0" smtClean="0"/>
              <a:t>Dagens lektie</a:t>
            </a:r>
          </a:p>
          <a:p>
            <a:r>
              <a:rPr lang="da-DK" dirty="0" smtClean="0"/>
              <a:t>Arbejdskampe - diskussion</a:t>
            </a:r>
          </a:p>
          <a:p>
            <a:r>
              <a:rPr lang="da-DK" dirty="0" smtClean="0"/>
              <a:t>Redegørelse</a:t>
            </a:r>
          </a:p>
          <a:p>
            <a:r>
              <a:rPr lang="da-DK" dirty="0" smtClean="0"/>
              <a:t>Skriveøvelse</a:t>
            </a:r>
          </a:p>
          <a:p>
            <a:r>
              <a:rPr lang="da-DK" dirty="0" smtClean="0"/>
              <a:t>Feedback</a:t>
            </a:r>
          </a:p>
          <a:p>
            <a:pPr marL="0" indent="0">
              <a:buNone/>
            </a:pPr>
            <a:endParaRPr lang="da-DK" dirty="0" smtClean="0"/>
          </a:p>
        </p:txBody>
      </p:sp>
      <p:pic>
        <p:nvPicPr>
          <p:cNvPr id="5" name="Pladsholder til indhold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402585" y="0"/>
            <a:ext cx="3907608" cy="6390290"/>
          </a:xfrm>
        </p:spPr>
      </p:pic>
    </p:spTree>
    <p:extLst>
      <p:ext uri="{BB962C8B-B14F-4D97-AF65-F5344CB8AC3E}">
        <p14:creationId xmlns:p14="http://schemas.microsoft.com/office/powerpoint/2010/main" val="4235554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9" name="Pladsholder til indhold 8"/>
          <p:cNvSpPr>
            <a:spLocks noGrp="1"/>
          </p:cNvSpPr>
          <p:nvPr>
            <p:ph sz="half" idx="1"/>
          </p:nvPr>
        </p:nvSpPr>
        <p:spPr>
          <a:xfrm>
            <a:off x="5126419" y="1761375"/>
            <a:ext cx="6227381" cy="4659258"/>
          </a:xfrm>
        </p:spPr>
        <p:txBody>
          <a:bodyPr>
            <a:normAutofit fontScale="92500"/>
          </a:bodyPr>
          <a:lstStyle/>
          <a:p>
            <a:pPr marL="0" indent="0">
              <a:buNone/>
            </a:pPr>
            <a:r>
              <a:rPr lang="da-DK" b="1" dirty="0" smtClean="0"/>
              <a:t>Tjek på lektien- opgave </a:t>
            </a:r>
            <a:r>
              <a:rPr lang="da-DK" b="1" dirty="0"/>
              <a:t>3.4: Faglige </a:t>
            </a:r>
            <a:r>
              <a:rPr lang="da-DK" b="1" dirty="0" smtClean="0"/>
              <a:t>kampe</a:t>
            </a:r>
          </a:p>
          <a:p>
            <a:pPr marL="0" indent="0">
              <a:buNone/>
            </a:pPr>
            <a:r>
              <a:rPr lang="da-DK" dirty="0" smtClean="0"/>
              <a:t>Hvem </a:t>
            </a:r>
            <a:r>
              <a:rPr lang="da-DK" dirty="0"/>
              <a:t>af parterne kunne bruge følgende faglige våben?</a:t>
            </a:r>
          </a:p>
          <a:p>
            <a:r>
              <a:rPr lang="da-DK" dirty="0"/>
              <a:t>Skruer</a:t>
            </a:r>
          </a:p>
          <a:p>
            <a:r>
              <a:rPr lang="da-DK" dirty="0"/>
              <a:t>Lockout</a:t>
            </a:r>
          </a:p>
          <a:p>
            <a:r>
              <a:rPr lang="da-DK" dirty="0"/>
              <a:t>Sortlistning</a:t>
            </a:r>
          </a:p>
          <a:p>
            <a:r>
              <a:rPr lang="da-DK" dirty="0"/>
              <a:t>Strejkevagter</a:t>
            </a:r>
          </a:p>
          <a:p>
            <a:r>
              <a:rPr lang="da-DK" dirty="0"/>
              <a:t>Bruge skruebrækkere</a:t>
            </a:r>
          </a:p>
          <a:p>
            <a:r>
              <a:rPr lang="da-DK" dirty="0"/>
              <a:t>Få ordens – og politimagten til at gribe ind</a:t>
            </a:r>
          </a:p>
          <a:p>
            <a:pPr marL="0" indent="0">
              <a:buNone/>
            </a:pPr>
            <a:endParaRPr lang="da-DK" b="1" dirty="0"/>
          </a:p>
          <a:p>
            <a:pPr marL="0" indent="0">
              <a:buNone/>
            </a:pPr>
            <a:endParaRPr lang="da-DK" dirty="0"/>
          </a:p>
          <a:p>
            <a:endParaRPr lang="da-DK" dirty="0" smtClean="0"/>
          </a:p>
          <a:p>
            <a:endParaRPr lang="da-DK" dirty="0" smtClean="0"/>
          </a:p>
          <a:p>
            <a:endParaRPr lang="da-DK" dirty="0"/>
          </a:p>
          <a:p>
            <a:pPr marL="0" indent="0">
              <a:buNone/>
            </a:pPr>
            <a:endParaRPr lang="da-DK" dirty="0"/>
          </a:p>
        </p:txBody>
      </p:sp>
      <p:pic>
        <p:nvPicPr>
          <p:cNvPr id="6" name="Pladsholder til indhold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0" y="1764258"/>
            <a:ext cx="4992414" cy="4594498"/>
          </a:xfrm>
        </p:spPr>
      </p:pic>
    </p:spTree>
    <p:extLst>
      <p:ext uri="{BB962C8B-B14F-4D97-AF65-F5344CB8AC3E}">
        <p14:creationId xmlns:p14="http://schemas.microsoft.com/office/powerpoint/2010/main" val="26748279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9" name="Pladsholder til indhold 8"/>
          <p:cNvSpPr>
            <a:spLocks noGrp="1"/>
          </p:cNvSpPr>
          <p:nvPr>
            <p:ph sz="half" idx="1"/>
          </p:nvPr>
        </p:nvSpPr>
        <p:spPr>
          <a:xfrm>
            <a:off x="5255172" y="1761375"/>
            <a:ext cx="4532584" cy="4659258"/>
          </a:xfrm>
        </p:spPr>
        <p:txBody>
          <a:bodyPr>
            <a:normAutofit/>
          </a:bodyPr>
          <a:lstStyle/>
          <a:p>
            <a:pPr marL="0" indent="0">
              <a:buNone/>
            </a:pPr>
            <a:r>
              <a:rPr lang="da-DK" dirty="0" smtClean="0"/>
              <a:t>Diskussionsopgave </a:t>
            </a:r>
            <a:r>
              <a:rPr lang="da-DK" dirty="0"/>
              <a:t>3.2: Faglige kampe i dansk </a:t>
            </a:r>
            <a:r>
              <a:rPr lang="da-DK" dirty="0" smtClean="0"/>
              <a:t>søfart</a:t>
            </a:r>
          </a:p>
          <a:p>
            <a:r>
              <a:rPr lang="da-DK" dirty="0" smtClean="0"/>
              <a:t>Stridspunkter?</a:t>
            </a:r>
          </a:p>
          <a:p>
            <a:r>
              <a:rPr lang="da-DK" dirty="0" smtClean="0"/>
              <a:t>”Våben”</a:t>
            </a:r>
          </a:p>
          <a:p>
            <a:r>
              <a:rPr lang="da-DK" dirty="0" err="1" smtClean="0"/>
              <a:t>Septemberforliget</a:t>
            </a:r>
            <a:endParaRPr lang="da-DK" dirty="0" smtClean="0"/>
          </a:p>
          <a:p>
            <a:r>
              <a:rPr lang="da-DK" dirty="0" smtClean="0"/>
              <a:t>Sømændenes kamp</a:t>
            </a:r>
          </a:p>
          <a:p>
            <a:r>
              <a:rPr lang="da-DK" dirty="0" smtClean="0"/>
              <a:t>Arbejdskampe i dag</a:t>
            </a:r>
          </a:p>
          <a:p>
            <a:pPr marL="0" indent="0">
              <a:buNone/>
            </a:pPr>
            <a:endParaRPr lang="da-DK" dirty="0" smtClean="0"/>
          </a:p>
          <a:p>
            <a:endParaRPr lang="da-DK" dirty="0"/>
          </a:p>
          <a:p>
            <a:endParaRPr lang="da-DK" dirty="0" smtClean="0"/>
          </a:p>
          <a:p>
            <a:endParaRPr lang="da-DK" dirty="0" smtClean="0"/>
          </a:p>
          <a:p>
            <a:endParaRPr lang="da-DK" dirty="0"/>
          </a:p>
          <a:p>
            <a:pPr marL="0" indent="0">
              <a:buNone/>
            </a:pPr>
            <a:endParaRPr lang="da-DK" dirty="0"/>
          </a:p>
        </p:txBody>
      </p:sp>
      <p:pic>
        <p:nvPicPr>
          <p:cNvPr id="4" name="Pladsholder til indhold 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0" y="1690688"/>
            <a:ext cx="4821423" cy="4741933"/>
          </a:xfrm>
        </p:spPr>
      </p:pic>
    </p:spTree>
    <p:extLst>
      <p:ext uri="{BB962C8B-B14F-4D97-AF65-F5344CB8AC3E}">
        <p14:creationId xmlns:p14="http://schemas.microsoft.com/office/powerpoint/2010/main" val="35850012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endParaRPr lang="da-DK" sz="4800" b="1" dirty="0">
              <a:latin typeface="Calibri" panose="020F0502020204030204" pitchFamily="34" charset="0"/>
              <a:cs typeface="Calibri" panose="020F0502020204030204" pitchFamily="34" charset="0"/>
            </a:endParaRPr>
          </a:p>
        </p:txBody>
      </p:sp>
      <p:sp>
        <p:nvSpPr>
          <p:cNvPr id="4" name="Pladsholder til indhold 3"/>
          <p:cNvSpPr>
            <a:spLocks noGrp="1"/>
          </p:cNvSpPr>
          <p:nvPr>
            <p:ph idx="1"/>
          </p:nvPr>
        </p:nvSpPr>
        <p:spPr/>
        <p:txBody>
          <a:bodyPr/>
          <a:lstStyle/>
          <a:p>
            <a:pPr marL="0" indent="0">
              <a:buNone/>
            </a:pPr>
            <a:r>
              <a:rPr lang="da-DK" dirty="0" smtClean="0"/>
              <a:t>Redegørelse</a:t>
            </a:r>
          </a:p>
          <a:p>
            <a:pPr marL="0" indent="0">
              <a:buNone/>
            </a:pPr>
            <a:endParaRPr lang="da-DK" dirty="0"/>
          </a:p>
          <a:p>
            <a:pPr marL="0" indent="0">
              <a:buNone/>
            </a:pPr>
            <a:r>
              <a:rPr lang="da-DK" dirty="0"/>
              <a:t>Hvad er en </a:t>
            </a:r>
            <a:r>
              <a:rPr lang="da-DK" dirty="0" smtClean="0"/>
              <a:t>redegørelse?</a:t>
            </a:r>
          </a:p>
          <a:p>
            <a:pPr marL="0" indent="0">
              <a:buNone/>
            </a:pPr>
            <a:r>
              <a:rPr lang="da-DK" dirty="0" smtClean="0"/>
              <a:t>Hvad </a:t>
            </a:r>
            <a:r>
              <a:rPr lang="da-DK" dirty="0"/>
              <a:t>er formålet med en </a:t>
            </a:r>
            <a:r>
              <a:rPr lang="da-DK" dirty="0" smtClean="0"/>
              <a:t>redegørelse?</a:t>
            </a:r>
          </a:p>
          <a:p>
            <a:pPr marL="0" indent="0">
              <a:buNone/>
            </a:pPr>
            <a:r>
              <a:rPr lang="da-DK" dirty="0" smtClean="0"/>
              <a:t>Hvad </a:t>
            </a:r>
            <a:r>
              <a:rPr lang="da-DK" dirty="0"/>
              <a:t>skal en redegørelse </a:t>
            </a:r>
            <a:r>
              <a:rPr lang="da-DK" dirty="0" smtClean="0"/>
              <a:t>indeholde?</a:t>
            </a:r>
          </a:p>
          <a:p>
            <a:pPr marL="0" indent="0">
              <a:buNone/>
            </a:pPr>
            <a:r>
              <a:rPr lang="da-DK" dirty="0" smtClean="0"/>
              <a:t>Hvad er det vigtigste i en redegørelse?</a:t>
            </a:r>
            <a:endParaRPr lang="da-DK" dirty="0"/>
          </a:p>
          <a:p>
            <a:pPr marL="0" indent="0">
              <a:buNone/>
            </a:pPr>
            <a:endParaRPr lang="da-DK" dirty="0"/>
          </a:p>
          <a:p>
            <a:pPr marL="0" indent="0">
              <a:buNone/>
            </a:pPr>
            <a:endParaRPr lang="da-DK" dirty="0"/>
          </a:p>
        </p:txBody>
      </p:sp>
      <p:sp>
        <p:nvSpPr>
          <p:cNvPr id="5" name="Pladsholder til indhold 4"/>
          <p:cNvSpPr>
            <a:spLocks noGrp="1"/>
          </p:cNvSpPr>
          <p:nvPr>
            <p:ph sz="half" idx="4294967295"/>
          </p:nvPr>
        </p:nvSpPr>
        <p:spPr>
          <a:xfrm>
            <a:off x="8286750" y="1690688"/>
            <a:ext cx="3905250" cy="4486275"/>
          </a:xfrm>
        </p:spPr>
        <p:txBody>
          <a:bodyPr>
            <a:normAutofit/>
          </a:bodyPr>
          <a:lstStyle/>
          <a:p>
            <a:pPr marL="0" indent="0">
              <a:buNone/>
            </a:pPr>
            <a:endParaRPr lang="da-DK" dirty="0" smtClean="0"/>
          </a:p>
          <a:p>
            <a:endParaRPr lang="da-DK" dirty="0"/>
          </a:p>
        </p:txBody>
      </p:sp>
    </p:spTree>
    <p:extLst>
      <p:ext uri="{BB962C8B-B14F-4D97-AF65-F5344CB8AC3E}">
        <p14:creationId xmlns:p14="http://schemas.microsoft.com/office/powerpoint/2010/main" val="5107314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endParaRPr lang="da-DK" sz="4800" b="1" dirty="0">
              <a:latin typeface="Calibri" panose="020F0502020204030204" pitchFamily="34" charset="0"/>
              <a:cs typeface="Calibri" panose="020F0502020204030204" pitchFamily="34" charset="0"/>
            </a:endParaRPr>
          </a:p>
        </p:txBody>
      </p:sp>
      <p:sp>
        <p:nvSpPr>
          <p:cNvPr id="4" name="Pladsholder til indhold 3"/>
          <p:cNvSpPr>
            <a:spLocks noGrp="1"/>
          </p:cNvSpPr>
          <p:nvPr>
            <p:ph idx="1"/>
          </p:nvPr>
        </p:nvSpPr>
        <p:spPr/>
        <p:txBody>
          <a:bodyPr>
            <a:normAutofit/>
          </a:bodyPr>
          <a:lstStyle/>
          <a:p>
            <a:pPr marL="0" indent="0">
              <a:buNone/>
            </a:pPr>
            <a:r>
              <a:rPr lang="da-DK" dirty="0" smtClean="0"/>
              <a:t>Eksempel på en (kort)redegørelse</a:t>
            </a:r>
          </a:p>
          <a:p>
            <a:pPr marL="0" indent="0">
              <a:buNone/>
            </a:pPr>
            <a:r>
              <a:rPr lang="da-DK" dirty="0" smtClean="0"/>
              <a:t>Overgangen fra sejl til damp betød ændringer for både reddere </a:t>
            </a:r>
            <a:r>
              <a:rPr lang="da-DK" dirty="0"/>
              <a:t>og sømænd. </a:t>
            </a:r>
            <a:r>
              <a:rPr lang="da-DK" dirty="0" smtClean="0"/>
              <a:t>Baggrunden var at med </a:t>
            </a:r>
            <a:r>
              <a:rPr lang="da-DK" dirty="0"/>
              <a:t>industrialiseringen af søfarten gennemgik branchen og erhvervet </a:t>
            </a:r>
            <a:r>
              <a:rPr lang="da-DK" dirty="0" smtClean="0"/>
              <a:t>nogle </a:t>
            </a:r>
            <a:r>
              <a:rPr lang="da-DK" dirty="0"/>
              <a:t>grundlæggende </a:t>
            </a:r>
            <a:r>
              <a:rPr lang="da-DK" dirty="0" smtClean="0"/>
              <a:t>forandringer. </a:t>
            </a:r>
            <a:r>
              <a:rPr lang="da-DK" dirty="0" smtClean="0"/>
              <a:t>Tidligere havde livet til søs ikke været synderligt reguleret. Sømanden påmønstrede et skib og blev på skibet indtil man blev afmønstret. Kaptajn bestemte alt når skibet først sejlede. Det ændrede sig</a:t>
            </a:r>
            <a:r>
              <a:rPr lang="da-DK" dirty="0"/>
              <a:t>. </a:t>
            </a:r>
            <a:r>
              <a:rPr lang="da-DK" dirty="0" smtClean="0"/>
              <a:t>De ”nye” sømand for eksempel fyrbødere og maskinmestre</a:t>
            </a:r>
            <a:r>
              <a:rPr lang="da-DK" dirty="0" smtClean="0"/>
              <a:t>, havde </a:t>
            </a:r>
            <a:r>
              <a:rPr lang="da-DK" dirty="0"/>
              <a:t>i højere grad en anden social baggrund</a:t>
            </a:r>
            <a:r>
              <a:rPr lang="da-DK" dirty="0" smtClean="0"/>
              <a:t>. </a:t>
            </a:r>
            <a:r>
              <a:rPr lang="da-DK" dirty="0"/>
              <a:t>Det </a:t>
            </a:r>
            <a:r>
              <a:rPr lang="da-DK" dirty="0" smtClean="0"/>
              <a:t>startede </a:t>
            </a:r>
            <a:r>
              <a:rPr lang="da-DK" dirty="0" smtClean="0"/>
              <a:t>en </a:t>
            </a:r>
            <a:r>
              <a:rPr lang="da-DK" dirty="0"/>
              <a:t>kamp for bedre arbejds- og </a:t>
            </a:r>
            <a:r>
              <a:rPr lang="da-DK" dirty="0" smtClean="0"/>
              <a:t>levevilkår (note).</a:t>
            </a:r>
          </a:p>
          <a:p>
            <a:pPr marL="0" indent="0">
              <a:buNone/>
            </a:pPr>
            <a:endParaRPr lang="da-DK" dirty="0"/>
          </a:p>
        </p:txBody>
      </p:sp>
      <p:sp>
        <p:nvSpPr>
          <p:cNvPr id="5" name="Pladsholder til indhold 4"/>
          <p:cNvSpPr>
            <a:spLocks noGrp="1"/>
          </p:cNvSpPr>
          <p:nvPr>
            <p:ph sz="half" idx="4294967295"/>
          </p:nvPr>
        </p:nvSpPr>
        <p:spPr>
          <a:xfrm>
            <a:off x="8286750" y="1690688"/>
            <a:ext cx="3905250" cy="4486275"/>
          </a:xfrm>
        </p:spPr>
        <p:txBody>
          <a:bodyPr>
            <a:normAutofit/>
          </a:bodyPr>
          <a:lstStyle/>
          <a:p>
            <a:pPr marL="0" indent="0">
              <a:buNone/>
            </a:pPr>
            <a:endParaRPr lang="da-DK" dirty="0" smtClean="0"/>
          </a:p>
          <a:p>
            <a:endParaRPr lang="da-DK" dirty="0"/>
          </a:p>
        </p:txBody>
      </p:sp>
    </p:spTree>
    <p:extLst>
      <p:ext uri="{BB962C8B-B14F-4D97-AF65-F5344CB8AC3E}">
        <p14:creationId xmlns:p14="http://schemas.microsoft.com/office/powerpoint/2010/main" val="8646849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endParaRPr lang="da-DK" sz="4800" b="1" dirty="0">
              <a:latin typeface="Calibri" panose="020F0502020204030204" pitchFamily="34" charset="0"/>
              <a:cs typeface="Calibri" panose="020F0502020204030204" pitchFamily="34" charset="0"/>
            </a:endParaRPr>
          </a:p>
        </p:txBody>
      </p:sp>
      <p:sp>
        <p:nvSpPr>
          <p:cNvPr id="5" name="Pladsholder til indhold 4"/>
          <p:cNvSpPr>
            <a:spLocks noGrp="1"/>
          </p:cNvSpPr>
          <p:nvPr>
            <p:ph sz="half" idx="2"/>
          </p:nvPr>
        </p:nvSpPr>
        <p:spPr>
          <a:xfrm>
            <a:off x="6695090" y="1843068"/>
            <a:ext cx="4658710" cy="4486275"/>
          </a:xfrm>
        </p:spPr>
        <p:txBody>
          <a:bodyPr>
            <a:normAutofit fontScale="92500" lnSpcReduction="20000"/>
          </a:bodyPr>
          <a:lstStyle/>
          <a:p>
            <a:pPr marL="0" indent="0">
              <a:buNone/>
            </a:pPr>
            <a:r>
              <a:rPr lang="da-DK" dirty="0" smtClean="0"/>
              <a:t>Redegørelsesøvelse</a:t>
            </a:r>
          </a:p>
          <a:p>
            <a:r>
              <a:rPr lang="da-DK" dirty="0" smtClean="0"/>
              <a:t>Omfang: ½-1 side</a:t>
            </a:r>
          </a:p>
          <a:p>
            <a:r>
              <a:rPr lang="da-DK" dirty="0" smtClean="0"/>
              <a:t>Tid: ca. 30-45 min. (hold gerne pause undervejs)</a:t>
            </a:r>
          </a:p>
          <a:p>
            <a:r>
              <a:rPr lang="da-DK" dirty="0" smtClean="0"/>
              <a:t>Emne: Livet som sømand</a:t>
            </a:r>
          </a:p>
          <a:p>
            <a:r>
              <a:rPr lang="da-DK" dirty="0" smtClean="0"/>
              <a:t>Fokus er valgfrit, men kunne fx være: </a:t>
            </a:r>
          </a:p>
          <a:p>
            <a:r>
              <a:rPr lang="da-DK" dirty="0" smtClean="0"/>
              <a:t>Sømændenes vilkår</a:t>
            </a:r>
          </a:p>
          <a:p>
            <a:r>
              <a:rPr lang="da-DK" dirty="0" smtClean="0"/>
              <a:t>Arbejdskampe</a:t>
            </a:r>
          </a:p>
          <a:p>
            <a:r>
              <a:rPr lang="da-DK" dirty="0" smtClean="0"/>
              <a:t>Livet ombord</a:t>
            </a:r>
          </a:p>
          <a:p>
            <a:r>
              <a:rPr lang="da-DK" dirty="0" smtClean="0"/>
              <a:t>Arbejdet ombord</a:t>
            </a:r>
          </a:p>
          <a:p>
            <a:endParaRPr lang="da-DK" dirty="0" smtClean="0"/>
          </a:p>
          <a:p>
            <a:endParaRPr lang="da-DK" dirty="0" smtClean="0"/>
          </a:p>
          <a:p>
            <a:endParaRPr lang="da-DK" dirty="0"/>
          </a:p>
        </p:txBody>
      </p:sp>
      <p:pic>
        <p:nvPicPr>
          <p:cNvPr id="17" name="Pladsholder til indhold 16"/>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1843069"/>
            <a:ext cx="6220523" cy="4528314"/>
          </a:xfrm>
        </p:spPr>
      </p:pic>
    </p:spTree>
    <p:extLst>
      <p:ext uri="{BB962C8B-B14F-4D97-AF65-F5344CB8AC3E}">
        <p14:creationId xmlns:p14="http://schemas.microsoft.com/office/powerpoint/2010/main" val="18771264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endParaRPr lang="da-DK" sz="4800" b="1" dirty="0">
              <a:latin typeface="Calibri" panose="020F0502020204030204" pitchFamily="34" charset="0"/>
              <a:cs typeface="Calibri" panose="020F0502020204030204" pitchFamily="34" charset="0"/>
            </a:endParaRPr>
          </a:p>
        </p:txBody>
      </p:sp>
      <p:sp>
        <p:nvSpPr>
          <p:cNvPr id="4" name="Pladsholder til indhold 3"/>
          <p:cNvSpPr>
            <a:spLocks noGrp="1"/>
          </p:cNvSpPr>
          <p:nvPr>
            <p:ph sz="half" idx="1"/>
          </p:nvPr>
        </p:nvSpPr>
        <p:spPr>
          <a:xfrm>
            <a:off x="241738" y="1825625"/>
            <a:ext cx="5465379" cy="4351338"/>
          </a:xfrm>
        </p:spPr>
        <p:txBody>
          <a:bodyPr>
            <a:normAutofit lnSpcReduction="10000"/>
          </a:bodyPr>
          <a:lstStyle/>
          <a:p>
            <a:pPr marL="0" indent="0">
              <a:buNone/>
            </a:pPr>
            <a:r>
              <a:rPr lang="da-DK" dirty="0" smtClean="0"/>
              <a:t>Feedback:</a:t>
            </a:r>
          </a:p>
          <a:p>
            <a:pPr marL="0" indent="0">
              <a:buNone/>
            </a:pPr>
            <a:r>
              <a:rPr lang="da-DK" dirty="0" smtClean="0"/>
              <a:t>Holder redegørelsen sig indenfor emnet?</a:t>
            </a:r>
            <a:r>
              <a:rPr lang="da-DK" dirty="0"/>
              <a:t> </a:t>
            </a:r>
            <a:endParaRPr lang="da-DK" dirty="0" smtClean="0"/>
          </a:p>
          <a:p>
            <a:pPr marL="0" indent="0">
              <a:buNone/>
            </a:pPr>
            <a:r>
              <a:rPr lang="da-DK" dirty="0" smtClean="0"/>
              <a:t>Er </a:t>
            </a:r>
            <a:r>
              <a:rPr lang="da-DK" dirty="0"/>
              <a:t>der </a:t>
            </a:r>
            <a:r>
              <a:rPr lang="da-DK" dirty="0" smtClean="0"/>
              <a:t>brugt </a:t>
            </a:r>
            <a:r>
              <a:rPr lang="da-DK" dirty="0"/>
              <a:t>fagbegreber</a:t>
            </a:r>
          </a:p>
          <a:p>
            <a:pPr marL="0" indent="0">
              <a:buNone/>
            </a:pPr>
            <a:r>
              <a:rPr lang="da-DK" dirty="0" smtClean="0"/>
              <a:t>Er der fodnoter?</a:t>
            </a:r>
          </a:p>
          <a:p>
            <a:pPr marL="0" indent="0">
              <a:buNone/>
            </a:pPr>
            <a:r>
              <a:rPr lang="da-DK" dirty="0" smtClean="0"/>
              <a:t>Er teksten sammenhængende?</a:t>
            </a:r>
          </a:p>
          <a:p>
            <a:pPr marL="0" indent="0">
              <a:buNone/>
            </a:pPr>
            <a:r>
              <a:rPr lang="da-DK" dirty="0" smtClean="0"/>
              <a:t>Er sproget sagligt og ”objektivt”, men dækkende? </a:t>
            </a:r>
          </a:p>
          <a:p>
            <a:pPr marL="0" indent="0">
              <a:buNone/>
            </a:pPr>
            <a:r>
              <a:rPr lang="da-DK" dirty="0" smtClean="0"/>
              <a:t>Er der de informationer som der skal være eller mangler der noget?</a:t>
            </a:r>
            <a:endParaRPr lang="da-DK" dirty="0"/>
          </a:p>
        </p:txBody>
      </p:sp>
      <p:sp>
        <p:nvSpPr>
          <p:cNvPr id="5" name="Pladsholder til indhold 4"/>
          <p:cNvSpPr>
            <a:spLocks noGrp="1"/>
          </p:cNvSpPr>
          <p:nvPr>
            <p:ph sz="half" idx="2"/>
          </p:nvPr>
        </p:nvSpPr>
        <p:spPr/>
        <p:txBody>
          <a:bodyPr>
            <a:normAutofit lnSpcReduction="10000"/>
          </a:bodyPr>
          <a:lstStyle/>
          <a:p>
            <a:pPr marL="0" indent="0">
              <a:buNone/>
            </a:pPr>
            <a:endParaRPr lang="da-DK" dirty="0" smtClean="0"/>
          </a:p>
          <a:p>
            <a:endParaRPr lang="da-DK" dirty="0"/>
          </a:p>
        </p:txBody>
      </p:sp>
      <p:pic>
        <p:nvPicPr>
          <p:cNvPr id="3" name="Billed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3007" y="1825625"/>
            <a:ext cx="5439263" cy="4533134"/>
          </a:xfrm>
          <a:prstGeom prst="rect">
            <a:avLst/>
          </a:prstGeom>
        </p:spPr>
      </p:pic>
    </p:spTree>
    <p:extLst>
      <p:ext uri="{BB962C8B-B14F-4D97-AF65-F5344CB8AC3E}">
        <p14:creationId xmlns:p14="http://schemas.microsoft.com/office/powerpoint/2010/main" val="288272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pic>
        <p:nvPicPr>
          <p:cNvPr id="4" name="Pladsholder til indhold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8430" y="1386"/>
            <a:ext cx="10485483" cy="6448893"/>
          </a:xfrm>
        </p:spPr>
      </p:pic>
      <p:pic>
        <p:nvPicPr>
          <p:cNvPr id="5" name="Billede 4"/>
          <p:cNvPicPr>
            <a:picLocks noChangeAspect="1"/>
          </p:cNvPicPr>
          <p:nvPr/>
        </p:nvPicPr>
        <p:blipFill rotWithShape="1">
          <a:blip r:embed="rId5">
            <a:extLst>
              <a:ext uri="{28A0092B-C50C-407E-A947-70E740481C1C}">
                <a14:useLocalDpi xmlns:a14="http://schemas.microsoft.com/office/drawing/2010/main" val="0"/>
              </a:ext>
            </a:extLst>
          </a:blip>
          <a:srcRect b="3576"/>
          <a:stretch/>
        </p:blipFill>
        <p:spPr>
          <a:xfrm>
            <a:off x="648430" y="-23408"/>
            <a:ext cx="9148196" cy="6351161"/>
          </a:xfrm>
          <a:prstGeom prst="rect">
            <a:avLst/>
          </a:prstGeom>
        </p:spPr>
      </p:pic>
      <p:pic>
        <p:nvPicPr>
          <p:cNvPr id="7" name="Billed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05" y="0"/>
            <a:ext cx="8020974" cy="6413187"/>
          </a:xfrm>
          <a:prstGeom prst="rect">
            <a:avLst/>
          </a:prstGeom>
        </p:spPr>
      </p:pic>
      <p:pic>
        <p:nvPicPr>
          <p:cNvPr id="8" name="Billed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411" y="10232"/>
            <a:ext cx="9568177" cy="6378784"/>
          </a:xfrm>
          <a:prstGeom prst="rect">
            <a:avLst/>
          </a:prstGeom>
        </p:spPr>
      </p:pic>
      <p:pic>
        <p:nvPicPr>
          <p:cNvPr id="9" name="Billed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760" y="-26860"/>
            <a:ext cx="9643608" cy="6362046"/>
          </a:xfrm>
          <a:prstGeom prst="rect">
            <a:avLst/>
          </a:prstGeom>
        </p:spPr>
      </p:pic>
      <p:pic>
        <p:nvPicPr>
          <p:cNvPr id="6" name="Billed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0794" y="7899"/>
            <a:ext cx="8642353" cy="6319721"/>
          </a:xfrm>
          <a:prstGeom prst="rect">
            <a:avLst/>
          </a:prstGeom>
        </p:spPr>
      </p:pic>
      <p:pic>
        <p:nvPicPr>
          <p:cNvPr id="3" name="Billed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4691" y="-45149"/>
            <a:ext cx="9824170" cy="6394641"/>
          </a:xfrm>
          <a:prstGeom prst="rect">
            <a:avLst/>
          </a:prstGeom>
        </p:spPr>
      </p:pic>
      <p:pic>
        <p:nvPicPr>
          <p:cNvPr id="10" name="Billed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715" y="-26860"/>
            <a:ext cx="11396911" cy="6409846"/>
          </a:xfrm>
          <a:prstGeom prst="rect">
            <a:avLst/>
          </a:prstGeom>
        </p:spPr>
      </p:pic>
      <p:pic>
        <p:nvPicPr>
          <p:cNvPr id="12" name="Billed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090" y="38626"/>
            <a:ext cx="9191687" cy="6403964"/>
          </a:xfrm>
          <a:prstGeom prst="rect">
            <a:avLst/>
          </a:prstGeom>
        </p:spPr>
      </p:pic>
      <p:pic>
        <p:nvPicPr>
          <p:cNvPr id="13" name="Billede 12"/>
          <p:cNvPicPr>
            <a:picLocks noChangeAspect="1"/>
          </p:cNvPicPr>
          <p:nvPr/>
        </p:nvPicPr>
        <p:blipFill rotWithShape="1">
          <a:blip r:embed="rId13">
            <a:extLst>
              <a:ext uri="{28A0092B-C50C-407E-A947-70E740481C1C}">
                <a14:useLocalDpi xmlns:a14="http://schemas.microsoft.com/office/drawing/2010/main" val="0"/>
              </a:ext>
            </a:extLst>
          </a:blip>
          <a:srcRect b="11283"/>
          <a:stretch/>
        </p:blipFill>
        <p:spPr>
          <a:xfrm>
            <a:off x="470411" y="-45772"/>
            <a:ext cx="11119215" cy="6428758"/>
          </a:xfrm>
          <a:prstGeom prst="rect">
            <a:avLst/>
          </a:prstGeom>
        </p:spPr>
      </p:pic>
    </p:spTree>
    <p:extLst>
      <p:ext uri="{BB962C8B-B14F-4D97-AF65-F5344CB8AC3E}">
        <p14:creationId xmlns:p14="http://schemas.microsoft.com/office/powerpoint/2010/main" val="231738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br>
              <a:rPr lang="da-DK" sz="4800" b="1" dirty="0" smtClean="0">
                <a:latin typeface="Calibri" panose="020F0502020204030204" pitchFamily="34" charset="0"/>
                <a:cs typeface="Calibri" panose="020F0502020204030204" pitchFamily="34" charset="0"/>
              </a:rPr>
            </a:br>
            <a:r>
              <a:rPr lang="da-DK" sz="1200" b="1" dirty="0" smtClean="0">
                <a:latin typeface="Calibri" panose="020F0502020204030204" pitchFamily="34" charset="0"/>
                <a:cs typeface="Calibri" panose="020F0502020204030204" pitchFamily="34" charset="0"/>
              </a:rPr>
              <a:t>Modul 6</a:t>
            </a:r>
            <a:endParaRPr lang="da-DK" sz="12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663729" y="1831975"/>
            <a:ext cx="3689195" cy="4351338"/>
          </a:xfrm>
        </p:spPr>
        <p:txBody>
          <a:bodyPr>
            <a:normAutofit/>
          </a:bodyPr>
          <a:lstStyle/>
          <a:p>
            <a:pPr marL="0" indent="0">
              <a:buNone/>
            </a:pPr>
            <a:r>
              <a:rPr lang="da-DK" dirty="0" smtClean="0"/>
              <a:t>Dagens modul</a:t>
            </a:r>
          </a:p>
          <a:p>
            <a:r>
              <a:rPr lang="da-DK" dirty="0" smtClean="0"/>
              <a:t>Podcasten – Det maritime Danmark</a:t>
            </a:r>
          </a:p>
          <a:p>
            <a:r>
              <a:rPr lang="da-DK" dirty="0" smtClean="0"/>
              <a:t>Dagens lektie</a:t>
            </a:r>
          </a:p>
          <a:p>
            <a:r>
              <a:rPr lang="da-DK" dirty="0" smtClean="0"/>
              <a:t>Podcast</a:t>
            </a:r>
          </a:p>
        </p:txBody>
      </p:sp>
      <p:pic>
        <p:nvPicPr>
          <p:cNvPr id="8" name="Pladsholder til indhold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47591" y="1664279"/>
            <a:ext cx="6272048" cy="4690770"/>
          </a:xfrm>
        </p:spPr>
      </p:pic>
    </p:spTree>
    <p:extLst>
      <p:ext uri="{BB962C8B-B14F-4D97-AF65-F5344CB8AC3E}">
        <p14:creationId xmlns:p14="http://schemas.microsoft.com/office/powerpoint/2010/main" val="30803013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endParaRPr lang="da-DK" sz="4800" b="1" dirty="0">
              <a:latin typeface="Calibri" panose="020F0502020204030204" pitchFamily="34" charset="0"/>
              <a:cs typeface="Calibri" panose="020F0502020204030204" pitchFamily="34" charset="0"/>
            </a:endParaRPr>
          </a:p>
        </p:txBody>
      </p:sp>
      <p:sp>
        <p:nvSpPr>
          <p:cNvPr id="4" name="Pladsholder til indhold 3"/>
          <p:cNvSpPr>
            <a:spLocks noGrp="1"/>
          </p:cNvSpPr>
          <p:nvPr>
            <p:ph sz="half" idx="1"/>
          </p:nvPr>
        </p:nvSpPr>
        <p:spPr>
          <a:xfrm>
            <a:off x="5504617" y="1810923"/>
            <a:ext cx="5562775" cy="4351338"/>
          </a:xfrm>
        </p:spPr>
        <p:txBody>
          <a:bodyPr>
            <a:normAutofit/>
          </a:bodyPr>
          <a:lstStyle/>
          <a:p>
            <a:pPr marL="0" indent="0">
              <a:buNone/>
            </a:pPr>
            <a:r>
              <a:rPr lang="da-DK" dirty="0" smtClean="0"/>
              <a:t>Lytte fokus:</a:t>
            </a:r>
          </a:p>
          <a:p>
            <a:r>
              <a:rPr lang="da-DK" dirty="0" smtClean="0"/>
              <a:t>Søfartens betydning for Danmark</a:t>
            </a:r>
          </a:p>
          <a:p>
            <a:r>
              <a:rPr lang="da-DK" dirty="0" smtClean="0"/>
              <a:t>Rederiforeningens betydning for Danmark</a:t>
            </a:r>
          </a:p>
          <a:p>
            <a:r>
              <a:rPr lang="da-DK" dirty="0" smtClean="0"/>
              <a:t>De maritime erhvervs forandringer</a:t>
            </a:r>
          </a:p>
          <a:p>
            <a:r>
              <a:rPr lang="da-DK" dirty="0" smtClean="0"/>
              <a:t>Hvilke rederier opstår i perioden</a:t>
            </a:r>
          </a:p>
          <a:p>
            <a:pPr marL="0" indent="0">
              <a:buNone/>
            </a:pPr>
            <a:endParaRPr lang="da-DK" dirty="0"/>
          </a:p>
          <a:p>
            <a:pPr marL="0" indent="0">
              <a:buNone/>
            </a:pPr>
            <a:endParaRPr lang="da-DK" dirty="0"/>
          </a:p>
        </p:txBody>
      </p:sp>
      <p:sp>
        <p:nvSpPr>
          <p:cNvPr id="3" name="Pladsholder til indhold 2"/>
          <p:cNvSpPr>
            <a:spLocks noGrp="1"/>
          </p:cNvSpPr>
          <p:nvPr>
            <p:ph sz="half" idx="2"/>
          </p:nvPr>
        </p:nvSpPr>
        <p:spPr>
          <a:xfrm>
            <a:off x="838200" y="2056853"/>
            <a:ext cx="5181600" cy="4351338"/>
          </a:xfrm>
        </p:spPr>
        <p:txBody>
          <a:bodyPr/>
          <a:lstStyle/>
          <a:p>
            <a:endParaRPr lang="da-DK" dirty="0"/>
          </a:p>
        </p:txBody>
      </p:sp>
      <p:pic>
        <p:nvPicPr>
          <p:cNvPr id="6" name="Pladsholder til indhold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10923"/>
            <a:ext cx="5039061" cy="4597268"/>
          </a:xfrm>
          <a:prstGeom prst="rect">
            <a:avLst/>
          </a:prstGeom>
        </p:spPr>
      </p:pic>
    </p:spTree>
    <p:extLst>
      <p:ext uri="{BB962C8B-B14F-4D97-AF65-F5344CB8AC3E}">
        <p14:creationId xmlns:p14="http://schemas.microsoft.com/office/powerpoint/2010/main" val="14967428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endParaRPr lang="da-DK" sz="4800" b="1" dirty="0">
              <a:latin typeface="Calibri" panose="020F0502020204030204" pitchFamily="34" charset="0"/>
              <a:cs typeface="Calibri" panose="020F0502020204030204" pitchFamily="34" charset="0"/>
            </a:endParaRPr>
          </a:p>
        </p:txBody>
      </p:sp>
      <p:pic>
        <p:nvPicPr>
          <p:cNvPr id="11" name="Pladsholder til indhold 10"/>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0" y="1690688"/>
            <a:ext cx="5195659" cy="4660505"/>
          </a:xfrm>
        </p:spPr>
      </p:pic>
      <p:sp>
        <p:nvSpPr>
          <p:cNvPr id="5" name="Pladsholder til indhold 4"/>
          <p:cNvSpPr>
            <a:spLocks noGrp="1"/>
          </p:cNvSpPr>
          <p:nvPr>
            <p:ph sz="half" idx="2"/>
          </p:nvPr>
        </p:nvSpPr>
        <p:spPr>
          <a:xfrm>
            <a:off x="5909687" y="1902995"/>
            <a:ext cx="5181600" cy="4351338"/>
          </a:xfrm>
        </p:spPr>
        <p:txBody>
          <a:bodyPr>
            <a:normAutofit/>
          </a:bodyPr>
          <a:lstStyle/>
          <a:p>
            <a:pPr marL="0" indent="0">
              <a:buNone/>
            </a:pPr>
            <a:r>
              <a:rPr lang="da-DK" dirty="0" smtClean="0"/>
              <a:t>Peter Møller Mærsk</a:t>
            </a:r>
          </a:p>
          <a:p>
            <a:r>
              <a:rPr lang="da-DK" dirty="0" smtClean="0"/>
              <a:t>Født på Rømø</a:t>
            </a:r>
          </a:p>
          <a:p>
            <a:r>
              <a:rPr lang="da-DK" dirty="0" smtClean="0"/>
              <a:t>Død i Svendborg</a:t>
            </a:r>
          </a:p>
          <a:p>
            <a:r>
              <a:rPr lang="da-DK" dirty="0" smtClean="0"/>
              <a:t>Etablerede sig i Svendborg</a:t>
            </a:r>
          </a:p>
          <a:p>
            <a:r>
              <a:rPr lang="da-DK" dirty="0" smtClean="0"/>
              <a:t>Fortaler for dampskibe</a:t>
            </a:r>
          </a:p>
          <a:p>
            <a:r>
              <a:rPr lang="da-DK" dirty="0" smtClean="0"/>
              <a:t>Stiftede damskibssejlskab der blev til Mærsk</a:t>
            </a:r>
          </a:p>
          <a:p>
            <a:endParaRPr lang="da-DK" dirty="0" smtClean="0"/>
          </a:p>
          <a:p>
            <a:endParaRPr lang="da-DK" dirty="0"/>
          </a:p>
        </p:txBody>
      </p:sp>
    </p:spTree>
    <p:extLst>
      <p:ext uri="{BB962C8B-B14F-4D97-AF65-F5344CB8AC3E}">
        <p14:creationId xmlns:p14="http://schemas.microsoft.com/office/powerpoint/2010/main" val="16278460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endParaRPr lang="da-DK" sz="4800" b="1" dirty="0">
              <a:latin typeface="Calibri" panose="020F0502020204030204" pitchFamily="34" charset="0"/>
              <a:cs typeface="Calibri" panose="020F0502020204030204" pitchFamily="34" charset="0"/>
            </a:endParaRPr>
          </a:p>
        </p:txBody>
      </p:sp>
      <p:sp>
        <p:nvSpPr>
          <p:cNvPr id="5" name="Pladsholder til indhold 4"/>
          <p:cNvSpPr>
            <a:spLocks noGrp="1"/>
          </p:cNvSpPr>
          <p:nvPr>
            <p:ph sz="half" idx="2"/>
          </p:nvPr>
        </p:nvSpPr>
        <p:spPr>
          <a:xfrm>
            <a:off x="5486400" y="1843068"/>
            <a:ext cx="4971394" cy="4486275"/>
          </a:xfrm>
        </p:spPr>
        <p:txBody>
          <a:bodyPr>
            <a:normAutofit/>
          </a:bodyPr>
          <a:lstStyle/>
          <a:p>
            <a:pPr marL="0" indent="0">
              <a:buNone/>
            </a:pPr>
            <a:r>
              <a:rPr lang="da-DK" dirty="0" smtClean="0"/>
              <a:t>Ring-Andersen</a:t>
            </a:r>
          </a:p>
          <a:p>
            <a:r>
              <a:rPr lang="da-DK" dirty="0" smtClean="0"/>
              <a:t>Født på Thurø (ved Svendborg)</a:t>
            </a:r>
          </a:p>
          <a:p>
            <a:r>
              <a:rPr lang="da-DK" dirty="0" smtClean="0"/>
              <a:t>Skibsbygger i Svendborg</a:t>
            </a:r>
          </a:p>
          <a:p>
            <a:r>
              <a:rPr lang="da-DK" dirty="0" smtClean="0"/>
              <a:t>Traditionsbunden</a:t>
            </a:r>
          </a:p>
          <a:p>
            <a:r>
              <a:rPr lang="da-DK" dirty="0" smtClean="0"/>
              <a:t>Søsatte mere end 71 fragtskibe</a:t>
            </a:r>
          </a:p>
          <a:p>
            <a:r>
              <a:rPr lang="da-DK" dirty="0" smtClean="0"/>
              <a:t>Værftet eksisterer stadig</a:t>
            </a:r>
          </a:p>
          <a:p>
            <a:endParaRPr lang="da-DK" dirty="0" smtClean="0"/>
          </a:p>
          <a:p>
            <a:endParaRPr lang="da-DK" dirty="0"/>
          </a:p>
        </p:txBody>
      </p:sp>
      <p:pic>
        <p:nvPicPr>
          <p:cNvPr id="4" name="Pladsholder til indhold 3"/>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 y="1843068"/>
            <a:ext cx="4989654" cy="1583304"/>
          </a:xfrm>
        </p:spPr>
      </p:pic>
      <p:pic>
        <p:nvPicPr>
          <p:cNvPr id="6" name="Bille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836275"/>
            <a:ext cx="4989654" cy="2524598"/>
          </a:xfrm>
          <a:prstGeom prst="rect">
            <a:avLst/>
          </a:prstGeom>
        </p:spPr>
      </p:pic>
    </p:spTree>
    <p:extLst>
      <p:ext uri="{BB962C8B-B14F-4D97-AF65-F5344CB8AC3E}">
        <p14:creationId xmlns:p14="http://schemas.microsoft.com/office/powerpoint/2010/main" val="21593004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endParaRPr lang="da-DK" sz="4800" b="1" dirty="0">
              <a:latin typeface="Calibri" panose="020F0502020204030204" pitchFamily="34" charset="0"/>
              <a:cs typeface="Calibri" panose="020F0502020204030204" pitchFamily="34" charset="0"/>
            </a:endParaRPr>
          </a:p>
        </p:txBody>
      </p:sp>
      <p:sp>
        <p:nvSpPr>
          <p:cNvPr id="4" name="Pladsholder til indhold 3"/>
          <p:cNvSpPr>
            <a:spLocks noGrp="1"/>
          </p:cNvSpPr>
          <p:nvPr>
            <p:ph sz="half" idx="1"/>
          </p:nvPr>
        </p:nvSpPr>
        <p:spPr>
          <a:xfrm>
            <a:off x="6831605" y="1683597"/>
            <a:ext cx="3786330" cy="4351338"/>
          </a:xfrm>
        </p:spPr>
        <p:txBody>
          <a:bodyPr>
            <a:normAutofit/>
          </a:bodyPr>
          <a:lstStyle/>
          <a:p>
            <a:endParaRPr lang="da-DK" dirty="0" smtClean="0"/>
          </a:p>
          <a:p>
            <a:pPr marL="0" indent="0">
              <a:buNone/>
            </a:pPr>
            <a:endParaRPr lang="da-DK" dirty="0" smtClean="0"/>
          </a:p>
          <a:p>
            <a:endParaRPr lang="da-DK" dirty="0"/>
          </a:p>
          <a:p>
            <a:pPr marL="0" indent="0">
              <a:buNone/>
            </a:pPr>
            <a:endParaRPr lang="da-DK" dirty="0"/>
          </a:p>
        </p:txBody>
      </p:sp>
      <p:sp>
        <p:nvSpPr>
          <p:cNvPr id="3" name="Pladsholder til indhold 2"/>
          <p:cNvSpPr>
            <a:spLocks noGrp="1"/>
          </p:cNvSpPr>
          <p:nvPr>
            <p:ph sz="half" idx="2"/>
          </p:nvPr>
        </p:nvSpPr>
        <p:spPr>
          <a:xfrm>
            <a:off x="914140" y="1941238"/>
            <a:ext cx="4436017" cy="4351338"/>
          </a:xfrm>
        </p:spPr>
        <p:txBody>
          <a:bodyPr>
            <a:normAutofit/>
          </a:bodyPr>
          <a:lstStyle/>
          <a:p>
            <a:pPr marL="0" indent="0">
              <a:buNone/>
            </a:pPr>
            <a:r>
              <a:rPr lang="da-DK" dirty="0" smtClean="0"/>
              <a:t>Besvarelse</a:t>
            </a:r>
          </a:p>
          <a:p>
            <a:r>
              <a:rPr lang="da-DK" dirty="0" smtClean="0"/>
              <a:t>Fordele ved dampskibe</a:t>
            </a:r>
          </a:p>
          <a:p>
            <a:r>
              <a:rPr lang="da-DK" dirty="0" smtClean="0"/>
              <a:t>Træskibenes fremtid</a:t>
            </a:r>
          </a:p>
          <a:p>
            <a:r>
              <a:rPr lang="da-DK" dirty="0" smtClean="0"/>
              <a:t>Tilpasning</a:t>
            </a:r>
          </a:p>
          <a:p>
            <a:r>
              <a:rPr lang="da-DK" dirty="0" smtClean="0"/>
              <a:t>Svendborg</a:t>
            </a:r>
          </a:p>
          <a:p>
            <a:r>
              <a:rPr lang="da-DK" dirty="0" smtClean="0"/>
              <a:t>Byggede og hjemmehørende  skibe</a:t>
            </a:r>
          </a:p>
          <a:p>
            <a:r>
              <a:rPr lang="da-DK" dirty="0" smtClean="0"/>
              <a:t>Problemstilling</a:t>
            </a:r>
          </a:p>
        </p:txBody>
      </p:sp>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9137" y="1941237"/>
            <a:ext cx="6003643" cy="4428031"/>
          </a:xfrm>
          <a:prstGeom prst="rect">
            <a:avLst/>
          </a:prstGeom>
        </p:spPr>
      </p:pic>
    </p:spTree>
    <p:extLst>
      <p:ext uri="{BB962C8B-B14F-4D97-AF65-F5344CB8AC3E}">
        <p14:creationId xmlns:p14="http://schemas.microsoft.com/office/powerpoint/2010/main" val="24884223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endParaRPr lang="da-DK" sz="4800" b="1" dirty="0">
              <a:latin typeface="Calibri" panose="020F0502020204030204" pitchFamily="34" charset="0"/>
              <a:cs typeface="Calibri" panose="020F0502020204030204" pitchFamily="34" charset="0"/>
            </a:endParaRPr>
          </a:p>
        </p:txBody>
      </p:sp>
      <p:sp>
        <p:nvSpPr>
          <p:cNvPr id="4" name="Pladsholder til indhold 3"/>
          <p:cNvSpPr>
            <a:spLocks noGrp="1"/>
          </p:cNvSpPr>
          <p:nvPr>
            <p:ph sz="half" idx="1"/>
          </p:nvPr>
        </p:nvSpPr>
        <p:spPr>
          <a:xfrm>
            <a:off x="6831605" y="1683597"/>
            <a:ext cx="3786330" cy="4351338"/>
          </a:xfrm>
        </p:spPr>
        <p:txBody>
          <a:bodyPr>
            <a:normAutofit/>
          </a:bodyPr>
          <a:lstStyle/>
          <a:p>
            <a:endParaRPr lang="da-DK" dirty="0" smtClean="0"/>
          </a:p>
          <a:p>
            <a:pPr marL="0" indent="0">
              <a:buNone/>
            </a:pPr>
            <a:endParaRPr lang="da-DK" dirty="0" smtClean="0"/>
          </a:p>
          <a:p>
            <a:endParaRPr lang="da-DK" dirty="0"/>
          </a:p>
          <a:p>
            <a:pPr marL="0" indent="0">
              <a:buNone/>
            </a:pPr>
            <a:endParaRPr lang="da-DK" dirty="0"/>
          </a:p>
        </p:txBody>
      </p:sp>
      <p:sp>
        <p:nvSpPr>
          <p:cNvPr id="3" name="Pladsholder til indhold 2"/>
          <p:cNvSpPr>
            <a:spLocks noGrp="1"/>
          </p:cNvSpPr>
          <p:nvPr>
            <p:ph sz="half" idx="2"/>
          </p:nvPr>
        </p:nvSpPr>
        <p:spPr>
          <a:xfrm>
            <a:off x="914140" y="1941238"/>
            <a:ext cx="4436017" cy="4351338"/>
          </a:xfrm>
        </p:spPr>
        <p:txBody>
          <a:bodyPr>
            <a:normAutofit/>
          </a:bodyPr>
          <a:lstStyle/>
          <a:p>
            <a:pPr marL="0" indent="0">
              <a:buNone/>
            </a:pPr>
            <a:r>
              <a:rPr lang="da-DK" dirty="0" smtClean="0"/>
              <a:t>Hvad har vi lært i dag om: </a:t>
            </a:r>
          </a:p>
          <a:p>
            <a:r>
              <a:rPr lang="da-DK" dirty="0" smtClean="0"/>
              <a:t>Rederiforeningen og dets historie?</a:t>
            </a:r>
          </a:p>
          <a:p>
            <a:r>
              <a:rPr lang="da-DK" dirty="0"/>
              <a:t> </a:t>
            </a:r>
            <a:r>
              <a:rPr lang="da-DK" dirty="0" smtClean="0"/>
              <a:t>”Kampen” mellem sejlskibe og dampskibe</a:t>
            </a:r>
          </a:p>
        </p:txBody>
      </p:sp>
      <p:pic>
        <p:nvPicPr>
          <p:cNvPr id="5" name="Bille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1823" y="1807198"/>
            <a:ext cx="6331977" cy="4583092"/>
          </a:xfrm>
          <a:prstGeom prst="rect">
            <a:avLst/>
          </a:prstGeom>
        </p:spPr>
      </p:pic>
    </p:spTree>
    <p:extLst>
      <p:ext uri="{BB962C8B-B14F-4D97-AF65-F5344CB8AC3E}">
        <p14:creationId xmlns:p14="http://schemas.microsoft.com/office/powerpoint/2010/main" val="34234676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–Damp</a:t>
            </a:r>
            <a:br>
              <a:rPr lang="da-DK" sz="4800" b="1" dirty="0" smtClean="0">
                <a:latin typeface="Calibri" panose="020F0502020204030204" pitchFamily="34" charset="0"/>
                <a:cs typeface="Calibri" panose="020F0502020204030204" pitchFamily="34" charset="0"/>
              </a:rPr>
            </a:br>
            <a:r>
              <a:rPr lang="da-DK" sz="1200" b="1" dirty="0" smtClean="0">
                <a:latin typeface="Calibri" panose="020F0502020204030204" pitchFamily="34" charset="0"/>
                <a:cs typeface="Calibri" panose="020F0502020204030204" pitchFamily="34" charset="0"/>
              </a:rPr>
              <a:t>Modul 7</a:t>
            </a:r>
            <a:endParaRPr lang="da-DK" sz="12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838200" y="1825625"/>
            <a:ext cx="3689195" cy="4351338"/>
          </a:xfrm>
        </p:spPr>
        <p:txBody>
          <a:bodyPr>
            <a:normAutofit/>
          </a:bodyPr>
          <a:lstStyle/>
          <a:p>
            <a:pPr marL="0" indent="0">
              <a:buNone/>
            </a:pPr>
            <a:r>
              <a:rPr lang="da-DK" dirty="0" smtClean="0"/>
              <a:t>Dagens modul</a:t>
            </a:r>
          </a:p>
          <a:p>
            <a:r>
              <a:rPr lang="da-DK" dirty="0" smtClean="0"/>
              <a:t>Tjek på lektien</a:t>
            </a:r>
          </a:p>
          <a:p>
            <a:r>
              <a:rPr lang="da-DK" dirty="0" smtClean="0"/>
              <a:t>Det danske Congo-</a:t>
            </a:r>
            <a:r>
              <a:rPr lang="da-DK" dirty="0" err="1" smtClean="0"/>
              <a:t>Æventyr</a:t>
            </a:r>
            <a:endParaRPr lang="da-DK" dirty="0" smtClean="0"/>
          </a:p>
          <a:p>
            <a:r>
              <a:rPr lang="da-DK" dirty="0" smtClean="0"/>
              <a:t>Danskere i Congo</a:t>
            </a:r>
          </a:p>
          <a:p>
            <a:r>
              <a:rPr lang="da-DK" dirty="0" smtClean="0"/>
              <a:t>Opsamling</a:t>
            </a:r>
          </a:p>
          <a:p>
            <a:pPr marL="0" indent="0">
              <a:buNone/>
            </a:pPr>
            <a:endParaRPr lang="da-DK" dirty="0" smtClean="0"/>
          </a:p>
        </p:txBody>
      </p:sp>
      <p:pic>
        <p:nvPicPr>
          <p:cNvPr id="6" name="Pladsholder til indhold 5"/>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1659" b="7811"/>
          <a:stretch/>
        </p:blipFill>
        <p:spPr>
          <a:xfrm>
            <a:off x="6644402" y="0"/>
            <a:ext cx="4709398" cy="6369269"/>
          </a:xfrm>
        </p:spPr>
      </p:pic>
    </p:spTree>
    <p:extLst>
      <p:ext uri="{BB962C8B-B14F-4D97-AF65-F5344CB8AC3E}">
        <p14:creationId xmlns:p14="http://schemas.microsoft.com/office/powerpoint/2010/main" val="28210622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Damp</a:t>
            </a:r>
            <a:br>
              <a:rPr lang="da-DK" sz="4800" b="1" dirty="0" smtClean="0">
                <a:latin typeface="Calibri" panose="020F0502020204030204" pitchFamily="34" charset="0"/>
                <a:cs typeface="Calibri" panose="020F0502020204030204" pitchFamily="34" charset="0"/>
              </a:rPr>
            </a:br>
            <a:endParaRPr lang="da-DK" sz="1200" b="1" dirty="0">
              <a:latin typeface="Calibri" panose="020F0502020204030204" pitchFamily="34" charset="0"/>
              <a:cs typeface="Calibri" panose="020F0502020204030204" pitchFamily="34" charset="0"/>
            </a:endParaRPr>
          </a:p>
        </p:txBody>
      </p:sp>
      <p:pic>
        <p:nvPicPr>
          <p:cNvPr id="5" name="Pladsholder til indhold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 y="1690688"/>
            <a:ext cx="3531476" cy="4668071"/>
          </a:xfrm>
        </p:spPr>
      </p:pic>
      <p:sp>
        <p:nvSpPr>
          <p:cNvPr id="4" name="Pladsholder til indhold 3"/>
          <p:cNvSpPr>
            <a:spLocks noGrp="1"/>
          </p:cNvSpPr>
          <p:nvPr>
            <p:ph sz="half" idx="2"/>
          </p:nvPr>
        </p:nvSpPr>
        <p:spPr>
          <a:xfrm>
            <a:off x="3678621" y="1646237"/>
            <a:ext cx="7675179" cy="4870177"/>
          </a:xfrm>
        </p:spPr>
        <p:txBody>
          <a:bodyPr>
            <a:normAutofit fontScale="77500" lnSpcReduction="20000"/>
          </a:bodyPr>
          <a:lstStyle/>
          <a:p>
            <a:pPr marL="0" indent="0">
              <a:buNone/>
            </a:pPr>
            <a:r>
              <a:rPr lang="da-DK" b="1" dirty="0" smtClean="0"/>
              <a:t>Imperialismen: Hvilke årsager?</a:t>
            </a:r>
          </a:p>
          <a:p>
            <a:r>
              <a:rPr lang="da-DK" dirty="0" smtClean="0"/>
              <a:t>Behovet </a:t>
            </a:r>
            <a:r>
              <a:rPr lang="da-DK" dirty="0"/>
              <a:t>for råvarer</a:t>
            </a:r>
          </a:p>
          <a:p>
            <a:r>
              <a:rPr lang="da-DK" dirty="0"/>
              <a:t>Medicinske fremskridt, der gjorde det nemmere at overleve i tropiske </a:t>
            </a:r>
            <a:r>
              <a:rPr lang="da-DK" dirty="0" smtClean="0"/>
              <a:t>områder</a:t>
            </a:r>
          </a:p>
          <a:p>
            <a:r>
              <a:rPr lang="da-DK" dirty="0"/>
              <a:t>Stormagtsrivalisering</a:t>
            </a:r>
          </a:p>
          <a:p>
            <a:r>
              <a:rPr lang="da-DK" dirty="0"/>
              <a:t>Ønske om at gøre hedninge til kristne</a:t>
            </a:r>
          </a:p>
          <a:p>
            <a:r>
              <a:rPr lang="da-DK" dirty="0" smtClean="0"/>
              <a:t>Dampskibsrevolutionen</a:t>
            </a:r>
            <a:endParaRPr lang="da-DK" dirty="0"/>
          </a:p>
          <a:p>
            <a:r>
              <a:rPr lang="da-DK" dirty="0"/>
              <a:t>Telegrafen og jernbanens fremskridt</a:t>
            </a:r>
          </a:p>
          <a:p>
            <a:r>
              <a:rPr lang="da-DK" dirty="0"/>
              <a:t>Et ønske fra 14 konger i Afrika om at blive civiliseret</a:t>
            </a:r>
          </a:p>
          <a:p>
            <a:r>
              <a:rPr lang="da-DK" dirty="0"/>
              <a:t>Ønsket om at skabe nye markeder, hvor industriprodukter kunne afsættes</a:t>
            </a:r>
          </a:p>
          <a:p>
            <a:r>
              <a:rPr lang="da-DK" dirty="0"/>
              <a:t>Udviklingen af nye våbenteknologier, herunder maskingeværet</a:t>
            </a:r>
          </a:p>
          <a:p>
            <a:r>
              <a:rPr lang="da-DK" dirty="0"/>
              <a:t>Behovet for national stolthed</a:t>
            </a:r>
          </a:p>
          <a:p>
            <a:r>
              <a:rPr lang="da-DK" dirty="0"/>
              <a:t>Danmark solgte sine </a:t>
            </a:r>
            <a:r>
              <a:rPr lang="da-DK" dirty="0" smtClean="0"/>
              <a:t>kolonier</a:t>
            </a:r>
            <a:endParaRPr lang="da-DK" dirty="0"/>
          </a:p>
        </p:txBody>
      </p:sp>
    </p:spTree>
    <p:extLst>
      <p:ext uri="{BB962C8B-B14F-4D97-AF65-F5344CB8AC3E}">
        <p14:creationId xmlns:p14="http://schemas.microsoft.com/office/powerpoint/2010/main" val="11591508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Damp</a:t>
            </a:r>
            <a:br>
              <a:rPr lang="da-DK" sz="4800" b="1" dirty="0" smtClean="0">
                <a:latin typeface="Calibri" panose="020F0502020204030204" pitchFamily="34" charset="0"/>
                <a:cs typeface="Calibri" panose="020F0502020204030204" pitchFamily="34" charset="0"/>
              </a:rPr>
            </a:br>
            <a:endParaRPr lang="da-DK" sz="1200" b="1" dirty="0">
              <a:latin typeface="Calibri" panose="020F0502020204030204" pitchFamily="34" charset="0"/>
              <a:cs typeface="Calibri" panose="020F0502020204030204" pitchFamily="34" charset="0"/>
            </a:endParaRPr>
          </a:p>
        </p:txBody>
      </p:sp>
      <p:pic>
        <p:nvPicPr>
          <p:cNvPr id="6" name="Pladsholder til indhold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92108" y="1786758"/>
            <a:ext cx="6119649" cy="4568881"/>
          </a:xfrm>
        </p:spPr>
      </p:pic>
      <p:sp>
        <p:nvSpPr>
          <p:cNvPr id="3" name="Pladsholder til indhold 2"/>
          <p:cNvSpPr>
            <a:spLocks noGrp="1"/>
          </p:cNvSpPr>
          <p:nvPr>
            <p:ph sz="half" idx="1"/>
          </p:nvPr>
        </p:nvSpPr>
        <p:spPr>
          <a:xfrm>
            <a:off x="838200" y="1690688"/>
            <a:ext cx="5181600" cy="4351338"/>
          </a:xfrm>
        </p:spPr>
        <p:txBody>
          <a:bodyPr>
            <a:normAutofit/>
          </a:bodyPr>
          <a:lstStyle/>
          <a:p>
            <a:pPr marL="0" indent="0">
              <a:buNone/>
            </a:pPr>
            <a:r>
              <a:rPr lang="da-DK" dirty="0" smtClean="0"/>
              <a:t>De danske Congo-</a:t>
            </a:r>
            <a:r>
              <a:rPr lang="da-DK" dirty="0" err="1" smtClean="0"/>
              <a:t>æventyr</a:t>
            </a:r>
            <a:endParaRPr lang="da-DK" dirty="0" smtClean="0"/>
          </a:p>
          <a:p>
            <a:pPr marL="0" indent="0">
              <a:buNone/>
            </a:pPr>
            <a:r>
              <a:rPr lang="da-DK" dirty="0" smtClean="0"/>
              <a:t>Fokus</a:t>
            </a:r>
          </a:p>
          <a:p>
            <a:r>
              <a:rPr lang="da-DK" dirty="0" smtClean="0"/>
              <a:t>Kong Leopold</a:t>
            </a:r>
          </a:p>
          <a:p>
            <a:r>
              <a:rPr lang="da-DK" dirty="0" smtClean="0"/>
              <a:t>Danske søfolk</a:t>
            </a:r>
          </a:p>
          <a:p>
            <a:r>
              <a:rPr lang="da-DK" dirty="0" smtClean="0"/>
              <a:t>Congoleserne</a:t>
            </a:r>
          </a:p>
          <a:p>
            <a:endParaRPr lang="da-DK" dirty="0" smtClean="0"/>
          </a:p>
          <a:p>
            <a:endParaRPr lang="da-DK" dirty="0"/>
          </a:p>
        </p:txBody>
      </p:sp>
    </p:spTree>
    <p:extLst>
      <p:ext uri="{BB962C8B-B14F-4D97-AF65-F5344CB8AC3E}">
        <p14:creationId xmlns:p14="http://schemas.microsoft.com/office/powerpoint/2010/main" val="25730333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3 </a:t>
            </a:r>
            <a:r>
              <a:rPr lang="da-DK" sz="4800" b="1" dirty="0" smtClean="0">
                <a:latin typeface="Calibri" panose="020F0502020204030204" pitchFamily="34" charset="0"/>
                <a:cs typeface="Calibri" panose="020F0502020204030204" pitchFamily="34" charset="0"/>
              </a:rPr>
              <a:t>– Damp</a:t>
            </a:r>
            <a:endParaRPr lang="da-DK" sz="48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p:txBody>
          <a:bodyPr/>
          <a:lstStyle/>
          <a:p>
            <a:pPr marL="0" indent="0">
              <a:buNone/>
            </a:pPr>
            <a:endParaRPr lang="da-DK" dirty="0" smtClean="0"/>
          </a:p>
          <a:p>
            <a:pPr marL="0" indent="0">
              <a:buNone/>
            </a:pPr>
            <a:endParaRPr lang="da-DK" dirty="0"/>
          </a:p>
        </p:txBody>
      </p:sp>
      <p:sp>
        <p:nvSpPr>
          <p:cNvPr id="6" name="Pladsholder til indhold 5"/>
          <p:cNvSpPr>
            <a:spLocks noGrp="1"/>
          </p:cNvSpPr>
          <p:nvPr>
            <p:ph sz="half" idx="2"/>
          </p:nvPr>
        </p:nvSpPr>
        <p:spPr>
          <a:xfrm>
            <a:off x="6019800" y="1690688"/>
            <a:ext cx="4892720" cy="4351338"/>
          </a:xfrm>
        </p:spPr>
        <p:txBody>
          <a:bodyPr/>
          <a:lstStyle/>
          <a:p>
            <a:pPr marL="0" indent="0">
              <a:buNone/>
            </a:pPr>
            <a:r>
              <a:rPr lang="da-DK" dirty="0" smtClean="0"/>
              <a:t> Danskerne i Congo</a:t>
            </a:r>
          </a:p>
          <a:p>
            <a:r>
              <a:rPr lang="da-DK" dirty="0" smtClean="0"/>
              <a:t>Kong Leopold</a:t>
            </a:r>
          </a:p>
          <a:p>
            <a:r>
              <a:rPr lang="da-DK" dirty="0" smtClean="0"/>
              <a:t>Henry Stanley</a:t>
            </a:r>
          </a:p>
          <a:p>
            <a:r>
              <a:rPr lang="da-DK" dirty="0" smtClean="0"/>
              <a:t>Ekspedition opad Congofloden</a:t>
            </a:r>
          </a:p>
          <a:p>
            <a:r>
              <a:rPr lang="da-DK" dirty="0" smtClean="0"/>
              <a:t>Fristaten Congo</a:t>
            </a:r>
          </a:p>
          <a:p>
            <a:r>
              <a:rPr lang="da-DK" dirty="0" smtClean="0"/>
              <a:t>Siegfried </a:t>
            </a:r>
            <a:r>
              <a:rPr lang="da-DK" dirty="0" err="1" smtClean="0"/>
              <a:t>Duhst</a:t>
            </a:r>
            <a:endParaRPr lang="da-DK" dirty="0" smtClean="0"/>
          </a:p>
          <a:p>
            <a:pPr marL="0" indent="0">
              <a:buNone/>
            </a:pPr>
            <a:endParaRPr lang="da-DK" dirty="0" smtClean="0"/>
          </a:p>
          <a:p>
            <a:endParaRPr lang="da-DK" dirty="0" smtClean="0"/>
          </a:p>
          <a:p>
            <a:endParaRPr lang="da-DK" dirty="0"/>
          </a:p>
        </p:txBody>
      </p:sp>
      <p:pic>
        <p:nvPicPr>
          <p:cNvPr id="13" name="Billede 12"/>
          <p:cNvPicPr>
            <a:picLocks noChangeAspect="1"/>
          </p:cNvPicPr>
          <p:nvPr/>
        </p:nvPicPr>
        <p:blipFill rotWithShape="1">
          <a:blip r:embed="rId4">
            <a:extLst>
              <a:ext uri="{28A0092B-C50C-407E-A947-70E740481C1C}">
                <a14:useLocalDpi xmlns:a14="http://schemas.microsoft.com/office/drawing/2010/main" val="0"/>
              </a:ext>
            </a:extLst>
          </a:blip>
          <a:srcRect t="5187"/>
          <a:stretch/>
        </p:blipFill>
        <p:spPr>
          <a:xfrm>
            <a:off x="0" y="1690688"/>
            <a:ext cx="5628133" cy="4678581"/>
          </a:xfrm>
          <a:prstGeom prst="rect">
            <a:avLst/>
          </a:prstGeom>
        </p:spPr>
      </p:pic>
    </p:spTree>
    <p:extLst>
      <p:ext uri="{BB962C8B-B14F-4D97-AF65-F5344CB8AC3E}">
        <p14:creationId xmlns:p14="http://schemas.microsoft.com/office/powerpoint/2010/main" val="42902376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4" name="Pladsholder til indhold 3"/>
          <p:cNvSpPr>
            <a:spLocks noGrp="1"/>
          </p:cNvSpPr>
          <p:nvPr>
            <p:ph sz="half" idx="1"/>
          </p:nvPr>
        </p:nvSpPr>
        <p:spPr>
          <a:xfrm>
            <a:off x="838199" y="1825625"/>
            <a:ext cx="3648959" cy="4351338"/>
          </a:xfrm>
        </p:spPr>
        <p:txBody>
          <a:bodyPr/>
          <a:lstStyle/>
          <a:p>
            <a:pPr marL="0" indent="0">
              <a:buNone/>
            </a:pPr>
            <a:r>
              <a:rPr lang="da-DK" dirty="0" smtClean="0"/>
              <a:t>Tegn en sømand</a:t>
            </a:r>
            <a:endParaRPr lang="da-DK" dirty="0"/>
          </a:p>
        </p:txBody>
      </p:sp>
      <p:pic>
        <p:nvPicPr>
          <p:cNvPr id="6" name="Pladsholder til indhold 5"/>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343" t="10662" r="5912" b="5276"/>
          <a:stretch/>
        </p:blipFill>
        <p:spPr>
          <a:xfrm>
            <a:off x="7044559" y="1048926"/>
            <a:ext cx="4309241" cy="5322461"/>
          </a:xfrm>
        </p:spPr>
      </p:pic>
      <p:pic>
        <p:nvPicPr>
          <p:cNvPr id="7" name="Bille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45268"/>
            <a:ext cx="5368158" cy="4026119"/>
          </a:xfrm>
          <a:prstGeom prst="rect">
            <a:avLst/>
          </a:prstGeom>
        </p:spPr>
      </p:pic>
    </p:spTree>
    <p:extLst>
      <p:ext uri="{BB962C8B-B14F-4D97-AF65-F5344CB8AC3E}">
        <p14:creationId xmlns:p14="http://schemas.microsoft.com/office/powerpoint/2010/main" val="34962675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Damp</a:t>
            </a:r>
            <a:br>
              <a:rPr lang="da-DK" sz="4800" b="1" dirty="0" smtClean="0">
                <a:latin typeface="Calibri" panose="020F0502020204030204" pitchFamily="34" charset="0"/>
                <a:cs typeface="Calibri" panose="020F0502020204030204" pitchFamily="34" charset="0"/>
              </a:rPr>
            </a:br>
            <a:endParaRPr lang="da-DK" sz="1200" b="1" dirty="0">
              <a:latin typeface="Calibri" panose="020F0502020204030204" pitchFamily="34" charset="0"/>
              <a:cs typeface="Calibri" panose="020F0502020204030204" pitchFamily="34" charset="0"/>
            </a:endParaRPr>
          </a:p>
        </p:txBody>
      </p:sp>
      <p:pic>
        <p:nvPicPr>
          <p:cNvPr id="6" name="Pladsholder til indhold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621517" y="0"/>
            <a:ext cx="4732283" cy="6379779"/>
          </a:xfrm>
        </p:spPr>
      </p:pic>
      <p:sp>
        <p:nvSpPr>
          <p:cNvPr id="3" name="Pladsholder til indhold 2"/>
          <p:cNvSpPr>
            <a:spLocks noGrp="1"/>
          </p:cNvSpPr>
          <p:nvPr>
            <p:ph sz="half" idx="1"/>
          </p:nvPr>
        </p:nvSpPr>
        <p:spPr/>
        <p:txBody>
          <a:bodyPr/>
          <a:lstStyle/>
          <a:p>
            <a:pPr marL="0" indent="0">
              <a:buNone/>
            </a:pPr>
            <a:r>
              <a:rPr lang="da-DK" dirty="0" smtClean="0"/>
              <a:t>Siegfried </a:t>
            </a:r>
            <a:r>
              <a:rPr lang="da-DK" dirty="0" err="1" smtClean="0"/>
              <a:t>Duhst</a:t>
            </a:r>
            <a:endParaRPr lang="da-DK" dirty="0" smtClean="0"/>
          </a:p>
          <a:p>
            <a:r>
              <a:rPr lang="da-DK" dirty="0"/>
              <a:t>Hvad kan kilden bruges </a:t>
            </a:r>
            <a:r>
              <a:rPr lang="da-DK" dirty="0" smtClean="0"/>
              <a:t>til?</a:t>
            </a:r>
          </a:p>
          <a:p>
            <a:r>
              <a:rPr lang="da-DK" dirty="0" smtClean="0"/>
              <a:t>Formuler </a:t>
            </a:r>
            <a:r>
              <a:rPr lang="da-DK" dirty="0"/>
              <a:t>en problemstilling, som kilden kan være med til at besvare.</a:t>
            </a:r>
            <a:endParaRPr lang="da-DK" dirty="0" smtClean="0"/>
          </a:p>
          <a:p>
            <a:pPr marL="0" indent="0">
              <a:buNone/>
            </a:pPr>
            <a:endParaRPr lang="da-DK" dirty="0"/>
          </a:p>
        </p:txBody>
      </p:sp>
    </p:spTree>
    <p:extLst>
      <p:ext uri="{BB962C8B-B14F-4D97-AF65-F5344CB8AC3E}">
        <p14:creationId xmlns:p14="http://schemas.microsoft.com/office/powerpoint/2010/main" val="30251389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Damp</a:t>
            </a:r>
            <a:br>
              <a:rPr lang="da-DK" sz="4800" b="1" dirty="0" smtClean="0">
                <a:latin typeface="Calibri" panose="020F0502020204030204" pitchFamily="34" charset="0"/>
                <a:cs typeface="Calibri" panose="020F0502020204030204" pitchFamily="34" charset="0"/>
              </a:rPr>
            </a:br>
            <a:endParaRPr lang="da-DK" sz="1200" b="1" dirty="0">
              <a:latin typeface="Calibri" panose="020F0502020204030204" pitchFamily="34" charset="0"/>
              <a:cs typeface="Calibri" panose="020F0502020204030204" pitchFamily="34" charset="0"/>
            </a:endParaRPr>
          </a:p>
        </p:txBody>
      </p:sp>
      <p:pic>
        <p:nvPicPr>
          <p:cNvPr id="5" name="Pladsholder til indhold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71393" y="1902372"/>
            <a:ext cx="6339418" cy="4491972"/>
          </a:xfrm>
        </p:spPr>
      </p:pic>
      <p:sp>
        <p:nvSpPr>
          <p:cNvPr id="3" name="Pladsholder til indhold 2"/>
          <p:cNvSpPr>
            <a:spLocks noGrp="1"/>
          </p:cNvSpPr>
          <p:nvPr>
            <p:ph sz="half" idx="1"/>
          </p:nvPr>
        </p:nvSpPr>
        <p:spPr/>
        <p:txBody>
          <a:bodyPr/>
          <a:lstStyle/>
          <a:p>
            <a:pPr marL="0" indent="0">
              <a:buNone/>
            </a:pPr>
            <a:r>
              <a:rPr lang="da-DK" dirty="0" smtClean="0"/>
              <a:t>Hvad har vi lært i dag om:</a:t>
            </a:r>
          </a:p>
          <a:p>
            <a:r>
              <a:rPr lang="da-DK" dirty="0" smtClean="0"/>
              <a:t>Imperialismen</a:t>
            </a:r>
          </a:p>
          <a:p>
            <a:r>
              <a:rPr lang="da-DK" dirty="0" smtClean="0"/>
              <a:t>Kong Leopold</a:t>
            </a:r>
          </a:p>
          <a:p>
            <a:r>
              <a:rPr lang="da-DK" dirty="0" smtClean="0"/>
              <a:t>Congo</a:t>
            </a:r>
          </a:p>
          <a:p>
            <a:r>
              <a:rPr lang="da-DK" dirty="0" smtClean="0"/>
              <a:t>Danskerne i Congo</a:t>
            </a:r>
          </a:p>
          <a:p>
            <a:pPr marL="0" indent="0">
              <a:buNone/>
            </a:pPr>
            <a:endParaRPr lang="da-DK" dirty="0"/>
          </a:p>
        </p:txBody>
      </p:sp>
    </p:spTree>
    <p:extLst>
      <p:ext uri="{BB962C8B-B14F-4D97-AF65-F5344CB8AC3E}">
        <p14:creationId xmlns:p14="http://schemas.microsoft.com/office/powerpoint/2010/main" val="4317120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Damp</a:t>
            </a:r>
            <a:br>
              <a:rPr lang="da-DK" sz="4800" b="1" dirty="0" smtClean="0">
                <a:latin typeface="Calibri" panose="020F0502020204030204" pitchFamily="34" charset="0"/>
                <a:cs typeface="Calibri" panose="020F0502020204030204" pitchFamily="34" charset="0"/>
              </a:rPr>
            </a:br>
            <a:endParaRPr lang="da-DK" sz="12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5824459" y="1906043"/>
            <a:ext cx="5709746" cy="4351338"/>
          </a:xfrm>
        </p:spPr>
        <p:txBody>
          <a:bodyPr>
            <a:normAutofit/>
          </a:bodyPr>
          <a:lstStyle/>
          <a:p>
            <a:pPr marL="0" indent="0">
              <a:buNone/>
            </a:pPr>
            <a:r>
              <a:rPr lang="da-DK" dirty="0" smtClean="0"/>
              <a:t>Lektie til næste gang:</a:t>
            </a:r>
          </a:p>
          <a:p>
            <a:pPr marL="0" indent="0">
              <a:buNone/>
            </a:pPr>
            <a:r>
              <a:rPr lang="da-DK" b="1" dirty="0"/>
              <a:t>I Congostatens tjeneste</a:t>
            </a:r>
          </a:p>
          <a:p>
            <a:pPr marL="0" indent="0">
              <a:buNone/>
            </a:pPr>
            <a:r>
              <a:rPr lang="da-DK" dirty="0" smtClean="0"/>
              <a:t>Gruppe 1: Sejladsen</a:t>
            </a:r>
            <a:endParaRPr lang="da-DK" dirty="0"/>
          </a:p>
          <a:p>
            <a:pPr marL="0" indent="0">
              <a:buNone/>
            </a:pPr>
            <a:r>
              <a:rPr lang="da-DK" dirty="0" smtClean="0"/>
              <a:t>Gruppe 2: Ekspedition </a:t>
            </a:r>
            <a:r>
              <a:rPr lang="da-DK" dirty="0"/>
              <a:t>med </a:t>
            </a:r>
            <a:r>
              <a:rPr lang="da-DK" dirty="0" err="1"/>
              <a:t>Tippo</a:t>
            </a:r>
            <a:r>
              <a:rPr lang="da-DK" dirty="0"/>
              <a:t> Tip</a:t>
            </a:r>
          </a:p>
          <a:p>
            <a:pPr marL="0" indent="0">
              <a:buNone/>
            </a:pPr>
            <a:r>
              <a:rPr lang="da-DK" dirty="0" smtClean="0"/>
              <a:t>Gruppe 3: Angreb </a:t>
            </a:r>
            <a:r>
              <a:rPr lang="da-DK" dirty="0"/>
              <a:t>på floden</a:t>
            </a:r>
          </a:p>
          <a:p>
            <a:pPr marL="0" indent="0">
              <a:buNone/>
            </a:pPr>
            <a:r>
              <a:rPr lang="da-DK" dirty="0" smtClean="0"/>
              <a:t>Gruppe 4: Opdagelsesekspeditioner</a:t>
            </a:r>
            <a:r>
              <a:rPr lang="da-DK" dirty="0"/>
              <a:t> </a:t>
            </a:r>
          </a:p>
          <a:p>
            <a:pPr marL="0" indent="0">
              <a:buNone/>
            </a:pPr>
            <a:r>
              <a:rPr lang="da-DK" dirty="0" smtClean="0"/>
              <a:t>Gruppe 5: Krigshandlinger</a:t>
            </a:r>
          </a:p>
          <a:p>
            <a:pPr marL="0" indent="0">
              <a:buNone/>
            </a:pPr>
            <a:endParaRPr lang="da-DK" dirty="0"/>
          </a:p>
          <a:p>
            <a:pPr marL="0" indent="0">
              <a:buNone/>
            </a:pPr>
            <a:endParaRPr lang="da-DK" dirty="0" smtClean="0"/>
          </a:p>
          <a:p>
            <a:pPr marL="0" indent="0">
              <a:buNone/>
            </a:pPr>
            <a:endParaRPr lang="da-DK" dirty="0" smtClean="0"/>
          </a:p>
          <a:p>
            <a:pPr marL="0" indent="0">
              <a:buNone/>
            </a:pPr>
            <a:endParaRPr lang="da-DK" dirty="0" smtClean="0"/>
          </a:p>
          <a:p>
            <a:pPr marL="0" indent="0">
              <a:buNone/>
            </a:pPr>
            <a:endParaRPr lang="da-DK" dirty="0"/>
          </a:p>
          <a:p>
            <a:pPr marL="0" indent="0">
              <a:buNone/>
            </a:pPr>
            <a:endParaRPr lang="da-DK" dirty="0" smtClean="0"/>
          </a:p>
          <a:p>
            <a:pPr marL="0" indent="0">
              <a:buNone/>
            </a:pPr>
            <a:endParaRPr lang="da-DK" dirty="0"/>
          </a:p>
          <a:p>
            <a:pPr marL="0" indent="0">
              <a:buNone/>
            </a:pPr>
            <a:endParaRPr lang="da-DK" dirty="0" smtClean="0"/>
          </a:p>
          <a:p>
            <a:pPr marL="0" indent="0">
              <a:buNone/>
            </a:pPr>
            <a:endParaRPr lang="da-DK" dirty="0" smtClean="0"/>
          </a:p>
          <a:p>
            <a:pPr marL="0" indent="0">
              <a:buNone/>
            </a:pPr>
            <a:endParaRPr lang="da-DK" dirty="0"/>
          </a:p>
        </p:txBody>
      </p:sp>
      <p:pic>
        <p:nvPicPr>
          <p:cNvPr id="6" name="Pladsholder til indhold 5"/>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b="6351"/>
          <a:stretch/>
        </p:blipFill>
        <p:spPr>
          <a:xfrm>
            <a:off x="1" y="1906043"/>
            <a:ext cx="5654566" cy="4473736"/>
          </a:xfrm>
        </p:spPr>
      </p:pic>
    </p:spTree>
    <p:extLst>
      <p:ext uri="{BB962C8B-B14F-4D97-AF65-F5344CB8AC3E}">
        <p14:creationId xmlns:p14="http://schemas.microsoft.com/office/powerpoint/2010/main" val="10936076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Damp</a:t>
            </a:r>
            <a:br>
              <a:rPr lang="da-DK" sz="4800" b="1" dirty="0" smtClean="0">
                <a:latin typeface="Calibri" panose="020F0502020204030204" pitchFamily="34" charset="0"/>
                <a:cs typeface="Calibri" panose="020F0502020204030204" pitchFamily="34" charset="0"/>
              </a:rPr>
            </a:br>
            <a:r>
              <a:rPr lang="da-DK" sz="1200" b="1" dirty="0" smtClean="0">
                <a:latin typeface="Calibri" panose="020F0502020204030204" pitchFamily="34" charset="0"/>
                <a:cs typeface="Calibri" panose="020F0502020204030204" pitchFamily="34" charset="0"/>
              </a:rPr>
              <a:t>Modul 8</a:t>
            </a:r>
            <a:endParaRPr lang="da-DK" sz="12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838200" y="1825625"/>
            <a:ext cx="3689195" cy="4351338"/>
          </a:xfrm>
        </p:spPr>
        <p:txBody>
          <a:bodyPr>
            <a:normAutofit/>
          </a:bodyPr>
          <a:lstStyle/>
          <a:p>
            <a:pPr marL="0" indent="0">
              <a:buNone/>
            </a:pPr>
            <a:r>
              <a:rPr lang="da-DK" dirty="0" smtClean="0"/>
              <a:t>Dagens modul</a:t>
            </a:r>
          </a:p>
          <a:p>
            <a:r>
              <a:rPr lang="da-DK" dirty="0" smtClean="0"/>
              <a:t>I Congostatens tjeneste</a:t>
            </a:r>
          </a:p>
          <a:p>
            <a:r>
              <a:rPr lang="da-DK" dirty="0" smtClean="0"/>
              <a:t>Opsamling</a:t>
            </a:r>
          </a:p>
        </p:txBody>
      </p:sp>
      <p:pic>
        <p:nvPicPr>
          <p:cNvPr id="10" name="Pladsholder til indhold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581213" y="1867665"/>
            <a:ext cx="7726362" cy="4486275"/>
          </a:xfrm>
        </p:spPr>
      </p:pic>
    </p:spTree>
    <p:extLst>
      <p:ext uri="{BB962C8B-B14F-4D97-AF65-F5344CB8AC3E}">
        <p14:creationId xmlns:p14="http://schemas.microsoft.com/office/powerpoint/2010/main" val="37987391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Damp</a:t>
            </a:r>
            <a:br>
              <a:rPr lang="da-DK" sz="4800" b="1" dirty="0" smtClean="0">
                <a:latin typeface="Calibri" panose="020F0502020204030204" pitchFamily="34" charset="0"/>
                <a:cs typeface="Calibri" panose="020F0502020204030204" pitchFamily="34" charset="0"/>
              </a:rPr>
            </a:br>
            <a:endParaRPr lang="da-DK" sz="12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6307936" y="1689210"/>
            <a:ext cx="5709746" cy="4351338"/>
          </a:xfrm>
        </p:spPr>
        <p:txBody>
          <a:bodyPr/>
          <a:lstStyle/>
          <a:p>
            <a:pPr marL="0" indent="0">
              <a:buNone/>
            </a:pPr>
            <a:r>
              <a:rPr lang="da-DK" b="1" dirty="0" smtClean="0"/>
              <a:t>I </a:t>
            </a:r>
            <a:r>
              <a:rPr lang="da-DK" b="1" dirty="0"/>
              <a:t>Congostatens tjeneste</a:t>
            </a:r>
          </a:p>
          <a:p>
            <a:r>
              <a:rPr lang="da-DK" dirty="0" smtClean="0"/>
              <a:t>Christian Martini</a:t>
            </a:r>
          </a:p>
          <a:p>
            <a:r>
              <a:rPr lang="da-DK" dirty="0" smtClean="0"/>
              <a:t>Tog til Congo 1886</a:t>
            </a:r>
          </a:p>
          <a:p>
            <a:r>
              <a:rPr lang="da-DK" dirty="0" smtClean="0"/>
              <a:t>Dampskibet ”Henry Reed”</a:t>
            </a:r>
          </a:p>
          <a:p>
            <a:r>
              <a:rPr lang="da-DK" dirty="0" smtClean="0"/>
              <a:t>Syg i 1890 – Død samme år</a:t>
            </a:r>
          </a:p>
          <a:p>
            <a:r>
              <a:rPr lang="da-DK" i="1" dirty="0" smtClean="0"/>
              <a:t>”To danske </a:t>
            </a:r>
            <a:r>
              <a:rPr lang="da-DK" i="1" dirty="0" err="1" smtClean="0"/>
              <a:t>Kongofarere</a:t>
            </a:r>
            <a:r>
              <a:rPr lang="da-DK" i="1" dirty="0" smtClean="0"/>
              <a:t>”</a:t>
            </a:r>
          </a:p>
          <a:p>
            <a:endParaRPr lang="da-DK" dirty="0" smtClean="0"/>
          </a:p>
          <a:p>
            <a:pPr marL="0" indent="0">
              <a:buNone/>
            </a:pPr>
            <a:endParaRPr lang="da-DK" dirty="0" smtClean="0"/>
          </a:p>
          <a:p>
            <a:pPr marL="0" indent="0">
              <a:buNone/>
            </a:pPr>
            <a:endParaRPr lang="da-DK" dirty="0"/>
          </a:p>
        </p:txBody>
      </p:sp>
      <p:pic>
        <p:nvPicPr>
          <p:cNvPr id="5" name="Pladsholder til indhold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0617" y="1605894"/>
            <a:ext cx="5993476" cy="4784396"/>
          </a:xfrm>
        </p:spPr>
      </p:pic>
    </p:spTree>
    <p:extLst>
      <p:ext uri="{BB962C8B-B14F-4D97-AF65-F5344CB8AC3E}">
        <p14:creationId xmlns:p14="http://schemas.microsoft.com/office/powerpoint/2010/main" val="26236573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Damp</a:t>
            </a:r>
            <a:br>
              <a:rPr lang="da-DK" sz="4800" b="1" dirty="0" smtClean="0">
                <a:latin typeface="Calibri" panose="020F0502020204030204" pitchFamily="34" charset="0"/>
                <a:cs typeface="Calibri" panose="020F0502020204030204" pitchFamily="34" charset="0"/>
              </a:rPr>
            </a:br>
            <a:endParaRPr lang="da-DK" sz="1200" b="1" dirty="0">
              <a:latin typeface="Calibri" panose="020F0502020204030204" pitchFamily="34" charset="0"/>
              <a:cs typeface="Calibri" panose="020F0502020204030204" pitchFamily="34" charset="0"/>
            </a:endParaRPr>
          </a:p>
        </p:txBody>
      </p:sp>
      <p:sp>
        <p:nvSpPr>
          <p:cNvPr id="4" name="Pladsholder til indhold 3"/>
          <p:cNvSpPr>
            <a:spLocks noGrp="1"/>
          </p:cNvSpPr>
          <p:nvPr>
            <p:ph sz="half" idx="2"/>
          </p:nvPr>
        </p:nvSpPr>
        <p:spPr>
          <a:xfrm>
            <a:off x="838200" y="1861171"/>
            <a:ext cx="4185776" cy="4351338"/>
          </a:xfrm>
        </p:spPr>
        <p:txBody>
          <a:bodyPr/>
          <a:lstStyle/>
          <a:p>
            <a:pPr marL="0" indent="0">
              <a:buNone/>
            </a:pPr>
            <a:r>
              <a:rPr lang="da-DK" dirty="0" smtClean="0"/>
              <a:t>Gruppernes problemstilling</a:t>
            </a:r>
          </a:p>
          <a:p>
            <a:r>
              <a:rPr lang="da-DK" dirty="0" smtClean="0"/>
              <a:t>Hvordan kan vi lave en samlet problemstilling?</a:t>
            </a:r>
          </a:p>
        </p:txBody>
      </p:sp>
      <p:pic>
        <p:nvPicPr>
          <p:cNvPr id="5" name="Billede 4"/>
          <p:cNvPicPr>
            <a:picLocks noChangeAspect="1"/>
          </p:cNvPicPr>
          <p:nvPr/>
        </p:nvPicPr>
        <p:blipFill rotWithShape="1">
          <a:blip r:embed="rId4">
            <a:extLst>
              <a:ext uri="{28A0092B-C50C-407E-A947-70E740481C1C}">
                <a14:useLocalDpi xmlns:a14="http://schemas.microsoft.com/office/drawing/2010/main" val="0"/>
              </a:ext>
            </a:extLst>
          </a:blip>
          <a:srcRect l="4774" t="6647"/>
          <a:stretch/>
        </p:blipFill>
        <p:spPr>
          <a:xfrm>
            <a:off x="6852745" y="-1"/>
            <a:ext cx="4501055" cy="6381897"/>
          </a:xfrm>
          <a:prstGeom prst="rect">
            <a:avLst/>
          </a:prstGeom>
        </p:spPr>
      </p:pic>
    </p:spTree>
    <p:extLst>
      <p:ext uri="{BB962C8B-B14F-4D97-AF65-F5344CB8AC3E}">
        <p14:creationId xmlns:p14="http://schemas.microsoft.com/office/powerpoint/2010/main" val="21613679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Damp</a:t>
            </a:r>
            <a:br>
              <a:rPr lang="da-DK" sz="4800" b="1" dirty="0" smtClean="0">
                <a:latin typeface="Calibri" panose="020F0502020204030204" pitchFamily="34" charset="0"/>
                <a:cs typeface="Calibri" panose="020F0502020204030204" pitchFamily="34" charset="0"/>
              </a:rPr>
            </a:br>
            <a:endParaRPr lang="da-DK" sz="1200" b="1" dirty="0">
              <a:latin typeface="Calibri" panose="020F0502020204030204" pitchFamily="34" charset="0"/>
              <a:cs typeface="Calibri" panose="020F0502020204030204" pitchFamily="34" charset="0"/>
            </a:endParaRPr>
          </a:p>
        </p:txBody>
      </p:sp>
      <p:pic>
        <p:nvPicPr>
          <p:cNvPr id="6" name="Pladsholder til indhold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60883" y="1825626"/>
            <a:ext cx="6392916" cy="4539724"/>
          </a:xfrm>
        </p:spPr>
      </p:pic>
      <p:sp>
        <p:nvSpPr>
          <p:cNvPr id="3" name="Pladsholder til indhold 2"/>
          <p:cNvSpPr>
            <a:spLocks noGrp="1"/>
          </p:cNvSpPr>
          <p:nvPr>
            <p:ph sz="half" idx="1"/>
          </p:nvPr>
        </p:nvSpPr>
        <p:spPr>
          <a:xfrm>
            <a:off x="838200" y="1825625"/>
            <a:ext cx="4374931" cy="4351338"/>
          </a:xfrm>
        </p:spPr>
        <p:txBody>
          <a:bodyPr/>
          <a:lstStyle/>
          <a:p>
            <a:pPr marL="0" indent="0">
              <a:buNone/>
            </a:pPr>
            <a:r>
              <a:rPr lang="da-DK" dirty="0" smtClean="0"/>
              <a:t>Hvad kan vi tilføje i forhold til vores viden om</a:t>
            </a:r>
          </a:p>
          <a:p>
            <a:r>
              <a:rPr lang="da-DK" dirty="0"/>
              <a:t>Imperialismen</a:t>
            </a:r>
          </a:p>
          <a:p>
            <a:r>
              <a:rPr lang="da-DK" dirty="0"/>
              <a:t>Kong Leopold</a:t>
            </a:r>
          </a:p>
          <a:p>
            <a:r>
              <a:rPr lang="da-DK" dirty="0"/>
              <a:t>Congo</a:t>
            </a:r>
          </a:p>
          <a:p>
            <a:r>
              <a:rPr lang="da-DK" dirty="0"/>
              <a:t>Danskerne i Congo</a:t>
            </a:r>
          </a:p>
          <a:p>
            <a:pPr marL="0" indent="0">
              <a:buNone/>
            </a:pPr>
            <a:endParaRPr lang="da-DK" dirty="0" smtClean="0"/>
          </a:p>
          <a:p>
            <a:pPr marL="0" indent="0">
              <a:buNone/>
            </a:pPr>
            <a:endParaRPr lang="da-DK" dirty="0"/>
          </a:p>
          <a:p>
            <a:endParaRPr lang="da-DK" dirty="0"/>
          </a:p>
        </p:txBody>
      </p:sp>
    </p:spTree>
    <p:extLst>
      <p:ext uri="{BB962C8B-B14F-4D97-AF65-F5344CB8AC3E}">
        <p14:creationId xmlns:p14="http://schemas.microsoft.com/office/powerpoint/2010/main" val="38145684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br>
              <a:rPr lang="da-DK" sz="4800" b="1" dirty="0" smtClean="0">
                <a:latin typeface="Calibri" panose="020F0502020204030204" pitchFamily="34" charset="0"/>
                <a:cs typeface="Calibri" panose="020F0502020204030204" pitchFamily="34" charset="0"/>
              </a:rPr>
            </a:br>
            <a:r>
              <a:rPr lang="da-DK" sz="1200" b="1" dirty="0" smtClean="0">
                <a:latin typeface="Calibri" panose="020F0502020204030204" pitchFamily="34" charset="0"/>
                <a:cs typeface="Calibri" panose="020F0502020204030204" pitchFamily="34" charset="0"/>
              </a:rPr>
              <a:t>Modul 9</a:t>
            </a:r>
            <a:endParaRPr lang="da-DK" sz="12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838200" y="1825625"/>
            <a:ext cx="3689195" cy="4351338"/>
          </a:xfrm>
        </p:spPr>
        <p:txBody>
          <a:bodyPr>
            <a:normAutofit/>
          </a:bodyPr>
          <a:lstStyle/>
          <a:p>
            <a:pPr marL="0" indent="0">
              <a:buNone/>
            </a:pPr>
            <a:r>
              <a:rPr lang="da-DK" dirty="0" smtClean="0"/>
              <a:t>Dagens modul</a:t>
            </a:r>
          </a:p>
          <a:p>
            <a:r>
              <a:rPr lang="da-DK" dirty="0" smtClean="0"/>
              <a:t>Kort om det funktionelle kildebegreb</a:t>
            </a:r>
          </a:p>
          <a:p>
            <a:r>
              <a:rPr lang="da-DK" dirty="0" smtClean="0"/>
              <a:t>Tjek på lektien</a:t>
            </a:r>
          </a:p>
          <a:p>
            <a:r>
              <a:rPr lang="da-DK" dirty="0" smtClean="0"/>
              <a:t>Moberg</a:t>
            </a:r>
          </a:p>
          <a:p>
            <a:r>
              <a:rPr lang="da-DK" dirty="0"/>
              <a:t>Ud og hjem</a:t>
            </a:r>
          </a:p>
          <a:p>
            <a:r>
              <a:rPr lang="da-DK" dirty="0" smtClean="0"/>
              <a:t>Opsamling</a:t>
            </a:r>
          </a:p>
          <a:p>
            <a:endParaRPr lang="da-DK" dirty="0" smtClean="0"/>
          </a:p>
        </p:txBody>
      </p:sp>
      <p:pic>
        <p:nvPicPr>
          <p:cNvPr id="8" name="Pladsholder til indhold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936604" y="1690687"/>
            <a:ext cx="6417196" cy="4698889"/>
          </a:xfrm>
        </p:spPr>
      </p:pic>
    </p:spTree>
    <p:extLst>
      <p:ext uri="{BB962C8B-B14F-4D97-AF65-F5344CB8AC3E}">
        <p14:creationId xmlns:p14="http://schemas.microsoft.com/office/powerpoint/2010/main" val="13313583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a-DK" b="1" dirty="0">
                <a:latin typeface="Calibri" panose="020F0502020204030204" pitchFamily="34" charset="0"/>
                <a:cs typeface="Calibri" panose="020F0502020204030204" pitchFamily="34" charset="0"/>
              </a:rPr>
              <a:t>Blå danmarkshistorier</a:t>
            </a:r>
            <a:br>
              <a:rPr lang="da-DK" b="1" dirty="0">
                <a:latin typeface="Calibri" panose="020F0502020204030204" pitchFamily="34" charset="0"/>
                <a:cs typeface="Calibri" panose="020F0502020204030204" pitchFamily="34" charset="0"/>
              </a:rPr>
            </a:br>
            <a:r>
              <a:rPr lang="da-DK" b="1" dirty="0">
                <a:latin typeface="Calibri" panose="020F0502020204030204" pitchFamily="34" charset="0"/>
                <a:cs typeface="Calibri" panose="020F0502020204030204" pitchFamily="34" charset="0"/>
              </a:rPr>
              <a:t>Kapitel </a:t>
            </a:r>
            <a:r>
              <a:rPr lang="da-DK" b="1" dirty="0" smtClean="0">
                <a:latin typeface="Calibri" panose="020F0502020204030204" pitchFamily="34" charset="0"/>
                <a:cs typeface="Calibri" panose="020F0502020204030204" pitchFamily="34" charset="0"/>
              </a:rPr>
              <a:t>3 </a:t>
            </a:r>
            <a:r>
              <a:rPr lang="da-DK" b="1" dirty="0">
                <a:latin typeface="Calibri" panose="020F0502020204030204" pitchFamily="34" charset="0"/>
                <a:cs typeface="Calibri" panose="020F0502020204030204" pitchFamily="34" charset="0"/>
              </a:rPr>
              <a:t>– </a:t>
            </a:r>
            <a:r>
              <a:rPr lang="da-DK" b="1" dirty="0" smtClean="0">
                <a:latin typeface="Calibri" panose="020F0502020204030204" pitchFamily="34" charset="0"/>
                <a:cs typeface="Calibri" panose="020F0502020204030204" pitchFamily="34" charset="0"/>
              </a:rPr>
              <a:t>Sejl og damp</a:t>
            </a:r>
            <a:endParaRPr lang="da-DK" dirty="0"/>
          </a:p>
        </p:txBody>
      </p:sp>
      <p:sp>
        <p:nvSpPr>
          <p:cNvPr id="3" name="Pladsholder til indhold 2"/>
          <p:cNvSpPr>
            <a:spLocks noGrp="1"/>
          </p:cNvSpPr>
          <p:nvPr>
            <p:ph sz="half" idx="1"/>
          </p:nvPr>
        </p:nvSpPr>
        <p:spPr>
          <a:xfrm>
            <a:off x="838200" y="1825625"/>
            <a:ext cx="4041912" cy="4351338"/>
          </a:xfrm>
        </p:spPr>
        <p:txBody>
          <a:bodyPr/>
          <a:lstStyle/>
          <a:p>
            <a:pPr marL="0" indent="0">
              <a:buNone/>
            </a:pPr>
            <a:r>
              <a:rPr lang="da-DK" dirty="0" smtClean="0"/>
              <a:t>Kort om det funktionelle kildebegreb</a:t>
            </a:r>
          </a:p>
          <a:p>
            <a:r>
              <a:rPr lang="da-DK" dirty="0" smtClean="0"/>
              <a:t>Kildens præmisser</a:t>
            </a:r>
          </a:p>
          <a:p>
            <a:r>
              <a:rPr lang="da-DK" dirty="0" smtClean="0"/>
              <a:t>Kildens funktion</a:t>
            </a:r>
          </a:p>
          <a:p>
            <a:r>
              <a:rPr lang="da-DK" dirty="0" smtClean="0"/>
              <a:t>Forforståelsen</a:t>
            </a:r>
          </a:p>
          <a:p>
            <a:r>
              <a:rPr lang="da-DK" dirty="0" smtClean="0"/>
              <a:t>Svært at forstå</a:t>
            </a:r>
          </a:p>
          <a:p>
            <a:r>
              <a:rPr lang="da-DK" dirty="0" smtClean="0"/>
              <a:t>Fortiden og historien bliver nærværende</a:t>
            </a:r>
          </a:p>
          <a:p>
            <a:endParaRPr lang="da-DK" dirty="0" smtClean="0"/>
          </a:p>
          <a:p>
            <a:pPr marL="0" indent="0">
              <a:buNone/>
            </a:pPr>
            <a:endParaRPr lang="da-DK" dirty="0"/>
          </a:p>
        </p:txBody>
      </p:sp>
      <p:pic>
        <p:nvPicPr>
          <p:cNvPr id="5" name="Pladsholder til indhold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5572" y="1867666"/>
            <a:ext cx="6708228" cy="4486274"/>
          </a:xfrm>
        </p:spPr>
      </p:pic>
    </p:spTree>
    <p:extLst>
      <p:ext uri="{BB962C8B-B14F-4D97-AF65-F5344CB8AC3E}">
        <p14:creationId xmlns:p14="http://schemas.microsoft.com/office/powerpoint/2010/main" val="41350923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a-DK" b="1" dirty="0">
                <a:latin typeface="Calibri" panose="020F0502020204030204" pitchFamily="34" charset="0"/>
                <a:cs typeface="Calibri" panose="020F0502020204030204" pitchFamily="34" charset="0"/>
              </a:rPr>
              <a:t>Blå danmarkshistorier</a:t>
            </a:r>
            <a:br>
              <a:rPr lang="da-DK" b="1" dirty="0">
                <a:latin typeface="Calibri" panose="020F0502020204030204" pitchFamily="34" charset="0"/>
                <a:cs typeface="Calibri" panose="020F0502020204030204" pitchFamily="34" charset="0"/>
              </a:rPr>
            </a:br>
            <a:r>
              <a:rPr lang="da-DK" b="1" dirty="0">
                <a:latin typeface="Calibri" panose="020F0502020204030204" pitchFamily="34" charset="0"/>
                <a:cs typeface="Calibri" panose="020F0502020204030204" pitchFamily="34" charset="0"/>
              </a:rPr>
              <a:t>Kapitel </a:t>
            </a:r>
            <a:r>
              <a:rPr lang="da-DK" b="1" dirty="0" smtClean="0">
                <a:latin typeface="Calibri" panose="020F0502020204030204" pitchFamily="34" charset="0"/>
                <a:cs typeface="Calibri" panose="020F0502020204030204" pitchFamily="34" charset="0"/>
              </a:rPr>
              <a:t>3 </a:t>
            </a:r>
            <a:r>
              <a:rPr lang="da-DK" b="1" dirty="0">
                <a:latin typeface="Calibri" panose="020F0502020204030204" pitchFamily="34" charset="0"/>
                <a:cs typeface="Calibri" panose="020F0502020204030204" pitchFamily="34" charset="0"/>
              </a:rPr>
              <a:t>– </a:t>
            </a:r>
            <a:r>
              <a:rPr lang="da-DK" b="1" dirty="0" smtClean="0">
                <a:latin typeface="Calibri" panose="020F0502020204030204" pitchFamily="34" charset="0"/>
                <a:cs typeface="Calibri" panose="020F0502020204030204" pitchFamily="34" charset="0"/>
              </a:rPr>
              <a:t>Sejl og damp</a:t>
            </a:r>
            <a:endParaRPr lang="da-DK" dirty="0"/>
          </a:p>
        </p:txBody>
      </p:sp>
      <p:sp>
        <p:nvSpPr>
          <p:cNvPr id="2" name="Pladsholder til indhold 1"/>
          <p:cNvSpPr>
            <a:spLocks noGrp="1"/>
          </p:cNvSpPr>
          <p:nvPr>
            <p:ph idx="1"/>
          </p:nvPr>
        </p:nvSpPr>
        <p:spPr>
          <a:xfrm>
            <a:off x="294290" y="1825625"/>
            <a:ext cx="10920248" cy="4407009"/>
          </a:xfrm>
        </p:spPr>
        <p:txBody>
          <a:bodyPr>
            <a:normAutofit fontScale="85000" lnSpcReduction="20000"/>
          </a:bodyPr>
          <a:lstStyle/>
          <a:p>
            <a:pPr marL="0" indent="0">
              <a:buNone/>
            </a:pPr>
            <a:r>
              <a:rPr lang="da-DK" dirty="0" smtClean="0"/>
              <a:t>Hvilke </a:t>
            </a:r>
            <a:r>
              <a:rPr lang="da-DK" dirty="0"/>
              <a:t>af følgende udsagn om det funktionelle kildebegreb er sande</a:t>
            </a:r>
            <a:r>
              <a:rPr lang="da-DK" dirty="0" smtClean="0"/>
              <a:t>?</a:t>
            </a:r>
            <a:endParaRPr lang="da-DK" dirty="0"/>
          </a:p>
          <a:p>
            <a:r>
              <a:rPr lang="da-DK" dirty="0"/>
              <a:t>At kilder har en helt særlig funktion, og kun en.</a:t>
            </a:r>
          </a:p>
          <a:p>
            <a:r>
              <a:rPr lang="da-DK" dirty="0"/>
              <a:t>Kilder er enten gode eller dårlige.</a:t>
            </a:r>
          </a:p>
          <a:p>
            <a:r>
              <a:rPr lang="da-DK" dirty="0"/>
              <a:t>Med brugen af det funktionelle kildebegreb handler det udelukkende om at finde ud af om en kilde er troværdig eller ej.</a:t>
            </a:r>
          </a:p>
          <a:p>
            <a:r>
              <a:rPr lang="da-DK" dirty="0"/>
              <a:t>Kilder er ikke gode eller dårlige i sig selv, men deres anvendelighed afhænger af hvilke spørgsmål som du undersøger.</a:t>
            </a:r>
          </a:p>
          <a:p>
            <a:r>
              <a:rPr lang="da-DK" dirty="0"/>
              <a:t>At kilder altid vil kunne besvare et eller andet, man skal bare finde ud af hvad der er muligt.</a:t>
            </a:r>
          </a:p>
          <a:p>
            <a:r>
              <a:rPr lang="da-DK" dirty="0"/>
              <a:t>Brugen af det funktionelle kildebegreb betyder, at kildens relevans er afhængig af, hvilke spørgsmål vi ønsker besvaret.</a:t>
            </a:r>
          </a:p>
          <a:p>
            <a:r>
              <a:rPr lang="da-DK" dirty="0"/>
              <a:t>Brugen af det funktionelle kildebegreb fungerer kun, hvis vi allerede har en forforståelse om et givent emne</a:t>
            </a:r>
            <a:r>
              <a:rPr lang="da-DK" dirty="0" smtClean="0"/>
              <a:t>.</a:t>
            </a:r>
            <a:endParaRPr lang="da-DK" dirty="0"/>
          </a:p>
        </p:txBody>
      </p:sp>
    </p:spTree>
    <p:extLst>
      <p:ext uri="{BB962C8B-B14F-4D97-AF65-F5344CB8AC3E}">
        <p14:creationId xmlns:p14="http://schemas.microsoft.com/office/powerpoint/2010/main" val="26497254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p:txBody>
          <a:bodyPr/>
          <a:lstStyle/>
          <a:p>
            <a:pPr marL="0" indent="0">
              <a:buNone/>
            </a:pPr>
            <a:r>
              <a:rPr lang="da-DK" dirty="0" smtClean="0"/>
              <a:t>Skibsfotografier</a:t>
            </a:r>
            <a:endParaRPr lang="da-DK" dirty="0"/>
          </a:p>
        </p:txBody>
      </p:sp>
      <p:pic>
        <p:nvPicPr>
          <p:cNvPr id="5" name="Pladsholder til indhold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14399" y="0"/>
            <a:ext cx="8684676" cy="6415805"/>
          </a:xfrm>
        </p:spPr>
      </p:pic>
      <p:pic>
        <p:nvPicPr>
          <p:cNvPr id="6" name="Bille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98" y="0"/>
            <a:ext cx="9469823" cy="6415805"/>
          </a:xfrm>
          <a:prstGeom prst="rect">
            <a:avLst/>
          </a:prstGeom>
        </p:spPr>
      </p:pic>
      <p:pic>
        <p:nvPicPr>
          <p:cNvPr id="8" name="Billed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0"/>
            <a:ext cx="9125607" cy="6376518"/>
          </a:xfrm>
          <a:prstGeom prst="rect">
            <a:avLst/>
          </a:prstGeom>
        </p:spPr>
      </p:pic>
    </p:spTree>
    <p:extLst>
      <p:ext uri="{BB962C8B-B14F-4D97-AF65-F5344CB8AC3E}">
        <p14:creationId xmlns:p14="http://schemas.microsoft.com/office/powerpoint/2010/main" val="103921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a-DK" b="1" dirty="0">
                <a:latin typeface="Calibri" panose="020F0502020204030204" pitchFamily="34" charset="0"/>
                <a:cs typeface="Calibri" panose="020F0502020204030204" pitchFamily="34" charset="0"/>
              </a:rPr>
              <a:t>Blå danmarkshistorier</a:t>
            </a:r>
            <a:br>
              <a:rPr lang="da-DK" b="1" dirty="0">
                <a:latin typeface="Calibri" panose="020F0502020204030204" pitchFamily="34" charset="0"/>
                <a:cs typeface="Calibri" panose="020F0502020204030204" pitchFamily="34" charset="0"/>
              </a:rPr>
            </a:br>
            <a:r>
              <a:rPr lang="da-DK" b="1" dirty="0">
                <a:latin typeface="Calibri" panose="020F0502020204030204" pitchFamily="34" charset="0"/>
                <a:cs typeface="Calibri" panose="020F0502020204030204" pitchFamily="34" charset="0"/>
              </a:rPr>
              <a:t>Kapitel </a:t>
            </a:r>
            <a:r>
              <a:rPr lang="da-DK" b="1" dirty="0" smtClean="0">
                <a:latin typeface="Calibri" panose="020F0502020204030204" pitchFamily="34" charset="0"/>
                <a:cs typeface="Calibri" panose="020F0502020204030204" pitchFamily="34" charset="0"/>
              </a:rPr>
              <a:t>3 </a:t>
            </a:r>
            <a:r>
              <a:rPr lang="da-DK" b="1" dirty="0">
                <a:latin typeface="Calibri" panose="020F0502020204030204" pitchFamily="34" charset="0"/>
                <a:cs typeface="Calibri" panose="020F0502020204030204" pitchFamily="34" charset="0"/>
              </a:rPr>
              <a:t>– </a:t>
            </a:r>
            <a:r>
              <a:rPr lang="da-DK" b="1" dirty="0" smtClean="0">
                <a:latin typeface="Calibri" panose="020F0502020204030204" pitchFamily="34" charset="0"/>
                <a:cs typeface="Calibri" panose="020F0502020204030204" pitchFamily="34" charset="0"/>
              </a:rPr>
              <a:t>Sejl og damp</a:t>
            </a:r>
            <a:endParaRPr lang="da-DK" dirty="0"/>
          </a:p>
        </p:txBody>
      </p:sp>
      <p:sp>
        <p:nvSpPr>
          <p:cNvPr id="3" name="Pladsholder til indhold 2"/>
          <p:cNvSpPr>
            <a:spLocks noGrp="1"/>
          </p:cNvSpPr>
          <p:nvPr>
            <p:ph sz="half" idx="1"/>
          </p:nvPr>
        </p:nvSpPr>
        <p:spPr>
          <a:xfrm>
            <a:off x="5841123" y="1690688"/>
            <a:ext cx="5181601" cy="4351338"/>
          </a:xfrm>
        </p:spPr>
        <p:txBody>
          <a:bodyPr>
            <a:normAutofit/>
          </a:bodyPr>
          <a:lstStyle/>
          <a:p>
            <a:pPr marL="0" indent="0">
              <a:buNone/>
            </a:pPr>
            <a:r>
              <a:rPr lang="da-DK" dirty="0" smtClean="0"/>
              <a:t>Udvandrerne - Vilhelm Mobergs bogserie</a:t>
            </a:r>
          </a:p>
          <a:p>
            <a:r>
              <a:rPr lang="da-DK" dirty="0" smtClean="0"/>
              <a:t>Forhold ombord?</a:t>
            </a:r>
          </a:p>
          <a:p>
            <a:r>
              <a:rPr lang="da-DK" dirty="0" smtClean="0"/>
              <a:t>Havet og sømandslivet?</a:t>
            </a:r>
          </a:p>
          <a:p>
            <a:r>
              <a:rPr lang="da-DK" dirty="0" smtClean="0"/>
              <a:t>Årsager til emigrationen</a:t>
            </a:r>
          </a:p>
          <a:p>
            <a:r>
              <a:rPr lang="da-DK" dirty="0" smtClean="0"/>
              <a:t>Hvad kan vi bruge kilden til?</a:t>
            </a:r>
          </a:p>
          <a:p>
            <a:r>
              <a:rPr lang="da-DK" dirty="0" smtClean="0"/>
              <a:t>Det funktionelle kildebegreb</a:t>
            </a:r>
          </a:p>
          <a:p>
            <a:pPr marL="0" indent="0">
              <a:buNone/>
            </a:pPr>
            <a:r>
              <a:rPr lang="da-DK" dirty="0" smtClean="0"/>
              <a:t> </a:t>
            </a:r>
            <a:endParaRPr lang="da-DK" altLang="da-DK" dirty="0">
              <a:latin typeface="Arial" panose="020B0604020202020204" pitchFamily="34" charset="0"/>
            </a:endParaRPr>
          </a:p>
          <a:p>
            <a:pPr marL="0" indent="0">
              <a:buNone/>
            </a:pPr>
            <a:endParaRPr lang="da-DK" dirty="0" smtClean="0"/>
          </a:p>
          <a:p>
            <a:pPr marL="0" indent="0">
              <a:buNone/>
            </a:pPr>
            <a:endParaRPr lang="da-DK" dirty="0" smtClean="0"/>
          </a:p>
          <a:p>
            <a:pPr marL="0" indent="0">
              <a:buNone/>
            </a:pPr>
            <a:endParaRPr lang="da-DK" dirty="0" smtClean="0"/>
          </a:p>
          <a:p>
            <a:endParaRPr lang="da-DK" dirty="0" smtClean="0"/>
          </a:p>
          <a:p>
            <a:pPr marL="0" indent="0">
              <a:buNone/>
            </a:pPr>
            <a:endParaRPr lang="da-DK" dirty="0"/>
          </a:p>
        </p:txBody>
      </p:sp>
      <p:pic>
        <p:nvPicPr>
          <p:cNvPr id="4" name="Pladsholder til indhold 3"/>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6887" r="23884"/>
          <a:stretch/>
        </p:blipFill>
        <p:spPr>
          <a:xfrm>
            <a:off x="0" y="1690688"/>
            <a:ext cx="5693979" cy="4689091"/>
          </a:xfrm>
        </p:spPr>
      </p:pic>
    </p:spTree>
    <p:extLst>
      <p:ext uri="{BB962C8B-B14F-4D97-AF65-F5344CB8AC3E}">
        <p14:creationId xmlns:p14="http://schemas.microsoft.com/office/powerpoint/2010/main" val="6977204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a-DK" b="1" dirty="0">
                <a:latin typeface="Calibri" panose="020F0502020204030204" pitchFamily="34" charset="0"/>
                <a:cs typeface="Calibri" panose="020F0502020204030204" pitchFamily="34" charset="0"/>
              </a:rPr>
              <a:t>Blå danmarkshistorier</a:t>
            </a:r>
            <a:br>
              <a:rPr lang="da-DK" b="1" dirty="0">
                <a:latin typeface="Calibri" panose="020F0502020204030204" pitchFamily="34" charset="0"/>
                <a:cs typeface="Calibri" panose="020F0502020204030204" pitchFamily="34" charset="0"/>
              </a:rPr>
            </a:br>
            <a:r>
              <a:rPr lang="da-DK" b="1" dirty="0">
                <a:latin typeface="Calibri" panose="020F0502020204030204" pitchFamily="34" charset="0"/>
                <a:cs typeface="Calibri" panose="020F0502020204030204" pitchFamily="34" charset="0"/>
              </a:rPr>
              <a:t>Kapitel </a:t>
            </a:r>
            <a:r>
              <a:rPr lang="da-DK" b="1" dirty="0" smtClean="0">
                <a:latin typeface="Calibri" panose="020F0502020204030204" pitchFamily="34" charset="0"/>
                <a:cs typeface="Calibri" panose="020F0502020204030204" pitchFamily="34" charset="0"/>
              </a:rPr>
              <a:t>3 </a:t>
            </a:r>
            <a:r>
              <a:rPr lang="da-DK" b="1" dirty="0">
                <a:latin typeface="Calibri" panose="020F0502020204030204" pitchFamily="34" charset="0"/>
                <a:cs typeface="Calibri" panose="020F0502020204030204" pitchFamily="34" charset="0"/>
              </a:rPr>
              <a:t>– </a:t>
            </a:r>
            <a:r>
              <a:rPr lang="da-DK" b="1" dirty="0" smtClean="0">
                <a:latin typeface="Calibri" panose="020F0502020204030204" pitchFamily="34" charset="0"/>
                <a:cs typeface="Calibri" panose="020F0502020204030204" pitchFamily="34" charset="0"/>
              </a:rPr>
              <a:t>Sejl og damp</a:t>
            </a:r>
            <a:endParaRPr lang="da-DK" dirty="0"/>
          </a:p>
        </p:txBody>
      </p:sp>
      <p:sp>
        <p:nvSpPr>
          <p:cNvPr id="3" name="Pladsholder til indhold 2"/>
          <p:cNvSpPr>
            <a:spLocks noGrp="1"/>
          </p:cNvSpPr>
          <p:nvPr>
            <p:ph sz="half" idx="1"/>
          </p:nvPr>
        </p:nvSpPr>
        <p:spPr>
          <a:xfrm>
            <a:off x="5357647" y="1794094"/>
            <a:ext cx="5181601" cy="4351338"/>
          </a:xfrm>
        </p:spPr>
        <p:txBody>
          <a:bodyPr>
            <a:normAutofit/>
          </a:bodyPr>
          <a:lstStyle/>
          <a:p>
            <a:pPr marL="0" indent="0">
              <a:buNone/>
            </a:pPr>
            <a:r>
              <a:rPr lang="da-DK" dirty="0" smtClean="0"/>
              <a:t> </a:t>
            </a:r>
            <a:endParaRPr lang="da-DK" altLang="da-DK" dirty="0">
              <a:latin typeface="Arial" panose="020B0604020202020204" pitchFamily="34" charset="0"/>
            </a:endParaRPr>
          </a:p>
          <a:p>
            <a:pPr marL="0" indent="0">
              <a:buNone/>
            </a:pPr>
            <a:endParaRPr lang="da-DK" dirty="0" smtClean="0"/>
          </a:p>
          <a:p>
            <a:pPr marL="0" indent="0">
              <a:buNone/>
            </a:pPr>
            <a:endParaRPr lang="da-DK" dirty="0" smtClean="0"/>
          </a:p>
          <a:p>
            <a:pPr marL="0" indent="0">
              <a:buNone/>
            </a:pPr>
            <a:endParaRPr lang="da-DK" dirty="0" smtClean="0"/>
          </a:p>
          <a:p>
            <a:endParaRPr lang="da-DK" dirty="0" smtClean="0"/>
          </a:p>
          <a:p>
            <a:pPr marL="0" indent="0">
              <a:buNone/>
            </a:pPr>
            <a:endParaRPr lang="da-DK" dirty="0"/>
          </a:p>
        </p:txBody>
      </p:sp>
      <p:pic>
        <p:nvPicPr>
          <p:cNvPr id="5" name="Pladsholder til indhold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04496" y="105103"/>
            <a:ext cx="10249718" cy="6159064"/>
          </a:xfrm>
        </p:spPr>
      </p:pic>
    </p:spTree>
    <p:extLst>
      <p:ext uri="{BB962C8B-B14F-4D97-AF65-F5344CB8AC3E}">
        <p14:creationId xmlns:p14="http://schemas.microsoft.com/office/powerpoint/2010/main" val="81743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a-DK" b="1" dirty="0">
                <a:latin typeface="Calibri" panose="020F0502020204030204" pitchFamily="34" charset="0"/>
                <a:cs typeface="Calibri" panose="020F0502020204030204" pitchFamily="34" charset="0"/>
              </a:rPr>
              <a:t>Blå danmarkshistorier</a:t>
            </a:r>
            <a:br>
              <a:rPr lang="da-DK" b="1" dirty="0">
                <a:latin typeface="Calibri" panose="020F0502020204030204" pitchFamily="34" charset="0"/>
                <a:cs typeface="Calibri" panose="020F0502020204030204" pitchFamily="34" charset="0"/>
              </a:rPr>
            </a:br>
            <a:r>
              <a:rPr lang="da-DK" b="1" dirty="0">
                <a:latin typeface="Calibri" panose="020F0502020204030204" pitchFamily="34" charset="0"/>
                <a:cs typeface="Calibri" panose="020F0502020204030204" pitchFamily="34" charset="0"/>
              </a:rPr>
              <a:t>Kapitel </a:t>
            </a:r>
            <a:r>
              <a:rPr lang="da-DK" b="1" dirty="0" smtClean="0">
                <a:latin typeface="Calibri" panose="020F0502020204030204" pitchFamily="34" charset="0"/>
                <a:cs typeface="Calibri" panose="020F0502020204030204" pitchFamily="34" charset="0"/>
              </a:rPr>
              <a:t>3 </a:t>
            </a:r>
            <a:r>
              <a:rPr lang="da-DK" b="1" dirty="0">
                <a:latin typeface="Calibri" panose="020F0502020204030204" pitchFamily="34" charset="0"/>
                <a:cs typeface="Calibri" panose="020F0502020204030204" pitchFamily="34" charset="0"/>
              </a:rPr>
              <a:t>– </a:t>
            </a:r>
            <a:r>
              <a:rPr lang="da-DK" b="1" dirty="0" smtClean="0">
                <a:latin typeface="Calibri" panose="020F0502020204030204" pitchFamily="34" charset="0"/>
                <a:cs typeface="Calibri" panose="020F0502020204030204" pitchFamily="34" charset="0"/>
              </a:rPr>
              <a:t>Sejl og damp</a:t>
            </a:r>
            <a:endParaRPr lang="da-DK" dirty="0"/>
          </a:p>
        </p:txBody>
      </p:sp>
      <p:sp>
        <p:nvSpPr>
          <p:cNvPr id="3" name="Pladsholder til indhold 2"/>
          <p:cNvSpPr>
            <a:spLocks noGrp="1"/>
          </p:cNvSpPr>
          <p:nvPr>
            <p:ph sz="half" idx="1"/>
          </p:nvPr>
        </p:nvSpPr>
        <p:spPr>
          <a:xfrm>
            <a:off x="5357647" y="1794094"/>
            <a:ext cx="5181601" cy="4351338"/>
          </a:xfrm>
        </p:spPr>
        <p:txBody>
          <a:bodyPr>
            <a:normAutofit/>
          </a:bodyPr>
          <a:lstStyle/>
          <a:p>
            <a:pPr marL="0" indent="0">
              <a:buNone/>
            </a:pPr>
            <a:r>
              <a:rPr lang="da-DK" dirty="0" smtClean="0"/>
              <a:t> </a:t>
            </a:r>
            <a:endParaRPr lang="da-DK" altLang="da-DK" dirty="0">
              <a:latin typeface="Arial" panose="020B0604020202020204" pitchFamily="34" charset="0"/>
            </a:endParaRPr>
          </a:p>
          <a:p>
            <a:pPr marL="0" indent="0">
              <a:buNone/>
            </a:pPr>
            <a:endParaRPr lang="da-DK" dirty="0" smtClean="0"/>
          </a:p>
          <a:p>
            <a:pPr marL="0" indent="0">
              <a:buNone/>
            </a:pPr>
            <a:endParaRPr lang="da-DK" dirty="0" smtClean="0"/>
          </a:p>
          <a:p>
            <a:pPr marL="0" indent="0">
              <a:buNone/>
            </a:pPr>
            <a:endParaRPr lang="da-DK" dirty="0" smtClean="0"/>
          </a:p>
          <a:p>
            <a:endParaRPr lang="da-DK" dirty="0" smtClean="0"/>
          </a:p>
          <a:p>
            <a:pPr marL="0" indent="0">
              <a:buNone/>
            </a:pPr>
            <a:endParaRPr lang="da-DK" dirty="0"/>
          </a:p>
        </p:txBody>
      </p:sp>
      <p:pic>
        <p:nvPicPr>
          <p:cNvPr id="4" name="Pladsholder til indhold 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897929" y="73574"/>
            <a:ext cx="9370678" cy="6222124"/>
          </a:xfrm>
        </p:spPr>
      </p:pic>
    </p:spTree>
    <p:extLst>
      <p:ext uri="{BB962C8B-B14F-4D97-AF65-F5344CB8AC3E}">
        <p14:creationId xmlns:p14="http://schemas.microsoft.com/office/powerpoint/2010/main" val="218410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a-DK" b="1" dirty="0">
                <a:latin typeface="Calibri" panose="020F0502020204030204" pitchFamily="34" charset="0"/>
                <a:cs typeface="Calibri" panose="020F0502020204030204" pitchFamily="34" charset="0"/>
              </a:rPr>
              <a:t>Blå danmarkshistorier</a:t>
            </a:r>
            <a:br>
              <a:rPr lang="da-DK" b="1" dirty="0">
                <a:latin typeface="Calibri" panose="020F0502020204030204" pitchFamily="34" charset="0"/>
                <a:cs typeface="Calibri" panose="020F0502020204030204" pitchFamily="34" charset="0"/>
              </a:rPr>
            </a:br>
            <a:r>
              <a:rPr lang="da-DK" b="1" dirty="0">
                <a:latin typeface="Calibri" panose="020F0502020204030204" pitchFamily="34" charset="0"/>
                <a:cs typeface="Calibri" panose="020F0502020204030204" pitchFamily="34" charset="0"/>
              </a:rPr>
              <a:t>Kapitel </a:t>
            </a:r>
            <a:r>
              <a:rPr lang="da-DK" b="1" dirty="0" smtClean="0">
                <a:latin typeface="Calibri" panose="020F0502020204030204" pitchFamily="34" charset="0"/>
                <a:cs typeface="Calibri" panose="020F0502020204030204" pitchFamily="34" charset="0"/>
              </a:rPr>
              <a:t>3 </a:t>
            </a:r>
            <a:r>
              <a:rPr lang="da-DK" b="1" dirty="0">
                <a:latin typeface="Calibri" panose="020F0502020204030204" pitchFamily="34" charset="0"/>
                <a:cs typeface="Calibri" panose="020F0502020204030204" pitchFamily="34" charset="0"/>
              </a:rPr>
              <a:t>– </a:t>
            </a:r>
            <a:r>
              <a:rPr lang="da-DK" b="1" dirty="0" smtClean="0">
                <a:latin typeface="Calibri" panose="020F0502020204030204" pitchFamily="34" charset="0"/>
                <a:cs typeface="Calibri" panose="020F0502020204030204" pitchFamily="34" charset="0"/>
              </a:rPr>
              <a:t>Sejl og damp</a:t>
            </a:r>
            <a:endParaRPr lang="da-DK" dirty="0"/>
          </a:p>
        </p:txBody>
      </p:sp>
      <p:sp>
        <p:nvSpPr>
          <p:cNvPr id="3" name="Pladsholder til indhold 2"/>
          <p:cNvSpPr>
            <a:spLocks noGrp="1"/>
          </p:cNvSpPr>
          <p:nvPr>
            <p:ph sz="half" idx="1"/>
          </p:nvPr>
        </p:nvSpPr>
        <p:spPr>
          <a:xfrm>
            <a:off x="5357647" y="1794094"/>
            <a:ext cx="5181601" cy="4351338"/>
          </a:xfrm>
        </p:spPr>
        <p:txBody>
          <a:bodyPr>
            <a:normAutofit/>
          </a:bodyPr>
          <a:lstStyle/>
          <a:p>
            <a:pPr marL="0" indent="0">
              <a:buNone/>
            </a:pPr>
            <a:r>
              <a:rPr lang="da-DK" dirty="0" smtClean="0"/>
              <a:t> </a:t>
            </a:r>
            <a:endParaRPr lang="da-DK" altLang="da-DK" dirty="0">
              <a:latin typeface="Arial" panose="020B0604020202020204" pitchFamily="34" charset="0"/>
            </a:endParaRPr>
          </a:p>
          <a:p>
            <a:pPr marL="0" indent="0">
              <a:buNone/>
            </a:pPr>
            <a:endParaRPr lang="da-DK" dirty="0" smtClean="0"/>
          </a:p>
          <a:p>
            <a:pPr marL="0" indent="0">
              <a:buNone/>
            </a:pPr>
            <a:endParaRPr lang="da-DK" dirty="0" smtClean="0"/>
          </a:p>
          <a:p>
            <a:pPr marL="0" indent="0">
              <a:buNone/>
            </a:pPr>
            <a:endParaRPr lang="da-DK" dirty="0" smtClean="0"/>
          </a:p>
          <a:p>
            <a:endParaRPr lang="da-DK" dirty="0" smtClean="0"/>
          </a:p>
          <a:p>
            <a:pPr marL="0" indent="0">
              <a:buNone/>
            </a:pPr>
            <a:endParaRPr lang="da-DK" dirty="0"/>
          </a:p>
        </p:txBody>
      </p:sp>
      <p:pic>
        <p:nvPicPr>
          <p:cNvPr id="7" name="Pladsholder til indhold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2627" y="1794094"/>
            <a:ext cx="6504533" cy="4028637"/>
          </a:xfrm>
        </p:spPr>
      </p:pic>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414" y="1"/>
            <a:ext cx="4837386" cy="6369268"/>
          </a:xfrm>
          <a:prstGeom prst="rect">
            <a:avLst/>
          </a:prstGeom>
        </p:spPr>
      </p:pic>
    </p:spTree>
    <p:extLst>
      <p:ext uri="{BB962C8B-B14F-4D97-AF65-F5344CB8AC3E}">
        <p14:creationId xmlns:p14="http://schemas.microsoft.com/office/powerpoint/2010/main" val="14629297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a-DK" b="1" dirty="0">
                <a:latin typeface="Calibri" panose="020F0502020204030204" pitchFamily="34" charset="0"/>
                <a:cs typeface="Calibri" panose="020F0502020204030204" pitchFamily="34" charset="0"/>
              </a:rPr>
              <a:t>Blå danmarkshistorier</a:t>
            </a:r>
            <a:br>
              <a:rPr lang="da-DK" b="1" dirty="0">
                <a:latin typeface="Calibri" panose="020F0502020204030204" pitchFamily="34" charset="0"/>
                <a:cs typeface="Calibri" panose="020F0502020204030204" pitchFamily="34" charset="0"/>
              </a:rPr>
            </a:br>
            <a:r>
              <a:rPr lang="da-DK" b="1" dirty="0">
                <a:latin typeface="Calibri" panose="020F0502020204030204" pitchFamily="34" charset="0"/>
                <a:cs typeface="Calibri" panose="020F0502020204030204" pitchFamily="34" charset="0"/>
              </a:rPr>
              <a:t>Kapitel </a:t>
            </a:r>
            <a:r>
              <a:rPr lang="da-DK" b="1" dirty="0" smtClean="0">
                <a:latin typeface="Calibri" panose="020F0502020204030204" pitchFamily="34" charset="0"/>
                <a:cs typeface="Calibri" panose="020F0502020204030204" pitchFamily="34" charset="0"/>
              </a:rPr>
              <a:t>3 </a:t>
            </a:r>
            <a:r>
              <a:rPr lang="da-DK" b="1" dirty="0">
                <a:latin typeface="Calibri" panose="020F0502020204030204" pitchFamily="34" charset="0"/>
                <a:cs typeface="Calibri" panose="020F0502020204030204" pitchFamily="34" charset="0"/>
              </a:rPr>
              <a:t>– </a:t>
            </a:r>
            <a:r>
              <a:rPr lang="da-DK" b="1" dirty="0" smtClean="0">
                <a:latin typeface="Calibri" panose="020F0502020204030204" pitchFamily="34" charset="0"/>
                <a:cs typeface="Calibri" panose="020F0502020204030204" pitchFamily="34" charset="0"/>
              </a:rPr>
              <a:t>Sejl og damp</a:t>
            </a:r>
            <a:endParaRPr lang="da-DK" dirty="0"/>
          </a:p>
        </p:txBody>
      </p:sp>
      <p:sp>
        <p:nvSpPr>
          <p:cNvPr id="3" name="Pladsholder til indhold 2"/>
          <p:cNvSpPr>
            <a:spLocks noGrp="1"/>
          </p:cNvSpPr>
          <p:nvPr>
            <p:ph sz="half" idx="1"/>
          </p:nvPr>
        </p:nvSpPr>
        <p:spPr>
          <a:xfrm>
            <a:off x="7504385" y="1860609"/>
            <a:ext cx="3459845" cy="4181416"/>
          </a:xfrm>
        </p:spPr>
        <p:txBody>
          <a:bodyPr/>
          <a:lstStyle/>
          <a:p>
            <a:pPr marL="0" indent="0">
              <a:buNone/>
            </a:pPr>
            <a:endParaRPr lang="da-DK" dirty="0" smtClean="0"/>
          </a:p>
          <a:p>
            <a:pPr marL="0" indent="0">
              <a:buNone/>
            </a:pPr>
            <a:r>
              <a:rPr lang="da-DK" dirty="0" smtClean="0"/>
              <a:t>Opsummering </a:t>
            </a:r>
            <a:r>
              <a:rPr lang="da-DK" dirty="0" smtClean="0"/>
              <a:t>over hvad I har beskæftiget jer med i dag.</a:t>
            </a:r>
          </a:p>
          <a:p>
            <a:r>
              <a:rPr lang="da-DK" dirty="0" smtClean="0"/>
              <a:t>Funktionelle kildebegreb</a:t>
            </a:r>
          </a:p>
          <a:p>
            <a:r>
              <a:rPr lang="da-DK" dirty="0" smtClean="0"/>
              <a:t>Emigrationen til USA</a:t>
            </a:r>
          </a:p>
          <a:p>
            <a:pPr marL="0" indent="0">
              <a:buNone/>
            </a:pPr>
            <a:endParaRPr lang="da-DK" dirty="0" smtClean="0"/>
          </a:p>
        </p:txBody>
      </p:sp>
      <p:pic>
        <p:nvPicPr>
          <p:cNvPr id="5" name="Pladsholder til indhold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0" y="1860609"/>
            <a:ext cx="7137890" cy="4508660"/>
          </a:xfrm>
        </p:spPr>
      </p:pic>
    </p:spTree>
    <p:extLst>
      <p:ext uri="{BB962C8B-B14F-4D97-AF65-F5344CB8AC3E}">
        <p14:creationId xmlns:p14="http://schemas.microsoft.com/office/powerpoint/2010/main" val="38502047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 og damp</a:t>
            </a:r>
            <a:br>
              <a:rPr lang="da-DK" sz="4800" b="1" dirty="0" smtClean="0">
                <a:latin typeface="Calibri" panose="020F0502020204030204" pitchFamily="34" charset="0"/>
                <a:cs typeface="Calibri" panose="020F0502020204030204" pitchFamily="34" charset="0"/>
              </a:rPr>
            </a:br>
            <a:r>
              <a:rPr lang="da-DK" sz="1200" b="1" dirty="0" smtClean="0">
                <a:latin typeface="Calibri" panose="020F0502020204030204" pitchFamily="34" charset="0"/>
                <a:cs typeface="Calibri" panose="020F0502020204030204" pitchFamily="34" charset="0"/>
              </a:rPr>
              <a:t>Modul 10</a:t>
            </a:r>
            <a:endParaRPr lang="da-DK" sz="12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838200" y="1825625"/>
            <a:ext cx="3689195" cy="4351338"/>
          </a:xfrm>
        </p:spPr>
        <p:txBody>
          <a:bodyPr>
            <a:normAutofit/>
          </a:bodyPr>
          <a:lstStyle/>
          <a:p>
            <a:pPr marL="0" indent="0">
              <a:buNone/>
            </a:pPr>
            <a:r>
              <a:rPr lang="da-DK" dirty="0" smtClean="0"/>
              <a:t>Dagens modul</a:t>
            </a:r>
          </a:p>
          <a:p>
            <a:r>
              <a:rPr lang="da-DK" dirty="0"/>
              <a:t>Kort om remediering</a:t>
            </a:r>
          </a:p>
          <a:p>
            <a:r>
              <a:rPr lang="da-DK" dirty="0" smtClean="0"/>
              <a:t>Shanty</a:t>
            </a:r>
            <a:endParaRPr lang="da-DK" dirty="0"/>
          </a:p>
          <a:p>
            <a:r>
              <a:rPr lang="da-DK" dirty="0"/>
              <a:t>Quiz</a:t>
            </a:r>
          </a:p>
          <a:p>
            <a:r>
              <a:rPr lang="da-DK" dirty="0"/>
              <a:t>Evaluering af forløbet</a:t>
            </a:r>
          </a:p>
          <a:p>
            <a:endParaRPr lang="da-DK" dirty="0" smtClean="0"/>
          </a:p>
        </p:txBody>
      </p:sp>
    </p:spTree>
    <p:extLst>
      <p:ext uri="{BB962C8B-B14F-4D97-AF65-F5344CB8AC3E}">
        <p14:creationId xmlns:p14="http://schemas.microsoft.com/office/powerpoint/2010/main" val="30861954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idx="1"/>
          </p:nvPr>
        </p:nvSpPr>
        <p:spPr/>
        <p:txBody>
          <a:bodyPr/>
          <a:lstStyle/>
          <a:p>
            <a:pPr marL="0" indent="0">
              <a:buNone/>
            </a:pPr>
            <a:r>
              <a:rPr lang="da-DK" dirty="0" smtClean="0"/>
              <a:t>Remediering</a:t>
            </a:r>
          </a:p>
          <a:p>
            <a:r>
              <a:rPr lang="da-DK" dirty="0" smtClean="0"/>
              <a:t>Materiale bearbejdes i et nyt medie.</a:t>
            </a:r>
          </a:p>
          <a:p>
            <a:r>
              <a:rPr lang="da-DK" dirty="0" smtClean="0"/>
              <a:t>Direkte remediering</a:t>
            </a:r>
          </a:p>
          <a:p>
            <a:r>
              <a:rPr lang="da-DK" dirty="0" smtClean="0"/>
              <a:t>Reform</a:t>
            </a:r>
          </a:p>
          <a:p>
            <a:r>
              <a:rPr lang="da-DK" dirty="0" smtClean="0"/>
              <a:t>Adaption</a:t>
            </a:r>
          </a:p>
          <a:p>
            <a:r>
              <a:rPr lang="da-DK" dirty="0" smtClean="0"/>
              <a:t>Fortætte, forvandle og fortolke</a:t>
            </a:r>
          </a:p>
          <a:p>
            <a:endParaRPr lang="da-DK" dirty="0"/>
          </a:p>
        </p:txBody>
      </p:sp>
    </p:spTree>
    <p:extLst>
      <p:ext uri="{BB962C8B-B14F-4D97-AF65-F5344CB8AC3E}">
        <p14:creationId xmlns:p14="http://schemas.microsoft.com/office/powerpoint/2010/main" val="9047458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5" name="Pladsholder til indhold 4"/>
          <p:cNvSpPr>
            <a:spLocks noGrp="1"/>
          </p:cNvSpPr>
          <p:nvPr>
            <p:ph sz="half" idx="2"/>
          </p:nvPr>
        </p:nvSpPr>
        <p:spPr>
          <a:xfrm>
            <a:off x="838200" y="1825624"/>
            <a:ext cx="4222531" cy="4351338"/>
          </a:xfrm>
        </p:spPr>
        <p:txBody>
          <a:bodyPr>
            <a:normAutofit/>
          </a:bodyPr>
          <a:lstStyle/>
          <a:p>
            <a:pPr marL="0" indent="0">
              <a:buNone/>
            </a:pPr>
            <a:r>
              <a:rPr lang="da-DK" dirty="0" smtClean="0"/>
              <a:t>Vælg mellem følgende emner:</a:t>
            </a:r>
          </a:p>
          <a:p>
            <a:r>
              <a:rPr lang="da-DK" dirty="0" smtClean="0"/>
              <a:t>Livet </a:t>
            </a:r>
            <a:r>
              <a:rPr lang="da-DK" dirty="0"/>
              <a:t>ombord på et sejlskib på langfart i 1800-tallet.</a:t>
            </a:r>
          </a:p>
          <a:p>
            <a:pPr marL="171450" indent="-171450"/>
            <a:r>
              <a:rPr lang="da-DK" dirty="0" smtClean="0"/>
              <a:t>Søfartshistorie </a:t>
            </a:r>
          </a:p>
          <a:p>
            <a:pPr marL="171450" indent="-171450"/>
            <a:r>
              <a:rPr lang="da-DK" dirty="0" smtClean="0"/>
              <a:t>Kildemæssige overvejelser</a:t>
            </a:r>
          </a:p>
          <a:p>
            <a:pPr marL="171450" indent="-171450"/>
            <a:r>
              <a:rPr lang="da-DK" dirty="0" smtClean="0"/>
              <a:t>Gymnasieelev </a:t>
            </a:r>
            <a:r>
              <a:rPr lang="da-DK" dirty="0"/>
              <a:t>i dagens Danmark. </a:t>
            </a:r>
            <a:endParaRPr lang="da-DK" dirty="0" smtClean="0"/>
          </a:p>
          <a:p>
            <a:pPr marL="171450" indent="-171450"/>
            <a:endParaRPr lang="da-DK" dirty="0"/>
          </a:p>
        </p:txBody>
      </p:sp>
      <p:pic>
        <p:nvPicPr>
          <p:cNvPr id="10" name="Pladsholder til indhold 9"/>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060731" y="1948321"/>
            <a:ext cx="6292504" cy="4441969"/>
          </a:xfrm>
        </p:spPr>
      </p:pic>
    </p:spTree>
    <p:extLst>
      <p:ext uri="{BB962C8B-B14F-4D97-AF65-F5344CB8AC3E}">
        <p14:creationId xmlns:p14="http://schemas.microsoft.com/office/powerpoint/2010/main" val="12093114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43420"/>
            <a:ext cx="10515600" cy="1325563"/>
          </a:xfrm>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12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838200" y="2415209"/>
            <a:ext cx="4061789" cy="3632546"/>
          </a:xfrm>
        </p:spPr>
        <p:txBody>
          <a:bodyPr/>
          <a:lstStyle/>
          <a:p>
            <a:pPr marL="0" indent="0">
              <a:buNone/>
            </a:pPr>
            <a:endParaRPr lang="da-DK" dirty="0" smtClean="0"/>
          </a:p>
          <a:p>
            <a:pPr marL="0" indent="0">
              <a:buNone/>
            </a:pPr>
            <a:endParaRPr lang="da-DK" dirty="0" smtClean="0"/>
          </a:p>
          <a:p>
            <a:pPr marL="0" indent="0">
              <a:buNone/>
            </a:pPr>
            <a:endParaRPr lang="da-DK" dirty="0"/>
          </a:p>
          <a:p>
            <a:pPr marL="0" indent="0">
              <a:buNone/>
            </a:pPr>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a:p>
        </p:txBody>
      </p:sp>
      <p:sp>
        <p:nvSpPr>
          <p:cNvPr id="4" name="Pladsholder til indhold 3"/>
          <p:cNvSpPr>
            <a:spLocks noGrp="1"/>
          </p:cNvSpPr>
          <p:nvPr>
            <p:ph sz="half" idx="2"/>
          </p:nvPr>
        </p:nvSpPr>
        <p:spPr>
          <a:xfrm>
            <a:off x="1325788" y="3138961"/>
            <a:ext cx="8343729" cy="1225688"/>
          </a:xfrm>
        </p:spPr>
        <p:txBody>
          <a:bodyPr>
            <a:noAutofit/>
          </a:bodyPr>
          <a:lstStyle/>
          <a:p>
            <a:pPr marL="0" indent="0" algn="just">
              <a:buNone/>
            </a:pPr>
            <a:r>
              <a:rPr lang="da-DK" sz="8000" b="1" dirty="0" smtClean="0"/>
              <a:t>Så er det QUIZ-TID!</a:t>
            </a:r>
            <a:endParaRPr lang="da-DK" sz="8000" b="1" dirty="0"/>
          </a:p>
        </p:txBody>
      </p:sp>
    </p:spTree>
    <p:extLst>
      <p:ext uri="{BB962C8B-B14F-4D97-AF65-F5344CB8AC3E}">
        <p14:creationId xmlns:p14="http://schemas.microsoft.com/office/powerpoint/2010/main" val="9061955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93644" y="132859"/>
            <a:ext cx="10515600" cy="1325563"/>
          </a:xfrm>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12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p:txBody>
          <a:bodyPr/>
          <a:lstStyle/>
          <a:p>
            <a:pPr marL="0" indent="0">
              <a:buNone/>
            </a:pPr>
            <a:endParaRPr lang="da-DK" dirty="0" smtClean="0"/>
          </a:p>
          <a:p>
            <a:pPr marL="0" indent="0">
              <a:buNone/>
            </a:pPr>
            <a:endParaRPr lang="da-DK" dirty="0"/>
          </a:p>
          <a:p>
            <a:endParaRPr lang="da-DK" dirty="0" smtClean="0"/>
          </a:p>
          <a:p>
            <a:endParaRPr lang="da-DK" dirty="0" smtClean="0"/>
          </a:p>
          <a:p>
            <a:endParaRPr lang="da-DK" dirty="0" smtClean="0"/>
          </a:p>
          <a:p>
            <a:endParaRPr lang="da-DK" dirty="0" smtClean="0"/>
          </a:p>
          <a:p>
            <a:endParaRPr lang="da-DK" dirty="0" smtClean="0"/>
          </a:p>
          <a:p>
            <a:endParaRPr lang="da-DK" dirty="0"/>
          </a:p>
        </p:txBody>
      </p:sp>
      <p:sp>
        <p:nvSpPr>
          <p:cNvPr id="8" name="Rektangel 7"/>
          <p:cNvSpPr/>
          <p:nvPr/>
        </p:nvSpPr>
        <p:spPr>
          <a:xfrm>
            <a:off x="4057650" y="3075673"/>
            <a:ext cx="6096000" cy="646331"/>
          </a:xfrm>
          <a:prstGeom prst="rect">
            <a:avLst/>
          </a:prstGeom>
        </p:spPr>
        <p:txBody>
          <a:bodyPr>
            <a:spAutoFit/>
          </a:bodyPr>
          <a:lstStyle/>
          <a:p>
            <a:r>
              <a:rPr lang="da-DK" b="1" dirty="0">
                <a:latin typeface="Calibri" panose="020F0502020204030204" pitchFamily="34" charset="0"/>
                <a:cs typeface="Calibri" panose="020F0502020204030204" pitchFamily="34" charset="0"/>
              </a:rPr>
              <a:t/>
            </a:r>
            <a:br>
              <a:rPr lang="da-DK" b="1" dirty="0">
                <a:latin typeface="Calibri" panose="020F0502020204030204" pitchFamily="34" charset="0"/>
                <a:cs typeface="Calibri" panose="020F0502020204030204" pitchFamily="34" charset="0"/>
              </a:rPr>
            </a:br>
            <a:endParaRPr lang="da-DK" dirty="0"/>
          </a:p>
        </p:txBody>
      </p:sp>
      <p:sp>
        <p:nvSpPr>
          <p:cNvPr id="6" name="Rektangel 5"/>
          <p:cNvSpPr/>
          <p:nvPr/>
        </p:nvSpPr>
        <p:spPr>
          <a:xfrm>
            <a:off x="3048000" y="2967335"/>
            <a:ext cx="6096000" cy="369332"/>
          </a:xfrm>
          <a:prstGeom prst="rect">
            <a:avLst/>
          </a:prstGeom>
        </p:spPr>
        <p:txBody>
          <a:bodyPr>
            <a:spAutoFit/>
          </a:bodyPr>
          <a:lstStyle/>
          <a:p>
            <a:endParaRPr lang="da-DK" dirty="0"/>
          </a:p>
        </p:txBody>
      </p:sp>
      <p:pic>
        <p:nvPicPr>
          <p:cNvPr id="10" name="Pladsholder til indhold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2038967" y="0"/>
            <a:ext cx="7445342" cy="6400800"/>
          </a:xfrm>
        </p:spPr>
      </p:pic>
      <p:pic>
        <p:nvPicPr>
          <p:cNvPr id="15" name="Billed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644" y="0"/>
            <a:ext cx="9447675" cy="6400800"/>
          </a:xfrm>
          <a:prstGeom prst="rect">
            <a:avLst/>
          </a:prstGeom>
        </p:spPr>
      </p:pic>
      <p:pic>
        <p:nvPicPr>
          <p:cNvPr id="16" name="Billed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815" y="0"/>
            <a:ext cx="9654075" cy="6368952"/>
          </a:xfrm>
          <a:prstGeom prst="rect">
            <a:avLst/>
          </a:prstGeom>
        </p:spPr>
      </p:pic>
      <p:pic>
        <p:nvPicPr>
          <p:cNvPr id="20" name="Billed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647" y="-7003"/>
            <a:ext cx="9047067" cy="6400800"/>
          </a:xfrm>
          <a:prstGeom prst="rect">
            <a:avLst/>
          </a:prstGeom>
        </p:spPr>
      </p:pic>
      <p:pic>
        <p:nvPicPr>
          <p:cNvPr id="21" name="Billed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9465" y="-7003"/>
            <a:ext cx="6147707" cy="6407803"/>
          </a:xfrm>
          <a:prstGeom prst="rect">
            <a:avLst/>
          </a:prstGeom>
        </p:spPr>
      </p:pic>
      <p:pic>
        <p:nvPicPr>
          <p:cNvPr id="22" name="Billede 21"/>
          <p:cNvPicPr>
            <a:picLocks noChangeAspect="1"/>
          </p:cNvPicPr>
          <p:nvPr/>
        </p:nvPicPr>
        <p:blipFill rotWithShape="1">
          <a:blip r:embed="rId9" cstate="print">
            <a:extLst>
              <a:ext uri="{28A0092B-C50C-407E-A947-70E740481C1C}">
                <a14:useLocalDpi xmlns:a14="http://schemas.microsoft.com/office/drawing/2010/main" val="0"/>
              </a:ext>
            </a:extLst>
          </a:blip>
          <a:srcRect t="4293" b="6139"/>
          <a:stretch/>
        </p:blipFill>
        <p:spPr>
          <a:xfrm>
            <a:off x="924910" y="-52998"/>
            <a:ext cx="9806152" cy="6422737"/>
          </a:xfrm>
          <a:prstGeom prst="rect">
            <a:avLst/>
          </a:prstGeom>
        </p:spPr>
      </p:pic>
    </p:spTree>
    <p:extLst>
      <p:ext uri="{BB962C8B-B14F-4D97-AF65-F5344CB8AC3E}">
        <p14:creationId xmlns:p14="http://schemas.microsoft.com/office/powerpoint/2010/main" val="202318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165538" y="1825625"/>
            <a:ext cx="5110651" cy="4351338"/>
          </a:xfrm>
        </p:spPr>
        <p:txBody>
          <a:bodyPr/>
          <a:lstStyle/>
          <a:p>
            <a:r>
              <a:rPr lang="da-DK" dirty="0" smtClean="0"/>
              <a:t>Hans Peter Thomsens skibbrud</a:t>
            </a:r>
          </a:p>
          <a:p>
            <a:r>
              <a:rPr lang="da-DK" dirty="0" smtClean="0"/>
              <a:t>Øland 1876</a:t>
            </a:r>
          </a:p>
          <a:p>
            <a:r>
              <a:rPr lang="da-DK" dirty="0" smtClean="0"/>
              <a:t>Snestorm</a:t>
            </a:r>
          </a:p>
          <a:p>
            <a:r>
              <a:rPr lang="da-DK" dirty="0" smtClean="0"/>
              <a:t>Mere end 10 timers kamp</a:t>
            </a:r>
          </a:p>
          <a:p>
            <a:r>
              <a:rPr lang="da-DK" dirty="0" smtClean="0"/>
              <a:t>Mere end 5 timer i åben redningsbåd, klamrende til skibet</a:t>
            </a:r>
          </a:p>
          <a:p>
            <a:r>
              <a:rPr lang="da-DK" dirty="0" smtClean="0"/>
              <a:t>Indkvartering hos lokale bønder</a:t>
            </a:r>
          </a:p>
          <a:p>
            <a:pPr marL="0" indent="0">
              <a:buNone/>
            </a:pPr>
            <a:endParaRPr lang="da-DK" dirty="0"/>
          </a:p>
        </p:txBody>
      </p:sp>
      <p:pic>
        <p:nvPicPr>
          <p:cNvPr id="6" name="Pladsholder til indhold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07269" y="1776593"/>
            <a:ext cx="5736021" cy="4596541"/>
          </a:xfrm>
        </p:spPr>
      </p:pic>
    </p:spTree>
    <p:extLst>
      <p:ext uri="{BB962C8B-B14F-4D97-AF65-F5344CB8AC3E}">
        <p14:creationId xmlns:p14="http://schemas.microsoft.com/office/powerpoint/2010/main" val="41992189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latin typeface="Calibri" panose="020F0502020204030204" pitchFamily="34" charset="0"/>
                <a:cs typeface="Calibri" panose="020F0502020204030204" pitchFamily="34" charset="0"/>
              </a:rPr>
              <a:t>Blå danmarkshistorier</a:t>
            </a:r>
            <a:br>
              <a:rPr lang="da-DK" sz="4800" b="1" dirty="0">
                <a:latin typeface="Calibri" panose="020F0502020204030204" pitchFamily="34" charset="0"/>
                <a:cs typeface="Calibri" panose="020F0502020204030204" pitchFamily="34" charset="0"/>
              </a:rPr>
            </a:br>
            <a:r>
              <a:rPr lang="da-DK" sz="4800" b="1" dirty="0">
                <a:latin typeface="Calibri" panose="020F0502020204030204" pitchFamily="34" charset="0"/>
                <a:cs typeface="Calibri" panose="020F0502020204030204" pitchFamily="34" charset="0"/>
              </a:rPr>
              <a:t>Kapitel </a:t>
            </a:r>
            <a:r>
              <a:rPr lang="da-DK" sz="4800" b="1" dirty="0" smtClean="0">
                <a:latin typeface="Calibri" panose="020F0502020204030204" pitchFamily="34" charset="0"/>
                <a:cs typeface="Calibri" panose="020F0502020204030204" pitchFamily="34" charset="0"/>
              </a:rPr>
              <a:t>3 – Sejl og damp</a:t>
            </a:r>
            <a:endParaRPr lang="da-DK" sz="48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165538" y="1825625"/>
            <a:ext cx="3576145" cy="4351338"/>
          </a:xfrm>
        </p:spPr>
        <p:txBody>
          <a:bodyPr/>
          <a:lstStyle/>
          <a:p>
            <a:pPr marL="0" indent="0">
              <a:buNone/>
            </a:pPr>
            <a:r>
              <a:rPr lang="da-DK" dirty="0" smtClean="0"/>
              <a:t>Opsamling:</a:t>
            </a:r>
          </a:p>
          <a:p>
            <a:r>
              <a:rPr lang="da-DK" dirty="0" smtClean="0"/>
              <a:t>Hvad går forløbet ud på?</a:t>
            </a:r>
          </a:p>
          <a:p>
            <a:r>
              <a:rPr lang="da-DK" dirty="0" smtClean="0"/>
              <a:t>Hvad er formålet med forløbet?</a:t>
            </a:r>
          </a:p>
          <a:p>
            <a:r>
              <a:rPr lang="da-DK" dirty="0" smtClean="0"/>
              <a:t>Hvad skal vi beskæftige os med?</a:t>
            </a:r>
          </a:p>
          <a:p>
            <a:r>
              <a:rPr lang="da-DK" dirty="0" smtClean="0"/>
              <a:t>Hvad har vi lavet i dag og hvad har vi lært?</a:t>
            </a:r>
          </a:p>
          <a:p>
            <a:endParaRPr lang="da-DK" dirty="0"/>
          </a:p>
        </p:txBody>
      </p:sp>
      <p:pic>
        <p:nvPicPr>
          <p:cNvPr id="5" name="Pladsholder til indhold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346027" y="1690688"/>
            <a:ext cx="7007773" cy="4660169"/>
          </a:xfrm>
        </p:spPr>
      </p:pic>
    </p:spTree>
    <p:extLst>
      <p:ext uri="{BB962C8B-B14F-4D97-AF65-F5344CB8AC3E}">
        <p14:creationId xmlns:p14="http://schemas.microsoft.com/office/powerpoint/2010/main" val="35335894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r="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smtClean="0">
                <a:latin typeface="Calibri" panose="020F0502020204030204" pitchFamily="34" charset="0"/>
                <a:cs typeface="Calibri" panose="020F0502020204030204" pitchFamily="34" charset="0"/>
              </a:rPr>
              <a:t>Blå danmarkshistorier</a:t>
            </a:r>
            <a:br>
              <a:rPr lang="da-DK" sz="4800" b="1" dirty="0" smtClean="0">
                <a:latin typeface="Calibri" panose="020F0502020204030204" pitchFamily="34" charset="0"/>
                <a:cs typeface="Calibri" panose="020F0502020204030204" pitchFamily="34" charset="0"/>
              </a:rPr>
            </a:br>
            <a:r>
              <a:rPr lang="da-DK" sz="4800" b="1" dirty="0" smtClean="0">
                <a:latin typeface="Calibri" panose="020F0502020204030204" pitchFamily="34" charset="0"/>
                <a:cs typeface="Calibri" panose="020F0502020204030204" pitchFamily="34" charset="0"/>
              </a:rPr>
              <a:t>Kapitel 3 – Sejl</a:t>
            </a:r>
            <a:br>
              <a:rPr lang="da-DK" sz="4800" b="1" dirty="0" smtClean="0">
                <a:latin typeface="Calibri" panose="020F0502020204030204" pitchFamily="34" charset="0"/>
                <a:cs typeface="Calibri" panose="020F0502020204030204" pitchFamily="34" charset="0"/>
              </a:rPr>
            </a:br>
            <a:r>
              <a:rPr lang="da-DK" sz="1200" b="1" dirty="0" smtClean="0">
                <a:latin typeface="Calibri" panose="020F0502020204030204" pitchFamily="34" charset="0"/>
                <a:cs typeface="Calibri" panose="020F0502020204030204" pitchFamily="34" charset="0"/>
              </a:rPr>
              <a:t>Modul 2</a:t>
            </a:r>
            <a:endParaRPr lang="da-DK" sz="1200" b="1" dirty="0">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838200" y="1825625"/>
            <a:ext cx="3439510" cy="4351338"/>
          </a:xfrm>
        </p:spPr>
        <p:txBody>
          <a:bodyPr>
            <a:normAutofit/>
          </a:bodyPr>
          <a:lstStyle/>
          <a:p>
            <a:pPr marL="0" indent="0">
              <a:buNone/>
            </a:pPr>
            <a:r>
              <a:rPr lang="da-DK" dirty="0" smtClean="0"/>
              <a:t>Dagens modul</a:t>
            </a:r>
          </a:p>
          <a:p>
            <a:r>
              <a:rPr lang="da-DK" dirty="0" smtClean="0"/>
              <a:t>Hvem var H.P. Thomsen</a:t>
            </a:r>
          </a:p>
          <a:p>
            <a:r>
              <a:rPr lang="da-DK" dirty="0" smtClean="0"/>
              <a:t>Opsamling fra sidst</a:t>
            </a:r>
          </a:p>
          <a:p>
            <a:r>
              <a:rPr lang="da-DK" dirty="0" smtClean="0"/>
              <a:t>Remediering</a:t>
            </a:r>
          </a:p>
          <a:p>
            <a:r>
              <a:rPr lang="da-DK" dirty="0" smtClean="0"/>
              <a:t>Skibbrud</a:t>
            </a:r>
          </a:p>
          <a:p>
            <a:r>
              <a:rPr lang="da-DK" dirty="0" smtClean="0"/>
              <a:t>Twitter</a:t>
            </a:r>
          </a:p>
          <a:p>
            <a:r>
              <a:rPr lang="da-DK" dirty="0" smtClean="0"/>
              <a:t>Medrejsende hustruer</a:t>
            </a:r>
          </a:p>
          <a:p>
            <a:endParaRPr lang="da-DK" dirty="0"/>
          </a:p>
          <a:p>
            <a:pPr marL="0" indent="0">
              <a:buNone/>
            </a:pPr>
            <a:endParaRPr lang="da-DK" dirty="0" smtClean="0"/>
          </a:p>
        </p:txBody>
      </p:sp>
      <p:pic>
        <p:nvPicPr>
          <p:cNvPr id="5" name="Pladsholder til indhold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168435" y="1650123"/>
            <a:ext cx="7185365" cy="4714328"/>
          </a:xfrm>
        </p:spPr>
      </p:pic>
    </p:spTree>
    <p:extLst>
      <p:ext uri="{BB962C8B-B14F-4D97-AF65-F5344CB8AC3E}">
        <p14:creationId xmlns:p14="http://schemas.microsoft.com/office/powerpoint/2010/main" val="5682244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96841</TotalTime>
  <Words>8243</Words>
  <Application>Microsoft Office PowerPoint</Application>
  <PresentationFormat>Widescreen</PresentationFormat>
  <Paragraphs>1021</Paragraphs>
  <Slides>69</Slides>
  <Notes>68</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69</vt:i4>
      </vt:variant>
    </vt:vector>
  </HeadingPairs>
  <TitlesOfParts>
    <vt:vector size="74" baseType="lpstr">
      <vt:lpstr>Arial</vt:lpstr>
      <vt:lpstr>Calibri</vt:lpstr>
      <vt:lpstr>Calibri Light</vt:lpstr>
      <vt:lpstr>Wingdings</vt:lpstr>
      <vt:lpstr>Office Theme</vt:lpstr>
      <vt:lpstr>Blå danmarkshistorier Sejl og damp</vt:lpstr>
      <vt:lpstr>Blå danmarkshistorier Kapitel 3 – Sejl og damp modul 1</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Modul 2</vt:lpstr>
      <vt:lpstr>Blå danmarkshistorier Kapitel 3 – Sejl</vt:lpstr>
      <vt:lpstr>Blå danmarkshistorier Kapitel 3 – Sejl</vt:lpstr>
      <vt:lpstr>Blå danmarkshistorier Kapitel 3 – Sejl</vt:lpstr>
      <vt:lpstr>Blå danmarkshistorier Kapitel 3 – Sejl</vt:lpstr>
      <vt:lpstr>Blå danmarkshistorier Kapitel 3 – Sejl</vt:lpstr>
      <vt:lpstr>Blå danmarkshistorier Kapitel 3 – Sejl</vt:lpstr>
      <vt:lpstr>Blå danmarkshistorier Kapitel 3 – Sejl</vt:lpstr>
      <vt:lpstr>Blå danmarkshistorier Kapitel 3 – Sejl</vt:lpstr>
      <vt:lpstr>Blå danmarkshistorier Kapitel 3 – Sejl og damp Modul 3</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 Modul 4</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 Modul 5</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 Modul 6</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–Damp Modul 7</vt:lpstr>
      <vt:lpstr>Blå danmarkshistorier Kapitel 3 – Damp </vt:lpstr>
      <vt:lpstr>Blå danmarkshistorier Kapitel 3 – Damp </vt:lpstr>
      <vt:lpstr>Blå danmarkshistorier Kapitel 3 – Damp</vt:lpstr>
      <vt:lpstr>Blå danmarkshistorier Kapitel 3 – Damp </vt:lpstr>
      <vt:lpstr>Blå danmarkshistorier Kapitel 3 – Damp </vt:lpstr>
      <vt:lpstr>Blå danmarkshistorier Kapitel 3 – Damp </vt:lpstr>
      <vt:lpstr>Blå danmarkshistorier Kapitel 3 – Damp Modul 8</vt:lpstr>
      <vt:lpstr>Blå danmarkshistorier Kapitel 3 – Damp </vt:lpstr>
      <vt:lpstr>Blå danmarkshistorier Kapitel 3 – Damp </vt:lpstr>
      <vt:lpstr>Blå danmarkshistorier Kapitel 3 – Damp </vt:lpstr>
      <vt:lpstr>Blå danmarkshistorier Kapitel 3 – Sejl og Damp Modul 9</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vt:lpstr>
      <vt:lpstr>Blå danmarkshistorier Kapitel 3 – Sejl og damp Modul 10</vt:lpstr>
      <vt:lpstr>Blå danmarkshistorier Kapitel 3 – Sejl og damp</vt:lpstr>
      <vt:lpstr>Blå danmarkshistorier Kapitel 3 – Sejl og damp</vt:lpstr>
      <vt:lpstr>Blå danmarkshistorier Kapitel 3 – Sejl og damp</vt:lpstr>
      <vt:lpstr>Blå danmarkshistorier Kapitel 3 – Sejl og damp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Blå danmarkshistorier</dc:title>
  <dc:creator>gymadm\kgjef</dc:creator>
  <cp:lastModifiedBy>Claus Frederiksen</cp:lastModifiedBy>
  <cp:revision>537</cp:revision>
  <dcterms:created xsi:type="dcterms:W3CDTF">2021-05-05T20:34:05Z</dcterms:created>
  <dcterms:modified xsi:type="dcterms:W3CDTF">2022-01-30T21:23:39Z</dcterms:modified>
</cp:coreProperties>
</file>