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64" r:id="rId2"/>
    <p:sldId id="259" r:id="rId3"/>
    <p:sldId id="273" r:id="rId4"/>
    <p:sldId id="274" r:id="rId5"/>
    <p:sldId id="277" r:id="rId6"/>
    <p:sldId id="275" r:id="rId7"/>
    <p:sldId id="261" r:id="rId8"/>
  </p:sldIdLst>
  <p:sldSz cx="12192000" cy="6858000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emlayout 2 - Markerin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EC20E35-A176-4012-BC5E-935CFFF8708E}" styleName="Mellemlayout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3B4B98B0-60AC-42C2-AFA5-B58CD77FA1E5}" styleName="Lyst layout 1 - Markering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35758FB7-9AC5-4552-8A53-C91805E547FA}" styleName="Tema til typografi 1 - Markering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3C2FFA5D-87B4-456A-9821-1D502468CF0F}" styleName="Tema til typografi 1 - Markering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3" d="100"/>
          <a:sy n="63" d="100"/>
        </p:scale>
        <p:origin x="76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8E450BB-A1C3-4DD4-B499-3696E582806B}" type="datetimeFigureOut">
              <a:rPr lang="da-DK" smtClean="0"/>
              <a:t>18-10-2021</a:t>
            </a:fld>
            <a:endParaRPr lang="da-DK"/>
          </a:p>
        </p:txBody>
      </p:sp>
      <p:sp>
        <p:nvSpPr>
          <p:cNvPr id="4" name="Pladsholder til slidebille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a-DK"/>
          </a:p>
        </p:txBody>
      </p:sp>
      <p:sp>
        <p:nvSpPr>
          <p:cNvPr id="5" name="Pladsholder til no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81E8273-A264-4862-8881-9F436CDA77E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7582191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88D02AE-1DED-4D1D-9945-7806BD66FB3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E8A3FBBA-E8B9-4FCD-8295-5B0F1F028DF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F550F9AE-19FE-4AED-8027-24B4FE03F7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9DD96-5E4F-4ED6-AA22-0F486D1215A3}" type="datetimeFigureOut">
              <a:rPr lang="da-DK" smtClean="0"/>
              <a:t>18-10-2021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6ED497F8-4A0C-4C56-AD55-0C880CFF24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9BCE2C57-BE4D-412C-AFE1-63C1EDD76C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A88B6-95D6-488E-9508-62035501309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8436348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C4D9269-F0D7-4019-BA05-4D942A649F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FB1EB501-C62B-45E2-B70D-35FBD3BBDA5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D25CFAE5-4EE1-4C49-8B3C-C6C1B44CDC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9DD96-5E4F-4ED6-AA22-0F486D1215A3}" type="datetimeFigureOut">
              <a:rPr lang="da-DK" smtClean="0"/>
              <a:t>18-10-2021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B68B0089-AAB4-4047-B645-729E444B47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158B9096-28A8-4124-A6BF-DB8254DEDF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A88B6-95D6-488E-9508-62035501309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9378565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>
            <a:extLst>
              <a:ext uri="{FF2B5EF4-FFF2-40B4-BE49-F238E27FC236}">
                <a16:creationId xmlns:a16="http://schemas.microsoft.com/office/drawing/2014/main" id="{FA86CC5D-F118-4F4E-A92E-3ACE6489878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2306BB8F-903B-4CFC-87C7-E0F2E5C3F58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F54CAF06-6A38-4BEB-AACF-ED12D7C345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9DD96-5E4F-4ED6-AA22-0F486D1215A3}" type="datetimeFigureOut">
              <a:rPr lang="da-DK" smtClean="0"/>
              <a:t>18-10-2021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FEAA1663-21A9-4986-A6E6-907382287E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606F427D-8EBD-4702-A2EF-27C74A017D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A88B6-95D6-488E-9508-62035501309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897893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098FDA7-2F40-47F5-A034-E2E0910285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47B02042-F6DE-43B5-83B4-01EC622302D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1E9ABDA1-9B38-4E7D-8B7E-B8D0F63BFF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9DD96-5E4F-4ED6-AA22-0F486D1215A3}" type="datetimeFigureOut">
              <a:rPr lang="da-DK" smtClean="0"/>
              <a:t>18-10-2021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3C524FAA-AFC2-4B62-A681-8205ADCDA4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428D1C47-5E61-4042-98D9-28967295B6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A88B6-95D6-488E-9508-62035501309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4070640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9A65639-C213-4C3D-8ABD-3473B92681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17ED6D6A-3229-418F-B7E4-CF0DACCA45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14ACE8BF-A250-4B8F-856A-8EC1B71771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9DD96-5E4F-4ED6-AA22-0F486D1215A3}" type="datetimeFigureOut">
              <a:rPr lang="da-DK" smtClean="0"/>
              <a:t>18-10-2021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9A4AECF2-037C-4740-AA87-C43EAC9D76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B0BB7CE6-2C4D-4E4C-A4C7-8C4DAC6638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A88B6-95D6-488E-9508-62035501309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6607464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E8B26B8-C27F-4134-9B03-BBFD68E188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7E46ABC3-D66C-4B85-B41D-7243D3BF01C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1C2F20D5-DCDC-4AE3-91D4-0D7E0AF992F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4B334769-F55A-4327-AD93-621BC4ECFD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9DD96-5E4F-4ED6-AA22-0F486D1215A3}" type="datetimeFigureOut">
              <a:rPr lang="da-DK" smtClean="0"/>
              <a:t>18-10-2021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4ACFD51D-F841-4B1C-B766-AB7CD59BDE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A1EAF2EC-424B-4F16-946A-F0B358745D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A88B6-95D6-488E-9508-62035501309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5629710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BB7A537-3190-403D-9D44-7BAB088A95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9C916A32-D948-431F-B58A-4FB4BCC098D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17BAA6E2-C123-49F2-AC87-1A09649E557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tekst 4">
            <a:extLst>
              <a:ext uri="{FF2B5EF4-FFF2-40B4-BE49-F238E27FC236}">
                <a16:creationId xmlns:a16="http://schemas.microsoft.com/office/drawing/2014/main" id="{3C6DB95E-2AB7-4F0C-B665-D3DF9123BFC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6" name="Pladsholder til indhold 5">
            <a:extLst>
              <a:ext uri="{FF2B5EF4-FFF2-40B4-BE49-F238E27FC236}">
                <a16:creationId xmlns:a16="http://schemas.microsoft.com/office/drawing/2014/main" id="{49F46504-3BE9-4621-8E05-87CA18AA818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7" name="Pladsholder til dato 6">
            <a:extLst>
              <a:ext uri="{FF2B5EF4-FFF2-40B4-BE49-F238E27FC236}">
                <a16:creationId xmlns:a16="http://schemas.microsoft.com/office/drawing/2014/main" id="{499A42F6-BBDE-4997-B404-2C53796737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9DD96-5E4F-4ED6-AA22-0F486D1215A3}" type="datetimeFigureOut">
              <a:rPr lang="da-DK" smtClean="0"/>
              <a:t>18-10-2021</a:t>
            </a:fld>
            <a:endParaRPr lang="da-DK"/>
          </a:p>
        </p:txBody>
      </p:sp>
      <p:sp>
        <p:nvSpPr>
          <p:cNvPr id="8" name="Pladsholder til sidefod 7">
            <a:extLst>
              <a:ext uri="{FF2B5EF4-FFF2-40B4-BE49-F238E27FC236}">
                <a16:creationId xmlns:a16="http://schemas.microsoft.com/office/drawing/2014/main" id="{0CEF43F8-2EB7-4590-A1C3-9759DCEEEC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slidenummer 8">
            <a:extLst>
              <a:ext uri="{FF2B5EF4-FFF2-40B4-BE49-F238E27FC236}">
                <a16:creationId xmlns:a16="http://schemas.microsoft.com/office/drawing/2014/main" id="{FEB52628-7280-43E5-8B40-68672345F2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A88B6-95D6-488E-9508-62035501309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4088581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3F832A9-3263-4917-8503-7A5E076E27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dato 2">
            <a:extLst>
              <a:ext uri="{FF2B5EF4-FFF2-40B4-BE49-F238E27FC236}">
                <a16:creationId xmlns:a16="http://schemas.microsoft.com/office/drawing/2014/main" id="{6EF34F5A-CE74-416D-924D-C7E559A970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9DD96-5E4F-4ED6-AA22-0F486D1215A3}" type="datetimeFigureOut">
              <a:rPr lang="da-DK" smtClean="0"/>
              <a:t>18-10-2021</a:t>
            </a:fld>
            <a:endParaRPr lang="da-DK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E178EBFB-BE91-4CFE-8B6D-82F5C3EE60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42ED9CA8-8E2C-4DB6-B91C-F74B790359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A88B6-95D6-488E-9508-62035501309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5925109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>
            <a:extLst>
              <a:ext uri="{FF2B5EF4-FFF2-40B4-BE49-F238E27FC236}">
                <a16:creationId xmlns:a16="http://schemas.microsoft.com/office/drawing/2014/main" id="{5CCC359F-B6B5-49A6-B9A3-B014AAC41E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9DD96-5E4F-4ED6-AA22-0F486D1215A3}" type="datetimeFigureOut">
              <a:rPr lang="da-DK" smtClean="0"/>
              <a:t>18-10-2021</a:t>
            </a:fld>
            <a:endParaRPr lang="da-DK"/>
          </a:p>
        </p:txBody>
      </p:sp>
      <p:sp>
        <p:nvSpPr>
          <p:cNvPr id="3" name="Pladsholder til sidefod 2">
            <a:extLst>
              <a:ext uri="{FF2B5EF4-FFF2-40B4-BE49-F238E27FC236}">
                <a16:creationId xmlns:a16="http://schemas.microsoft.com/office/drawing/2014/main" id="{A0F15608-DA72-4122-9F0E-18CB340931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883EF46C-8B0C-4C21-91C4-E6580365DB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A88B6-95D6-488E-9508-62035501309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30015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670E312-55E3-46F3-9D01-3B6C97340F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7E615451-0FDB-4676-A164-CA59399EB2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BF604A54-6FB7-4803-8C3D-956A59EBC2F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6BE03F57-4107-4416-9B5F-47A50F4D7B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9DD96-5E4F-4ED6-AA22-0F486D1215A3}" type="datetimeFigureOut">
              <a:rPr lang="da-DK" smtClean="0"/>
              <a:t>18-10-2021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DA1FE536-BFEF-49BF-B1CA-D842B0943A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70CC1704-C6BC-4D68-9431-2B284D6CAE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A88B6-95D6-488E-9508-62035501309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965692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BE24E19-7370-4AA5-B8F7-70632D37A1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billede 2">
            <a:extLst>
              <a:ext uri="{FF2B5EF4-FFF2-40B4-BE49-F238E27FC236}">
                <a16:creationId xmlns:a16="http://schemas.microsoft.com/office/drawing/2014/main" id="{5CE7E19C-1FD1-4F30-8B5F-055D2F18E6E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0D150896-0FB3-4DDE-903C-70CA20FA350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4F790192-91B1-47E0-901C-AAFEA36779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9DD96-5E4F-4ED6-AA22-0F486D1215A3}" type="datetimeFigureOut">
              <a:rPr lang="da-DK" smtClean="0"/>
              <a:t>18-10-2021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D6E10B5C-267A-4612-A6DE-8E0AF9FBE9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4311888A-B93F-400E-8FB0-648726B0CE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A88B6-95D6-488E-9508-62035501309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1003868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>
            <a:extLst>
              <a:ext uri="{FF2B5EF4-FFF2-40B4-BE49-F238E27FC236}">
                <a16:creationId xmlns:a16="http://schemas.microsoft.com/office/drawing/2014/main" id="{A6C64F1A-5DDA-41CC-81E0-1974FD6F1D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7AFFE922-6A2C-4D5D-9801-7DF7BB8E8E1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E9348F80-2ECA-48AA-9B75-BAA9A038EE4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69DD96-5E4F-4ED6-AA22-0F486D1215A3}" type="datetimeFigureOut">
              <a:rPr lang="da-DK" smtClean="0"/>
              <a:t>18-10-2021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56DF7662-9C63-4388-8790-086C1126451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BBE5BD8E-2F31-46E7-AC36-4143FA5C04E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7A88B6-95D6-488E-9508-62035501309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2424747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2B566528-1B12-4246-9431-5C2D7D0811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E5C027C0-2AD1-47E8-B93D-75EFE75195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7" y="321734"/>
            <a:ext cx="10905066" cy="1135737"/>
          </a:xfrm>
        </p:spPr>
        <p:txBody>
          <a:bodyPr>
            <a:normAutofit/>
          </a:bodyPr>
          <a:lstStyle/>
          <a:p>
            <a:r>
              <a:rPr lang="da-DK" sz="3600" b="1" dirty="0"/>
              <a:t>Kapitel 10: Teorier om den politiske magt</a:t>
            </a:r>
            <a:endParaRPr lang="da-DK" sz="3600" dirty="0"/>
          </a:p>
        </p:txBody>
      </p:sp>
      <p:sp>
        <p:nvSpPr>
          <p:cNvPr id="7" name="Rectangle 3">
            <a:extLst>
              <a:ext uri="{FF2B5EF4-FFF2-40B4-BE49-F238E27FC236}">
                <a16:creationId xmlns:a16="http://schemas.microsoft.com/office/drawing/2014/main" id="{64D2FB4A-93C1-4A24-9896-48C3A09D40B7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643469" y="1782981"/>
            <a:ext cx="4008384" cy="4393982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91440" tIns="45720" rIns="91440" bIns="45720" numCol="1" anchorCtr="0" compatLnSpc="1">
            <a:prstTxWarp prst="textNoShape">
              <a:avLst/>
            </a:prstTxWarp>
            <a:normAutofit/>
          </a:bodyPr>
          <a:lstStyle/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</a:pPr>
            <a:endParaRPr kumimoji="0" lang="da-DK" altLang="da-DK" sz="2000" b="0" i="0" u="none" strike="noStrike" cap="none" normalizeH="0" baseline="0">
              <a:ln>
                <a:noFill/>
              </a:ln>
              <a:effectLst/>
              <a:latin typeface="Arial" panose="020B0604020202020204" pitchFamily="34" charset="0"/>
            </a:endParaRPr>
          </a:p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</a:pPr>
            <a:endParaRPr kumimoji="0" lang="da-DK" altLang="da-DK" sz="2000" b="0" i="0" u="none" strike="noStrike" cap="none" normalizeH="0" baseline="0">
              <a:ln>
                <a:noFill/>
              </a:ln>
              <a:effectLst/>
              <a:latin typeface="Arial" panose="020B0604020202020204" pitchFamily="34" charset="0"/>
            </a:endParaRP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828A5161-06F1-46CF-8AD7-844680A59E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4601497"/>
            <a:ext cx="1014060" cy="2017580"/>
            <a:chOff x="0" y="4601497"/>
            <a:chExt cx="1014060" cy="2017580"/>
          </a:xfrm>
        </p:grpSpPr>
        <p:sp>
          <p:nvSpPr>
            <p:cNvPr id="15" name="Isosceles Triangle 14">
              <a:extLst>
                <a:ext uri="{FF2B5EF4-FFF2-40B4-BE49-F238E27FC236}">
                  <a16:creationId xmlns:a16="http://schemas.microsoft.com/office/drawing/2014/main" id="{D3F51FEB-38FB-4F6C-9F7B-2F2AFAB6546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-501760" y="5103257"/>
              <a:ext cx="2017580" cy="1014060"/>
            </a:xfrm>
            <a:prstGeom prst="triangle">
              <a:avLst>
                <a:gd name="adj" fmla="val 50000"/>
              </a:avLst>
            </a:prstGeom>
            <a:solidFill>
              <a:schemeClr val="accent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1E547BA6-BAE0-43BB-A7CA-60F69CE252F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2700000">
              <a:off x="427916" y="5728708"/>
              <a:ext cx="485578" cy="485578"/>
            </a:xfrm>
            <a:prstGeom prst="rect">
              <a:avLst/>
            </a:prstGeom>
            <a:solidFill>
              <a:schemeClr val="accent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8" name="Group 17">
            <a:extLst>
              <a:ext uri="{FF2B5EF4-FFF2-40B4-BE49-F238E27FC236}">
                <a16:creationId xmlns:a16="http://schemas.microsoft.com/office/drawing/2014/main" id="{5995D10D-E9C9-47DB-AE7E-801FEF38F5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219290" y="1"/>
            <a:ext cx="972709" cy="1935307"/>
            <a:chOff x="10918968" y="713127"/>
            <a:chExt cx="1273032" cy="2532832"/>
          </a:xfrm>
        </p:grpSpPr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CC1A72C6-3DE4-4EC3-9AD5-9E0D40D8CE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2700000">
              <a:off x="11052629" y="2120024"/>
              <a:ext cx="645368" cy="645368"/>
            </a:xfrm>
            <a:prstGeom prst="rect">
              <a:avLst/>
            </a:prstGeom>
            <a:solidFill>
              <a:schemeClr val="accent4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Isosceles Triangle 19">
              <a:extLst>
                <a:ext uri="{FF2B5EF4-FFF2-40B4-BE49-F238E27FC236}">
                  <a16:creationId xmlns:a16="http://schemas.microsoft.com/office/drawing/2014/main" id="{0B0DA1F1-C391-4EDF-9FE0-23E86E13776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6200000">
              <a:off x="10289068" y="1343027"/>
              <a:ext cx="2532832" cy="1273032"/>
            </a:xfrm>
            <a:prstGeom prst="triangle">
              <a:avLst>
                <a:gd name="adj" fmla="val 50000"/>
              </a:avLst>
            </a:prstGeom>
            <a:solidFill>
              <a:schemeClr val="accent4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pic>
        <p:nvPicPr>
          <p:cNvPr id="4" name="Pladsholder til indhold 7" descr="Et billede, der indeholder tekst, clipart&#10;&#10;Automatisk genereret beskrivelse">
            <a:extLst>
              <a:ext uri="{FF2B5EF4-FFF2-40B4-BE49-F238E27FC236}">
                <a16:creationId xmlns:a16="http://schemas.microsoft.com/office/drawing/2014/main" id="{F53C9B9B-6C31-42EB-88C2-87CC0F895AB2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48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31212" y="14276"/>
            <a:ext cx="2360788" cy="944315"/>
          </a:xfrm>
          <a:prstGeom prst="rect">
            <a:avLst/>
          </a:prstGeom>
        </p:spPr>
      </p:pic>
      <p:graphicFrame>
        <p:nvGraphicFramePr>
          <p:cNvPr id="3" name="Tabel 4">
            <a:extLst>
              <a:ext uri="{FF2B5EF4-FFF2-40B4-BE49-F238E27FC236}">
                <a16:creationId xmlns:a16="http://schemas.microsoft.com/office/drawing/2014/main" id="{712497F4-C7CE-4834-B8D2-DA1F43970BE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62583174"/>
              </p:ext>
            </p:extLst>
          </p:nvPr>
        </p:nvGraphicFramePr>
        <p:xfrm>
          <a:off x="643468" y="2104644"/>
          <a:ext cx="10905066" cy="403167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90241">
                  <a:extLst>
                    <a:ext uri="{9D8B030D-6E8A-4147-A177-3AD203B41FA5}">
                      <a16:colId xmlns:a16="http://schemas.microsoft.com/office/drawing/2014/main" val="1922221262"/>
                    </a:ext>
                  </a:extLst>
                </a:gridCol>
                <a:gridCol w="5414825">
                  <a:extLst>
                    <a:ext uri="{9D8B030D-6E8A-4147-A177-3AD203B41FA5}">
                      <a16:colId xmlns:a16="http://schemas.microsoft.com/office/drawing/2014/main" val="2863391415"/>
                    </a:ext>
                  </a:extLst>
                </a:gridCol>
              </a:tblGrid>
              <a:tr h="92519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sz="1800" dirty="0"/>
                        <a:t>Læringsmål - efter at have læst dette kapitel skal du kunne: </a:t>
                      </a:r>
                    </a:p>
                  </a:txBody>
                  <a:tcPr marL="88961" marR="88961" marT="44480" marB="4448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sz="1800"/>
                        <a:t>Dagsorden for modulet</a:t>
                      </a:r>
                    </a:p>
                    <a:p>
                      <a:endParaRPr lang="da-DK" sz="1800"/>
                    </a:p>
                  </a:txBody>
                  <a:tcPr marL="88961" marR="88961" marT="44480" marB="44480"/>
                </a:tc>
                <a:extLst>
                  <a:ext uri="{0D108BD9-81ED-4DB2-BD59-A6C34878D82A}">
                    <a16:rowId xmlns:a16="http://schemas.microsoft.com/office/drawing/2014/main" val="1859630239"/>
                  </a:ext>
                </a:extLst>
              </a:tr>
              <a:tr h="2793374">
                <a:tc>
                  <a:txBody>
                    <a:bodyPr/>
                    <a:lstStyle/>
                    <a:p>
                      <a:pPr marL="457200" indent="-457200">
                        <a:buAutoNum type="arabicParenR"/>
                      </a:pPr>
                      <a:r>
                        <a:rPr lang="da-DK" sz="1800" b="0" dirty="0"/>
                        <a:t>Redegøre for teorier om politiske magt: pluralisme, elitisme og korporatisme</a:t>
                      </a:r>
                    </a:p>
                    <a:p>
                      <a:pPr marL="457200" indent="-457200">
                        <a:buAutoNum type="arabicParenR"/>
                      </a:pPr>
                      <a:r>
                        <a:rPr lang="da-DK" sz="1800" b="0" dirty="0"/>
                        <a:t>Udlede centrale pointer fra tabellerne</a:t>
                      </a:r>
                    </a:p>
                    <a:p>
                      <a:pPr marL="457200" indent="-457200">
                        <a:buAutoNum type="arabicParenR"/>
                      </a:pPr>
                      <a:r>
                        <a:rPr lang="da-DK" sz="1800" b="0" dirty="0"/>
                        <a:t>Anvende teorier om politiske magt, til at forklare centrale tendenser. </a:t>
                      </a:r>
                    </a:p>
                    <a:p>
                      <a:pPr marL="457200" indent="-457200">
                        <a:buAutoNum type="arabicParenR"/>
                      </a:pPr>
                      <a:r>
                        <a:rPr lang="da-DK" sz="1800" b="0" dirty="0"/>
                        <a:t>Opstille hypoteser og anvende teorier om politiske magt</a:t>
                      </a:r>
                    </a:p>
                    <a:p>
                      <a:pPr marL="457200" indent="-457200">
                        <a:buAutoNum type="arabicParenR"/>
                      </a:pPr>
                      <a:endParaRPr lang="da-DK" sz="1800" b="0" dirty="0"/>
                    </a:p>
                    <a:p>
                      <a:pPr marL="457200" indent="-457200">
                        <a:buAutoNum type="arabicParenR"/>
                      </a:pPr>
                      <a:endParaRPr lang="da-DK" sz="1800" b="0" dirty="0"/>
                    </a:p>
                    <a:p>
                      <a:pPr marL="457200" indent="-457200">
                        <a:buAutoNum type="arabicParenR"/>
                      </a:pPr>
                      <a:endParaRPr lang="da-DK" sz="1800" b="0" dirty="0"/>
                    </a:p>
                    <a:p>
                      <a:endParaRPr lang="da-DK" sz="1800" dirty="0"/>
                    </a:p>
                  </a:txBody>
                  <a:tcPr marL="88961" marR="88961" marT="44480" marB="44480"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da-DK" sz="1800" dirty="0"/>
                        <a:t>Pluralisme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da-DK" sz="1800" dirty="0"/>
                        <a:t>Elitisme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da-DK" sz="1800" dirty="0"/>
                        <a:t>Korporatisme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da-DK" sz="1800" dirty="0"/>
                        <a:t>Udledningsopgave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da-DK" sz="1800" dirty="0"/>
                        <a:t>Hvis tid: Hypoteseopgave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da-DK" sz="1800" dirty="0"/>
                        <a:t>Afsluttende øvelse om læringsmål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br>
                        <a:rPr lang="da-DK" sz="1800" dirty="0"/>
                      </a:br>
                      <a:r>
                        <a:rPr lang="da-DK" sz="1800" dirty="0"/>
                        <a:t>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da-DK" sz="1800" dirty="0"/>
                    </a:p>
                  </a:txBody>
                  <a:tcPr marL="88961" marR="88961" marT="44480" marB="44480"/>
                </a:tc>
                <a:extLst>
                  <a:ext uri="{0D108BD9-81ED-4DB2-BD59-A6C34878D82A}">
                    <a16:rowId xmlns:a16="http://schemas.microsoft.com/office/drawing/2014/main" val="152535918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112395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Rectangle 126">
            <a:extLst>
              <a:ext uri="{FF2B5EF4-FFF2-40B4-BE49-F238E27FC236}">
                <a16:creationId xmlns:a16="http://schemas.microsoft.com/office/drawing/2014/main" id="{2B566528-1B12-4246-9431-5C2D7D0811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17A5495F-CF2F-4925-BCC2-52605ACC13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7" y="321734"/>
            <a:ext cx="10905066" cy="1135737"/>
          </a:xfrm>
        </p:spPr>
        <p:txBody>
          <a:bodyPr>
            <a:normAutofit/>
          </a:bodyPr>
          <a:lstStyle/>
          <a:p>
            <a:r>
              <a:rPr lang="da-DK" sz="3600" dirty="0"/>
              <a:t>Pluralisme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AFC06212-37DE-414F-A4DB-6DEF5415CC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3469" y="1782981"/>
            <a:ext cx="10186456" cy="4393982"/>
          </a:xfrm>
        </p:spPr>
        <p:txBody>
          <a:bodyPr>
            <a:normAutofit/>
          </a:bodyPr>
          <a:lstStyle/>
          <a:p>
            <a:r>
              <a:rPr lang="da-DK" sz="2200" dirty="0"/>
              <a:t>Pluralistiske syn på magtforholdet:</a:t>
            </a:r>
          </a:p>
          <a:p>
            <a:endParaRPr lang="da-DK" sz="2200" dirty="0"/>
          </a:p>
          <a:p>
            <a:pPr lvl="1"/>
            <a:r>
              <a:rPr lang="da-DK" sz="2200" dirty="0"/>
              <a:t>Den politiske magt er ikke samlet noget bestemt sted, men derimod er spredt over flere politiske beslutningstagere.</a:t>
            </a:r>
          </a:p>
          <a:p>
            <a:pPr lvl="1"/>
            <a:endParaRPr lang="da-DK" sz="2200" dirty="0"/>
          </a:p>
          <a:p>
            <a:pPr lvl="1"/>
            <a:r>
              <a:rPr lang="da-DK" sz="2200" dirty="0"/>
              <a:t>Demokratiet trives bedst, jo flere interesser der bliver hørt.</a:t>
            </a:r>
          </a:p>
          <a:p>
            <a:pPr lvl="1"/>
            <a:endParaRPr lang="da-DK" sz="2200" dirty="0"/>
          </a:p>
          <a:p>
            <a:pPr lvl="1"/>
            <a:r>
              <a:rPr lang="da-DK" sz="2200" dirty="0"/>
              <a:t>Hænger pluralismen sammen med den politiske liberalisme og Montesquieus lære om magtens tredeling</a:t>
            </a:r>
          </a:p>
        </p:txBody>
      </p:sp>
      <p:grpSp>
        <p:nvGrpSpPr>
          <p:cNvPr id="129" name="Group 128">
            <a:extLst>
              <a:ext uri="{FF2B5EF4-FFF2-40B4-BE49-F238E27FC236}">
                <a16:creationId xmlns:a16="http://schemas.microsoft.com/office/drawing/2014/main" id="{5995D10D-E9C9-47DB-AE7E-801FEF38F5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219290" y="1"/>
            <a:ext cx="972709" cy="1935307"/>
            <a:chOff x="10918968" y="713127"/>
            <a:chExt cx="1273032" cy="2532832"/>
          </a:xfrm>
        </p:grpSpPr>
        <p:sp>
          <p:nvSpPr>
            <p:cNvPr id="130" name="Rectangle 129">
              <a:extLst>
                <a:ext uri="{FF2B5EF4-FFF2-40B4-BE49-F238E27FC236}">
                  <a16:creationId xmlns:a16="http://schemas.microsoft.com/office/drawing/2014/main" id="{CC1A72C6-3DE4-4EC3-9AD5-9E0D40D8CE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2700000">
              <a:off x="11052629" y="2120024"/>
              <a:ext cx="645368" cy="645368"/>
            </a:xfrm>
            <a:prstGeom prst="rect">
              <a:avLst/>
            </a:prstGeom>
            <a:solidFill>
              <a:schemeClr val="accent4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1" name="Isosceles Triangle 130">
              <a:extLst>
                <a:ext uri="{FF2B5EF4-FFF2-40B4-BE49-F238E27FC236}">
                  <a16:creationId xmlns:a16="http://schemas.microsoft.com/office/drawing/2014/main" id="{0B0DA1F1-C391-4EDF-9FE0-23E86E13776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6200000">
              <a:off x="10289068" y="1343027"/>
              <a:ext cx="2532832" cy="1273032"/>
            </a:xfrm>
            <a:prstGeom prst="triangle">
              <a:avLst>
                <a:gd name="adj" fmla="val 50000"/>
              </a:avLst>
            </a:prstGeom>
            <a:solidFill>
              <a:schemeClr val="accent4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133" name="Group 132">
            <a:extLst>
              <a:ext uri="{FF2B5EF4-FFF2-40B4-BE49-F238E27FC236}">
                <a16:creationId xmlns:a16="http://schemas.microsoft.com/office/drawing/2014/main" id="{828A5161-06F1-46CF-8AD7-844680A59E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4601497"/>
            <a:ext cx="1014060" cy="2017580"/>
            <a:chOff x="0" y="4601497"/>
            <a:chExt cx="1014060" cy="2017580"/>
          </a:xfrm>
        </p:grpSpPr>
        <p:sp>
          <p:nvSpPr>
            <p:cNvPr id="134" name="Isosceles Triangle 133">
              <a:extLst>
                <a:ext uri="{FF2B5EF4-FFF2-40B4-BE49-F238E27FC236}">
                  <a16:creationId xmlns:a16="http://schemas.microsoft.com/office/drawing/2014/main" id="{D3F51FEB-38FB-4F6C-9F7B-2F2AFAB6546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-501760" y="5103257"/>
              <a:ext cx="2017580" cy="1014060"/>
            </a:xfrm>
            <a:prstGeom prst="triangle">
              <a:avLst>
                <a:gd name="adj" fmla="val 50000"/>
              </a:avLst>
            </a:prstGeom>
            <a:solidFill>
              <a:schemeClr val="accent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5" name="Rectangle 134">
              <a:extLst>
                <a:ext uri="{FF2B5EF4-FFF2-40B4-BE49-F238E27FC236}">
                  <a16:creationId xmlns:a16="http://schemas.microsoft.com/office/drawing/2014/main" id="{1E547BA6-BAE0-43BB-A7CA-60F69CE252F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2700000">
              <a:off x="427916" y="5728708"/>
              <a:ext cx="485578" cy="485578"/>
            </a:xfrm>
            <a:prstGeom prst="rect">
              <a:avLst/>
            </a:prstGeom>
            <a:solidFill>
              <a:schemeClr val="accent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5" name="Billede 4" descr="Et billede, der indeholder tekst&#10;&#10;Automatisk genereret beskrivelse">
            <a:extLst>
              <a:ext uri="{FF2B5EF4-FFF2-40B4-BE49-F238E27FC236}">
                <a16:creationId xmlns:a16="http://schemas.microsoft.com/office/drawing/2014/main" id="{875B8B62-8644-42FA-9DF4-E91CFC1BA0E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32644" y="0"/>
            <a:ext cx="2359356" cy="9449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55077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Rectangle 88">
            <a:extLst>
              <a:ext uri="{FF2B5EF4-FFF2-40B4-BE49-F238E27FC236}">
                <a16:creationId xmlns:a16="http://schemas.microsoft.com/office/drawing/2014/main" id="{2B566528-1B12-4246-9431-5C2D7D0811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17A5495F-CF2F-4925-BCC2-52605ACC13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7" y="321734"/>
            <a:ext cx="10905066" cy="1135737"/>
          </a:xfrm>
        </p:spPr>
        <p:txBody>
          <a:bodyPr>
            <a:normAutofit/>
          </a:bodyPr>
          <a:lstStyle/>
          <a:p>
            <a:r>
              <a:rPr lang="da-DK" sz="3600" dirty="0"/>
              <a:t>Elitisme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AFC06212-37DE-414F-A4DB-6DEF5415CC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3469" y="1782981"/>
            <a:ext cx="5100106" cy="4393982"/>
          </a:xfrm>
        </p:spPr>
        <p:txBody>
          <a:bodyPr>
            <a:noAutofit/>
          </a:bodyPr>
          <a:lstStyle/>
          <a:p>
            <a:r>
              <a:rPr lang="da-DK" sz="1800" dirty="0"/>
              <a:t>En elite, der styrer landet og dermed udelukker andre grupper/individer fra beslutningsprocessen.</a:t>
            </a:r>
          </a:p>
          <a:p>
            <a:r>
              <a:rPr lang="da-DK" sz="1800" dirty="0"/>
              <a:t>Fokuserer på, at der er en elite, der går på tværs af forskellige sektorer, og som er særlig magtfuld. </a:t>
            </a:r>
          </a:p>
          <a:p>
            <a:r>
              <a:rPr lang="da-DK" sz="1800" u="sng" dirty="0"/>
              <a:t>Demokratisk elitisme </a:t>
            </a:r>
            <a:r>
              <a:rPr lang="da-DK" sz="1800" dirty="0"/>
              <a:t>betragter det repræsentative demokrati som et redskab til at opnå legitimitet og opbakning til eliten. </a:t>
            </a:r>
          </a:p>
          <a:p>
            <a:r>
              <a:rPr lang="da-DK" sz="1800" dirty="0"/>
              <a:t>Borgerne vælger eliten, men ikke, hvilken politik der skal føres. Vælgerne kan vælge, hvilken elite der skal regere, men de kan aldrig ændre det faktum, at magten altid vil være i hænderne på en elite</a:t>
            </a:r>
          </a:p>
          <a:p>
            <a:r>
              <a:rPr lang="da-DK" sz="1800" dirty="0"/>
              <a:t>Et demokrati med konkurrerende eliter.</a:t>
            </a:r>
          </a:p>
        </p:txBody>
      </p:sp>
      <p:grpSp>
        <p:nvGrpSpPr>
          <p:cNvPr id="91" name="Group 90">
            <a:extLst>
              <a:ext uri="{FF2B5EF4-FFF2-40B4-BE49-F238E27FC236}">
                <a16:creationId xmlns:a16="http://schemas.microsoft.com/office/drawing/2014/main" id="{5995D10D-E9C9-47DB-AE7E-801FEF38F5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219290" y="1"/>
            <a:ext cx="972709" cy="1935307"/>
            <a:chOff x="10918968" y="713127"/>
            <a:chExt cx="1273032" cy="2532832"/>
          </a:xfrm>
        </p:grpSpPr>
        <p:sp>
          <p:nvSpPr>
            <p:cNvPr id="92" name="Rectangle 91">
              <a:extLst>
                <a:ext uri="{FF2B5EF4-FFF2-40B4-BE49-F238E27FC236}">
                  <a16:creationId xmlns:a16="http://schemas.microsoft.com/office/drawing/2014/main" id="{CC1A72C6-3DE4-4EC3-9AD5-9E0D40D8CE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2700000">
              <a:off x="11052629" y="2120024"/>
              <a:ext cx="645368" cy="645368"/>
            </a:xfrm>
            <a:prstGeom prst="rect">
              <a:avLst/>
            </a:prstGeom>
            <a:solidFill>
              <a:schemeClr val="accent4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3" name="Isosceles Triangle 92">
              <a:extLst>
                <a:ext uri="{FF2B5EF4-FFF2-40B4-BE49-F238E27FC236}">
                  <a16:creationId xmlns:a16="http://schemas.microsoft.com/office/drawing/2014/main" id="{0B0DA1F1-C391-4EDF-9FE0-23E86E13776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6200000">
              <a:off x="10289068" y="1343027"/>
              <a:ext cx="2532832" cy="1273032"/>
            </a:xfrm>
            <a:prstGeom prst="triangle">
              <a:avLst>
                <a:gd name="adj" fmla="val 50000"/>
              </a:avLst>
            </a:prstGeom>
            <a:solidFill>
              <a:schemeClr val="accent4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pic>
        <p:nvPicPr>
          <p:cNvPr id="6" name="Billede 5">
            <a:extLst>
              <a:ext uri="{FF2B5EF4-FFF2-40B4-BE49-F238E27FC236}">
                <a16:creationId xmlns:a16="http://schemas.microsoft.com/office/drawing/2014/main" id="{F2F8B5D7-E676-42A4-9E63-B1C01531DAC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91368" y="1782982"/>
            <a:ext cx="2461113" cy="2116558"/>
          </a:xfrm>
          <a:prstGeom prst="rect">
            <a:avLst/>
          </a:prstGeom>
        </p:spPr>
      </p:pic>
      <p:grpSp>
        <p:nvGrpSpPr>
          <p:cNvPr id="95" name="Group 94">
            <a:extLst>
              <a:ext uri="{FF2B5EF4-FFF2-40B4-BE49-F238E27FC236}">
                <a16:creationId xmlns:a16="http://schemas.microsoft.com/office/drawing/2014/main" id="{828A5161-06F1-46CF-8AD7-844680A59E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4601497"/>
            <a:ext cx="1014060" cy="2017580"/>
            <a:chOff x="0" y="4601497"/>
            <a:chExt cx="1014060" cy="2017580"/>
          </a:xfrm>
        </p:grpSpPr>
        <p:sp>
          <p:nvSpPr>
            <p:cNvPr id="96" name="Isosceles Triangle 95">
              <a:extLst>
                <a:ext uri="{FF2B5EF4-FFF2-40B4-BE49-F238E27FC236}">
                  <a16:creationId xmlns:a16="http://schemas.microsoft.com/office/drawing/2014/main" id="{D3F51FEB-38FB-4F6C-9F7B-2F2AFAB6546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-501760" y="5103257"/>
              <a:ext cx="2017580" cy="1014060"/>
            </a:xfrm>
            <a:prstGeom prst="triangle">
              <a:avLst>
                <a:gd name="adj" fmla="val 50000"/>
              </a:avLst>
            </a:prstGeom>
            <a:solidFill>
              <a:schemeClr val="accent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Rectangle 96">
              <a:extLst>
                <a:ext uri="{FF2B5EF4-FFF2-40B4-BE49-F238E27FC236}">
                  <a16:creationId xmlns:a16="http://schemas.microsoft.com/office/drawing/2014/main" id="{1E547BA6-BAE0-43BB-A7CA-60F69CE252F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2700000">
              <a:off x="427916" y="5728708"/>
              <a:ext cx="485578" cy="485578"/>
            </a:xfrm>
            <a:prstGeom prst="rect">
              <a:avLst/>
            </a:prstGeom>
            <a:solidFill>
              <a:schemeClr val="accent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7" name="Billede 6">
            <a:extLst>
              <a:ext uri="{FF2B5EF4-FFF2-40B4-BE49-F238E27FC236}">
                <a16:creationId xmlns:a16="http://schemas.microsoft.com/office/drawing/2014/main" id="{E53B2889-0790-4D52-BCDE-9DCB233B270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94209" y="4060406"/>
            <a:ext cx="2855434" cy="2084467"/>
          </a:xfrm>
          <a:prstGeom prst="rect">
            <a:avLst/>
          </a:prstGeom>
        </p:spPr>
      </p:pic>
      <p:pic>
        <p:nvPicPr>
          <p:cNvPr id="5" name="Billede 4" descr="Et billede, der indeholder tekst&#10;&#10;Automatisk genereret beskrivelse">
            <a:extLst>
              <a:ext uri="{FF2B5EF4-FFF2-40B4-BE49-F238E27FC236}">
                <a16:creationId xmlns:a16="http://schemas.microsoft.com/office/drawing/2014/main" id="{875B8B62-8644-42FA-9DF4-E91CFC1BA0E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832644" y="0"/>
            <a:ext cx="2359356" cy="9449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26823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Rectangle 139">
            <a:extLst>
              <a:ext uri="{FF2B5EF4-FFF2-40B4-BE49-F238E27FC236}">
                <a16:creationId xmlns:a16="http://schemas.microsoft.com/office/drawing/2014/main" id="{2B566528-1B12-4246-9431-5C2D7D0811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17A5495F-CF2F-4925-BCC2-52605ACC13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7" y="321734"/>
            <a:ext cx="10905066" cy="1135737"/>
          </a:xfrm>
        </p:spPr>
        <p:txBody>
          <a:bodyPr>
            <a:normAutofit/>
          </a:bodyPr>
          <a:lstStyle/>
          <a:p>
            <a:r>
              <a:rPr lang="da-DK" sz="3600" dirty="0"/>
              <a:t>Korporatisme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AFC06212-37DE-414F-A4DB-6DEF5415CC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3467" y="1782981"/>
            <a:ext cx="10905066" cy="4393982"/>
          </a:xfrm>
        </p:spPr>
        <p:txBody>
          <a:bodyPr>
            <a:normAutofit/>
          </a:bodyPr>
          <a:lstStyle/>
          <a:p>
            <a:r>
              <a:rPr lang="da-DK" sz="2200" dirty="0"/>
              <a:t>Flere ”organer” i samfundet arbejder sammen: virksomheder, fagforeninger, stat, kommuner, banker, offentlige institutioner mv.</a:t>
            </a:r>
          </a:p>
          <a:p>
            <a:r>
              <a:rPr lang="da-DK" sz="2200" dirty="0"/>
              <a:t>Frivillig korporatisme, hvor samarbejdet mere har præg af gensidighed mellem statsmagten, erhvervslivets organisationer, fagforeninger og finanssektoren.</a:t>
            </a:r>
          </a:p>
          <a:p>
            <a:r>
              <a:rPr lang="da-DK" sz="2200" dirty="0"/>
              <a:t>Negative elementer:</a:t>
            </a:r>
          </a:p>
          <a:p>
            <a:pPr lvl="1"/>
            <a:r>
              <a:rPr lang="da-DK" sz="2200" dirty="0"/>
              <a:t>Favoriserer korporatismen de grupper, der har muligheder og ressourcer til at få adgang til regeringen.</a:t>
            </a:r>
          </a:p>
          <a:p>
            <a:pPr lvl="1"/>
            <a:r>
              <a:rPr lang="da-DK" sz="2200" dirty="0"/>
              <a:t>Kan true hele idéen bag den demokratiske proces.</a:t>
            </a:r>
          </a:p>
        </p:txBody>
      </p:sp>
      <p:sp>
        <p:nvSpPr>
          <p:cNvPr id="142" name="Rectangle 141">
            <a:extLst>
              <a:ext uri="{FF2B5EF4-FFF2-40B4-BE49-F238E27FC236}">
                <a16:creationId xmlns:a16="http://schemas.microsoft.com/office/drawing/2014/main" id="{2E80C965-DB6D-4F81-9E9E-B027384D0B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11052629" y="2120024"/>
            <a:ext cx="645368" cy="645368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4" name="Isosceles Triangle 143">
            <a:extLst>
              <a:ext uri="{FF2B5EF4-FFF2-40B4-BE49-F238E27FC236}">
                <a16:creationId xmlns:a16="http://schemas.microsoft.com/office/drawing/2014/main" id="{A580F890-B085-4E95-96AA-55AEBEC5CE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10289068" y="1343027"/>
            <a:ext cx="2532832" cy="1273032"/>
          </a:xfrm>
          <a:prstGeom prst="triangle">
            <a:avLst>
              <a:gd name="adj" fmla="val 50000"/>
            </a:avLst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6" name="Isosceles Triangle 145">
            <a:extLst>
              <a:ext uri="{FF2B5EF4-FFF2-40B4-BE49-F238E27FC236}">
                <a16:creationId xmlns:a16="http://schemas.microsoft.com/office/drawing/2014/main" id="{D3F51FEB-38FB-4F6C-9F7B-2F2AFAB654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501760" y="5103257"/>
            <a:ext cx="2017580" cy="1014060"/>
          </a:xfrm>
          <a:prstGeom prst="triangle">
            <a:avLst>
              <a:gd name="adj" fmla="val 50000"/>
            </a:avLst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48" name="Rectangle 147">
            <a:extLst>
              <a:ext uri="{FF2B5EF4-FFF2-40B4-BE49-F238E27FC236}">
                <a16:creationId xmlns:a16="http://schemas.microsoft.com/office/drawing/2014/main" id="{1E547BA6-BAE0-43BB-A7CA-60F69CE252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427916" y="5728708"/>
            <a:ext cx="485578" cy="48557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5" name="Billede 4" descr="Et billede, der indeholder tekst&#10;&#10;Automatisk genereret beskrivelse">
            <a:extLst>
              <a:ext uri="{FF2B5EF4-FFF2-40B4-BE49-F238E27FC236}">
                <a16:creationId xmlns:a16="http://schemas.microsoft.com/office/drawing/2014/main" id="{875B8B62-8644-42FA-9DF4-E91CFC1BA0E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32644" y="0"/>
            <a:ext cx="2359356" cy="9449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53465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Rectangle 88">
            <a:extLst>
              <a:ext uri="{FF2B5EF4-FFF2-40B4-BE49-F238E27FC236}">
                <a16:creationId xmlns:a16="http://schemas.microsoft.com/office/drawing/2014/main" id="{2B566528-1B12-4246-9431-5C2D7D0811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17A5495F-CF2F-4925-BCC2-52605ACC13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7" y="321734"/>
            <a:ext cx="10905066" cy="1135737"/>
          </a:xfrm>
        </p:spPr>
        <p:txBody>
          <a:bodyPr>
            <a:normAutofit/>
          </a:bodyPr>
          <a:lstStyle/>
          <a:p>
            <a:r>
              <a:rPr lang="da-DK" sz="3600" dirty="0"/>
              <a:t>Undersøgelsesopgave: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AFC06212-37DE-414F-A4DB-6DEF5415CC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3469" y="1782981"/>
            <a:ext cx="4008384" cy="4393982"/>
          </a:xfrm>
        </p:spPr>
        <p:txBody>
          <a:bodyPr>
            <a:normAutofit/>
          </a:bodyPr>
          <a:lstStyle/>
          <a:p>
            <a:r>
              <a:rPr lang="da-DK" sz="2000" dirty="0"/>
              <a:t>I grupper: Hvad kan der udledes om tendenser i tilliden til politikere på baggrund i tabellen Du skal inddrage viden om teorier om politisk magt.</a:t>
            </a:r>
          </a:p>
        </p:txBody>
      </p:sp>
      <p:grpSp>
        <p:nvGrpSpPr>
          <p:cNvPr id="91" name="Group 90">
            <a:extLst>
              <a:ext uri="{FF2B5EF4-FFF2-40B4-BE49-F238E27FC236}">
                <a16:creationId xmlns:a16="http://schemas.microsoft.com/office/drawing/2014/main" id="{828A5161-06F1-46CF-8AD7-844680A59E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4601497"/>
            <a:ext cx="1014060" cy="2017580"/>
            <a:chOff x="0" y="4601497"/>
            <a:chExt cx="1014060" cy="2017580"/>
          </a:xfrm>
        </p:grpSpPr>
        <p:sp>
          <p:nvSpPr>
            <p:cNvPr id="92" name="Isosceles Triangle 91">
              <a:extLst>
                <a:ext uri="{FF2B5EF4-FFF2-40B4-BE49-F238E27FC236}">
                  <a16:creationId xmlns:a16="http://schemas.microsoft.com/office/drawing/2014/main" id="{D3F51FEB-38FB-4F6C-9F7B-2F2AFAB6546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-501760" y="5103257"/>
              <a:ext cx="2017580" cy="1014060"/>
            </a:xfrm>
            <a:prstGeom prst="triangle">
              <a:avLst>
                <a:gd name="adj" fmla="val 50000"/>
              </a:avLst>
            </a:prstGeom>
            <a:solidFill>
              <a:schemeClr val="accent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3" name="Rectangle 92">
              <a:extLst>
                <a:ext uri="{FF2B5EF4-FFF2-40B4-BE49-F238E27FC236}">
                  <a16:creationId xmlns:a16="http://schemas.microsoft.com/office/drawing/2014/main" id="{1E547BA6-BAE0-43BB-A7CA-60F69CE252F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2700000">
              <a:off x="427916" y="5728708"/>
              <a:ext cx="485578" cy="485578"/>
            </a:xfrm>
            <a:prstGeom prst="rect">
              <a:avLst/>
            </a:prstGeom>
            <a:solidFill>
              <a:schemeClr val="accent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95" name="Group 94">
            <a:extLst>
              <a:ext uri="{FF2B5EF4-FFF2-40B4-BE49-F238E27FC236}">
                <a16:creationId xmlns:a16="http://schemas.microsoft.com/office/drawing/2014/main" id="{5995D10D-E9C9-47DB-AE7E-801FEF38F5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219290" y="1"/>
            <a:ext cx="972709" cy="1935307"/>
            <a:chOff x="10918968" y="713127"/>
            <a:chExt cx="1273032" cy="2532832"/>
          </a:xfrm>
        </p:grpSpPr>
        <p:sp>
          <p:nvSpPr>
            <p:cNvPr id="96" name="Rectangle 95">
              <a:extLst>
                <a:ext uri="{FF2B5EF4-FFF2-40B4-BE49-F238E27FC236}">
                  <a16:creationId xmlns:a16="http://schemas.microsoft.com/office/drawing/2014/main" id="{CC1A72C6-3DE4-4EC3-9AD5-9E0D40D8CE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2700000">
              <a:off x="11052629" y="2120024"/>
              <a:ext cx="645368" cy="645368"/>
            </a:xfrm>
            <a:prstGeom prst="rect">
              <a:avLst/>
            </a:prstGeom>
            <a:solidFill>
              <a:schemeClr val="accent4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Isosceles Triangle 96">
              <a:extLst>
                <a:ext uri="{FF2B5EF4-FFF2-40B4-BE49-F238E27FC236}">
                  <a16:creationId xmlns:a16="http://schemas.microsoft.com/office/drawing/2014/main" id="{0B0DA1F1-C391-4EDF-9FE0-23E86E13776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6200000">
              <a:off x="10289068" y="1343027"/>
              <a:ext cx="2532832" cy="1273032"/>
            </a:xfrm>
            <a:prstGeom prst="triangle">
              <a:avLst>
                <a:gd name="adj" fmla="val 50000"/>
              </a:avLst>
            </a:prstGeom>
            <a:solidFill>
              <a:schemeClr val="accent4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pic>
        <p:nvPicPr>
          <p:cNvPr id="5" name="Billede 4" descr="Et billede, der indeholder tekst&#10;&#10;Automatisk genereret beskrivelse">
            <a:extLst>
              <a:ext uri="{FF2B5EF4-FFF2-40B4-BE49-F238E27FC236}">
                <a16:creationId xmlns:a16="http://schemas.microsoft.com/office/drawing/2014/main" id="{875B8B62-8644-42FA-9DF4-E91CFC1BA0E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32644" y="0"/>
            <a:ext cx="2359356" cy="944962"/>
          </a:xfrm>
          <a:prstGeom prst="rect">
            <a:avLst/>
          </a:prstGeom>
        </p:spPr>
      </p:pic>
      <p:graphicFrame>
        <p:nvGraphicFramePr>
          <p:cNvPr id="4" name="Tabel 3">
            <a:extLst>
              <a:ext uri="{FF2B5EF4-FFF2-40B4-BE49-F238E27FC236}">
                <a16:creationId xmlns:a16="http://schemas.microsoft.com/office/drawing/2014/main" id="{6549F5A5-665B-4BB1-AFF4-109A61C1485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37872594"/>
              </p:ext>
            </p:extLst>
          </p:nvPr>
        </p:nvGraphicFramePr>
        <p:xfrm>
          <a:off x="5295319" y="1749545"/>
          <a:ext cx="6253214" cy="4366316"/>
        </p:xfrm>
        <a:graphic>
          <a:graphicData uri="http://schemas.openxmlformats.org/drawingml/2006/table">
            <a:tbl>
              <a:tblPr>
                <a:tableStyleId>{3C2FFA5D-87B4-456A-9821-1D502468CF0F}</a:tableStyleId>
              </a:tblPr>
              <a:tblGrid>
                <a:gridCol w="2808430">
                  <a:extLst>
                    <a:ext uri="{9D8B030D-6E8A-4147-A177-3AD203B41FA5}">
                      <a16:colId xmlns:a16="http://schemas.microsoft.com/office/drawing/2014/main" val="43712737"/>
                    </a:ext>
                  </a:extLst>
                </a:gridCol>
                <a:gridCol w="614729">
                  <a:extLst>
                    <a:ext uri="{9D8B030D-6E8A-4147-A177-3AD203B41FA5}">
                      <a16:colId xmlns:a16="http://schemas.microsoft.com/office/drawing/2014/main" val="4213318948"/>
                    </a:ext>
                  </a:extLst>
                </a:gridCol>
                <a:gridCol w="700945">
                  <a:extLst>
                    <a:ext uri="{9D8B030D-6E8A-4147-A177-3AD203B41FA5}">
                      <a16:colId xmlns:a16="http://schemas.microsoft.com/office/drawing/2014/main" val="1054959780"/>
                    </a:ext>
                  </a:extLst>
                </a:gridCol>
                <a:gridCol w="677680">
                  <a:extLst>
                    <a:ext uri="{9D8B030D-6E8A-4147-A177-3AD203B41FA5}">
                      <a16:colId xmlns:a16="http://schemas.microsoft.com/office/drawing/2014/main" val="3036921674"/>
                    </a:ext>
                  </a:extLst>
                </a:gridCol>
                <a:gridCol w="591465">
                  <a:extLst>
                    <a:ext uri="{9D8B030D-6E8A-4147-A177-3AD203B41FA5}">
                      <a16:colId xmlns:a16="http://schemas.microsoft.com/office/drawing/2014/main" val="3433998052"/>
                    </a:ext>
                  </a:extLst>
                </a:gridCol>
                <a:gridCol w="517566">
                  <a:extLst>
                    <a:ext uri="{9D8B030D-6E8A-4147-A177-3AD203B41FA5}">
                      <a16:colId xmlns:a16="http://schemas.microsoft.com/office/drawing/2014/main" val="2331780845"/>
                    </a:ext>
                  </a:extLst>
                </a:gridCol>
                <a:gridCol w="342399">
                  <a:extLst>
                    <a:ext uri="{9D8B030D-6E8A-4147-A177-3AD203B41FA5}">
                      <a16:colId xmlns:a16="http://schemas.microsoft.com/office/drawing/2014/main" val="1004593282"/>
                    </a:ext>
                  </a:extLst>
                </a:gridCol>
              </a:tblGrid>
              <a:tr h="304105"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a-DK" sz="900" b="0" u="none" strike="noStrike" dirty="0">
                          <a:effectLst/>
                        </a:rPr>
                        <a:t>Sp.25 Hvor stor tillid har du til danske politikere i almindelighed? (i %)</a:t>
                      </a:r>
                      <a:endParaRPr lang="da-DK" sz="16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74" marR="5474" marT="5474" marB="0" anchor="b"/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a-DK" sz="900" b="0" u="none" strike="noStrike">
                          <a:effectLst/>
                        </a:rPr>
                        <a:t>Meget stor tillid</a:t>
                      </a:r>
                      <a:endParaRPr lang="da-DK" sz="1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74" marR="5474" marT="5474" marB="0" anchor="b"/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a-DK" sz="900" b="0" u="none" strike="noStrike">
                          <a:effectLst/>
                        </a:rPr>
                        <a:t>Ret stor tillid</a:t>
                      </a:r>
                      <a:endParaRPr lang="da-DK" sz="1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74" marR="5474" marT="5474" marB="0" anchor="b"/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a-DK" sz="900" b="0" u="none" strike="noStrike">
                          <a:effectLst/>
                        </a:rPr>
                        <a:t>Ret lille tillid</a:t>
                      </a:r>
                      <a:endParaRPr lang="da-DK" sz="1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74" marR="5474" marT="5474" marB="0" anchor="b"/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a-DK" sz="900" b="0" u="none" strike="noStrike">
                          <a:effectLst/>
                        </a:rPr>
                        <a:t>Meget lille tillid</a:t>
                      </a:r>
                      <a:endParaRPr lang="da-DK" sz="1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74" marR="5474" marT="5474" marB="0" anchor="b"/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a-DK" sz="900" b="0" u="none" strike="noStrike">
                          <a:effectLst/>
                        </a:rPr>
                        <a:t>Ved ikke</a:t>
                      </a:r>
                      <a:endParaRPr lang="da-DK" sz="1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74" marR="5474" marT="5474" marB="0" anchor="b"/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a-DK" sz="900" b="0" u="none" strike="noStrike">
                          <a:effectLst/>
                        </a:rPr>
                        <a:t>Total</a:t>
                      </a:r>
                      <a:endParaRPr lang="da-DK" sz="1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74" marR="5474" marT="5474" marB="0" anchor="b"/>
                </a:tc>
                <a:extLst>
                  <a:ext uri="{0D108BD9-81ED-4DB2-BD59-A6C34878D82A}">
                    <a16:rowId xmlns:a16="http://schemas.microsoft.com/office/drawing/2014/main" val="604722511"/>
                  </a:ext>
                </a:extLst>
              </a:tr>
              <a:tr h="304105"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a-DK" sz="900" b="0" u="none" strike="noStrike">
                          <a:effectLst/>
                        </a:rPr>
                        <a:t>Sp.2 Hvilket parti stemte du på ved folketingsvalget d. 5. juni?</a:t>
                      </a:r>
                      <a:endParaRPr lang="da-DK" sz="1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74" marR="5474" marT="5474" marB="0" anchor="b"/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da-DK" sz="1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74" marR="5474" marT="5474" marB="0" anchor="b"/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da-DK" sz="1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74" marR="5474" marT="5474" marB="0" anchor="b"/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da-DK" sz="1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74" marR="5474" marT="5474" marB="0" anchor="b"/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da-DK" sz="1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74" marR="5474" marT="5474" marB="0" anchor="b"/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da-DK" sz="1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74" marR="5474" marT="5474" marB="0" anchor="b"/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da-DK" sz="1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74" marR="5474" marT="5474" marB="0" anchor="b"/>
                </a:tc>
                <a:extLst>
                  <a:ext uri="{0D108BD9-81ED-4DB2-BD59-A6C34878D82A}">
                    <a16:rowId xmlns:a16="http://schemas.microsoft.com/office/drawing/2014/main" val="2741476453"/>
                  </a:ext>
                </a:extLst>
              </a:tr>
              <a:tr h="170823"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a-DK" sz="900" b="0" u="none" strike="noStrike">
                          <a:effectLst/>
                        </a:rPr>
                        <a:t>A: Socialdemokraterne</a:t>
                      </a:r>
                      <a:endParaRPr lang="da-DK" sz="1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74" marR="5474" marT="5474" marB="0" anchor="b"/>
                </a:tc>
                <a:tc>
                  <a:txBody>
                    <a:bodyPr/>
                    <a:lstStyle/>
                    <a:p>
                      <a:pPr algn="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a-DK" sz="900" b="0" u="none" strike="noStrike">
                          <a:effectLst/>
                        </a:rPr>
                        <a:t>29,3</a:t>
                      </a:r>
                      <a:endParaRPr lang="da-DK" sz="1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74" marR="5474" marT="5474" marB="0" anchor="b"/>
                </a:tc>
                <a:tc>
                  <a:txBody>
                    <a:bodyPr/>
                    <a:lstStyle/>
                    <a:p>
                      <a:pPr algn="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a-DK" sz="900" b="0" u="none" strike="noStrike">
                          <a:effectLst/>
                        </a:rPr>
                        <a:t>27,8</a:t>
                      </a:r>
                      <a:endParaRPr lang="da-DK" sz="1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74" marR="5474" marT="5474" marB="0" anchor="b"/>
                </a:tc>
                <a:tc>
                  <a:txBody>
                    <a:bodyPr/>
                    <a:lstStyle/>
                    <a:p>
                      <a:pPr algn="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a-DK" sz="900" b="0" u="none" strike="noStrike">
                          <a:effectLst/>
                        </a:rPr>
                        <a:t>24,4</a:t>
                      </a:r>
                      <a:endParaRPr lang="da-DK" sz="1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74" marR="5474" marT="5474" marB="0" anchor="b"/>
                </a:tc>
                <a:tc>
                  <a:txBody>
                    <a:bodyPr/>
                    <a:lstStyle/>
                    <a:p>
                      <a:pPr algn="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a-DK" sz="900" b="0" u="none" strike="noStrike">
                          <a:effectLst/>
                        </a:rPr>
                        <a:t>18</a:t>
                      </a:r>
                      <a:endParaRPr lang="da-DK" sz="1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74" marR="5474" marT="5474" marB="0" anchor="b"/>
                </a:tc>
                <a:tc>
                  <a:txBody>
                    <a:bodyPr/>
                    <a:lstStyle/>
                    <a:p>
                      <a:pPr algn="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a-DK" sz="900" b="0" u="none" strike="noStrike">
                          <a:effectLst/>
                        </a:rPr>
                        <a:t>21,5</a:t>
                      </a:r>
                      <a:endParaRPr lang="da-DK" sz="1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74" marR="5474" marT="5474" marB="0" anchor="b"/>
                </a:tc>
                <a:tc>
                  <a:txBody>
                    <a:bodyPr/>
                    <a:lstStyle/>
                    <a:p>
                      <a:pPr algn="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a-DK" sz="900" b="0" u="none" strike="noStrike">
                          <a:effectLst/>
                        </a:rPr>
                        <a:t>24,5</a:t>
                      </a:r>
                      <a:endParaRPr lang="da-DK" sz="1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74" marR="5474" marT="5474" marB="0" anchor="b"/>
                </a:tc>
                <a:extLst>
                  <a:ext uri="{0D108BD9-81ED-4DB2-BD59-A6C34878D82A}">
                    <a16:rowId xmlns:a16="http://schemas.microsoft.com/office/drawing/2014/main" val="2235064063"/>
                  </a:ext>
                </a:extLst>
              </a:tr>
              <a:tr h="170823"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a-DK" sz="900" b="0" u="none" strike="noStrike">
                          <a:effectLst/>
                        </a:rPr>
                        <a:t>B: Radikale</a:t>
                      </a:r>
                      <a:endParaRPr lang="da-DK" sz="1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74" marR="5474" marT="5474" marB="0" anchor="b"/>
                </a:tc>
                <a:tc>
                  <a:txBody>
                    <a:bodyPr/>
                    <a:lstStyle/>
                    <a:p>
                      <a:pPr algn="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a-DK" sz="900" b="0" u="none" strike="noStrike">
                          <a:effectLst/>
                        </a:rPr>
                        <a:t>11,5</a:t>
                      </a:r>
                      <a:endParaRPr lang="da-DK" sz="1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74" marR="5474" marT="5474" marB="0" anchor="b"/>
                </a:tc>
                <a:tc>
                  <a:txBody>
                    <a:bodyPr/>
                    <a:lstStyle/>
                    <a:p>
                      <a:pPr algn="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a-DK" sz="900" b="0" u="none" strike="noStrike">
                          <a:effectLst/>
                        </a:rPr>
                        <a:t>7,8</a:t>
                      </a:r>
                      <a:endParaRPr lang="da-DK" sz="1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74" marR="5474" marT="5474" marB="0" anchor="b"/>
                </a:tc>
                <a:tc>
                  <a:txBody>
                    <a:bodyPr/>
                    <a:lstStyle/>
                    <a:p>
                      <a:pPr algn="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a-DK" sz="900" b="0" u="none" strike="noStrike">
                          <a:effectLst/>
                        </a:rPr>
                        <a:t>5,5</a:t>
                      </a:r>
                      <a:endParaRPr lang="da-DK" sz="1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74" marR="5474" marT="5474" marB="0" anchor="b"/>
                </a:tc>
                <a:tc>
                  <a:txBody>
                    <a:bodyPr/>
                    <a:lstStyle/>
                    <a:p>
                      <a:pPr algn="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a-DK" sz="900" b="0" u="none" strike="noStrike">
                          <a:effectLst/>
                        </a:rPr>
                        <a:t>2,2</a:t>
                      </a:r>
                      <a:endParaRPr lang="da-DK" sz="1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74" marR="5474" marT="5474" marB="0" anchor="b"/>
                </a:tc>
                <a:tc>
                  <a:txBody>
                    <a:bodyPr/>
                    <a:lstStyle/>
                    <a:p>
                      <a:pPr algn="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a-DK" sz="900" b="0" u="none" strike="noStrike">
                          <a:effectLst/>
                        </a:rPr>
                        <a:t>5,4</a:t>
                      </a:r>
                      <a:endParaRPr lang="da-DK" sz="1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74" marR="5474" marT="5474" marB="0" anchor="b"/>
                </a:tc>
                <a:tc>
                  <a:txBody>
                    <a:bodyPr/>
                    <a:lstStyle/>
                    <a:p>
                      <a:pPr algn="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a-DK" sz="900" b="0" u="none" strike="noStrike">
                          <a:effectLst/>
                        </a:rPr>
                        <a:t>6</a:t>
                      </a:r>
                      <a:endParaRPr lang="da-DK" sz="1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74" marR="5474" marT="5474" marB="0" anchor="b"/>
                </a:tc>
                <a:extLst>
                  <a:ext uri="{0D108BD9-81ED-4DB2-BD59-A6C34878D82A}">
                    <a16:rowId xmlns:a16="http://schemas.microsoft.com/office/drawing/2014/main" val="1833026679"/>
                  </a:ext>
                </a:extLst>
              </a:tr>
              <a:tr h="170823"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a-DK" sz="900" b="0" u="none" strike="noStrike">
                          <a:effectLst/>
                        </a:rPr>
                        <a:t>C: Konservative</a:t>
                      </a:r>
                      <a:endParaRPr lang="da-DK" sz="1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74" marR="5474" marT="5474" marB="0" anchor="b"/>
                </a:tc>
                <a:tc>
                  <a:txBody>
                    <a:bodyPr/>
                    <a:lstStyle/>
                    <a:p>
                      <a:pPr algn="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a-DK" sz="900" b="0" u="none" strike="noStrike">
                          <a:effectLst/>
                        </a:rPr>
                        <a:t>6,9</a:t>
                      </a:r>
                      <a:endParaRPr lang="da-DK" sz="1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74" marR="5474" marT="5474" marB="0" anchor="b"/>
                </a:tc>
                <a:tc>
                  <a:txBody>
                    <a:bodyPr/>
                    <a:lstStyle/>
                    <a:p>
                      <a:pPr algn="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a-DK" sz="900" b="0" u="none" strike="noStrike">
                          <a:effectLst/>
                        </a:rPr>
                        <a:t>8,1</a:t>
                      </a:r>
                      <a:endParaRPr lang="da-DK" sz="1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74" marR="5474" marT="5474" marB="0" anchor="b"/>
                </a:tc>
                <a:tc>
                  <a:txBody>
                    <a:bodyPr/>
                    <a:lstStyle/>
                    <a:p>
                      <a:pPr algn="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a-DK" sz="900" b="0" u="none" strike="noStrike">
                          <a:effectLst/>
                        </a:rPr>
                        <a:t>5,6</a:t>
                      </a:r>
                      <a:endParaRPr lang="da-DK" sz="1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74" marR="5474" marT="5474" marB="0" anchor="b"/>
                </a:tc>
                <a:tc>
                  <a:txBody>
                    <a:bodyPr/>
                    <a:lstStyle/>
                    <a:p>
                      <a:pPr algn="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a-DK" sz="900" b="0" u="none" strike="noStrike">
                          <a:effectLst/>
                        </a:rPr>
                        <a:t>3,2</a:t>
                      </a:r>
                      <a:endParaRPr lang="da-DK" sz="1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74" marR="5474" marT="5474" marB="0" anchor="b"/>
                </a:tc>
                <a:tc>
                  <a:txBody>
                    <a:bodyPr/>
                    <a:lstStyle/>
                    <a:p>
                      <a:pPr algn="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a-DK" sz="900" b="0" u="none" strike="noStrike">
                          <a:effectLst/>
                        </a:rPr>
                        <a:t>4,5</a:t>
                      </a:r>
                      <a:endParaRPr lang="da-DK" sz="1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74" marR="5474" marT="5474" marB="0" anchor="b"/>
                </a:tc>
                <a:tc>
                  <a:txBody>
                    <a:bodyPr/>
                    <a:lstStyle/>
                    <a:p>
                      <a:pPr algn="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a-DK" sz="900" b="0" u="none" strike="noStrike">
                          <a:effectLst/>
                        </a:rPr>
                        <a:t>6,1</a:t>
                      </a:r>
                      <a:endParaRPr lang="da-DK" sz="1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74" marR="5474" marT="5474" marB="0" anchor="b"/>
                </a:tc>
                <a:extLst>
                  <a:ext uri="{0D108BD9-81ED-4DB2-BD59-A6C34878D82A}">
                    <a16:rowId xmlns:a16="http://schemas.microsoft.com/office/drawing/2014/main" val="2336003306"/>
                  </a:ext>
                </a:extLst>
              </a:tr>
              <a:tr h="170823"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a-DK" sz="900" b="0" u="none" strike="noStrike">
                          <a:effectLst/>
                        </a:rPr>
                        <a:t>D: Nye Borgerlige</a:t>
                      </a:r>
                      <a:endParaRPr lang="da-DK" sz="1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74" marR="5474" marT="5474" marB="0" anchor="b"/>
                </a:tc>
                <a:tc>
                  <a:txBody>
                    <a:bodyPr/>
                    <a:lstStyle/>
                    <a:p>
                      <a:pPr algn="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a-DK" sz="900" b="0" u="none" strike="noStrike">
                          <a:effectLst/>
                        </a:rPr>
                        <a:t>1,7</a:t>
                      </a:r>
                      <a:endParaRPr lang="da-DK" sz="1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74" marR="5474" marT="5474" marB="0" anchor="b"/>
                </a:tc>
                <a:tc>
                  <a:txBody>
                    <a:bodyPr/>
                    <a:lstStyle/>
                    <a:p>
                      <a:pPr algn="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a-DK" sz="900" b="0" u="none" strike="noStrike">
                          <a:effectLst/>
                        </a:rPr>
                        <a:t>1,4</a:t>
                      </a:r>
                      <a:endParaRPr lang="da-DK" sz="1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74" marR="5474" marT="5474" marB="0" anchor="b"/>
                </a:tc>
                <a:tc>
                  <a:txBody>
                    <a:bodyPr/>
                    <a:lstStyle/>
                    <a:p>
                      <a:pPr algn="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a-DK" sz="900" b="0" u="none" strike="noStrike">
                          <a:effectLst/>
                        </a:rPr>
                        <a:t>3,7</a:t>
                      </a:r>
                      <a:endParaRPr lang="da-DK" sz="1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74" marR="5474" marT="5474" marB="0" anchor="b"/>
                </a:tc>
                <a:tc>
                  <a:txBody>
                    <a:bodyPr/>
                    <a:lstStyle/>
                    <a:p>
                      <a:pPr algn="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a-DK" sz="900" b="0" u="none" strike="noStrike">
                          <a:effectLst/>
                        </a:rPr>
                        <a:t>7,5</a:t>
                      </a:r>
                      <a:endParaRPr lang="da-DK" sz="1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74" marR="5474" marT="5474" marB="0" anchor="b"/>
                </a:tc>
                <a:tc>
                  <a:txBody>
                    <a:bodyPr/>
                    <a:lstStyle/>
                    <a:p>
                      <a:pPr algn="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a-DK" sz="900" b="0" u="none" strike="noStrike">
                          <a:effectLst/>
                        </a:rPr>
                        <a:t>0,7</a:t>
                      </a:r>
                      <a:endParaRPr lang="da-DK" sz="1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74" marR="5474" marT="5474" marB="0" anchor="b"/>
                </a:tc>
                <a:tc>
                  <a:txBody>
                    <a:bodyPr/>
                    <a:lstStyle/>
                    <a:p>
                      <a:pPr algn="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a-DK" sz="900" b="0" u="none" strike="noStrike">
                          <a:effectLst/>
                        </a:rPr>
                        <a:t>3,2</a:t>
                      </a:r>
                      <a:endParaRPr lang="da-DK" sz="1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74" marR="5474" marT="5474" marB="0" anchor="b"/>
                </a:tc>
                <a:extLst>
                  <a:ext uri="{0D108BD9-81ED-4DB2-BD59-A6C34878D82A}">
                    <a16:rowId xmlns:a16="http://schemas.microsoft.com/office/drawing/2014/main" val="1664055359"/>
                  </a:ext>
                </a:extLst>
              </a:tr>
              <a:tr h="170823"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a-DK" sz="900" b="0" u="none" strike="noStrike">
                          <a:effectLst/>
                        </a:rPr>
                        <a:t>E: Partiet Klaus Riskær Pedersen</a:t>
                      </a:r>
                      <a:endParaRPr lang="da-DK" sz="1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74" marR="5474" marT="5474" marB="0" anchor="b"/>
                </a:tc>
                <a:tc>
                  <a:txBody>
                    <a:bodyPr/>
                    <a:lstStyle/>
                    <a:p>
                      <a:pPr algn="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a-DK" sz="900" b="0" u="none" strike="noStrike">
                          <a:effectLst/>
                        </a:rPr>
                        <a:t>0</a:t>
                      </a:r>
                      <a:endParaRPr lang="da-DK" sz="1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74" marR="5474" marT="5474" marB="0" anchor="b"/>
                </a:tc>
                <a:tc>
                  <a:txBody>
                    <a:bodyPr/>
                    <a:lstStyle/>
                    <a:p>
                      <a:pPr algn="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a-DK" sz="900" b="0" u="none" strike="noStrike">
                          <a:effectLst/>
                        </a:rPr>
                        <a:t>0,1</a:t>
                      </a:r>
                      <a:endParaRPr lang="da-DK" sz="1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74" marR="5474" marT="5474" marB="0" anchor="b"/>
                </a:tc>
                <a:tc>
                  <a:txBody>
                    <a:bodyPr/>
                    <a:lstStyle/>
                    <a:p>
                      <a:pPr algn="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a-DK" sz="900" b="0" u="none" strike="noStrike">
                          <a:effectLst/>
                        </a:rPr>
                        <a:t>1</a:t>
                      </a:r>
                      <a:endParaRPr lang="da-DK" sz="1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74" marR="5474" marT="5474" marB="0" anchor="b"/>
                </a:tc>
                <a:tc>
                  <a:txBody>
                    <a:bodyPr/>
                    <a:lstStyle/>
                    <a:p>
                      <a:pPr algn="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a-DK" sz="900" b="0" u="none" strike="noStrike">
                          <a:effectLst/>
                        </a:rPr>
                        <a:t>0,8</a:t>
                      </a:r>
                      <a:endParaRPr lang="da-DK" sz="1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74" marR="5474" marT="5474" marB="0" anchor="b"/>
                </a:tc>
                <a:tc>
                  <a:txBody>
                    <a:bodyPr/>
                    <a:lstStyle/>
                    <a:p>
                      <a:pPr algn="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a-DK" sz="900" b="0" u="none" strike="noStrike">
                          <a:effectLst/>
                        </a:rPr>
                        <a:t>0,5</a:t>
                      </a:r>
                      <a:endParaRPr lang="da-DK" sz="1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74" marR="5474" marT="5474" marB="0" anchor="b"/>
                </a:tc>
                <a:tc>
                  <a:txBody>
                    <a:bodyPr/>
                    <a:lstStyle/>
                    <a:p>
                      <a:pPr algn="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a-DK" sz="900" b="0" u="none" strike="noStrike">
                          <a:effectLst/>
                        </a:rPr>
                        <a:t>0,6</a:t>
                      </a:r>
                      <a:endParaRPr lang="da-DK" sz="1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74" marR="5474" marT="5474" marB="0" anchor="b"/>
                </a:tc>
                <a:extLst>
                  <a:ext uri="{0D108BD9-81ED-4DB2-BD59-A6C34878D82A}">
                    <a16:rowId xmlns:a16="http://schemas.microsoft.com/office/drawing/2014/main" val="3580541507"/>
                  </a:ext>
                </a:extLst>
              </a:tr>
              <a:tr h="170823"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a-DK" sz="900" b="0" u="none" strike="noStrike" dirty="0">
                          <a:effectLst/>
                        </a:rPr>
                        <a:t>F: Socialistisk Folkeparti</a:t>
                      </a:r>
                      <a:endParaRPr lang="da-DK" sz="16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74" marR="5474" marT="5474" marB="0" anchor="b"/>
                </a:tc>
                <a:tc>
                  <a:txBody>
                    <a:bodyPr/>
                    <a:lstStyle/>
                    <a:p>
                      <a:pPr algn="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a-DK" sz="900" b="0" u="none" strike="noStrike">
                          <a:effectLst/>
                        </a:rPr>
                        <a:t>11,5</a:t>
                      </a:r>
                      <a:endParaRPr lang="da-DK" sz="1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74" marR="5474" marT="5474" marB="0" anchor="b"/>
                </a:tc>
                <a:tc>
                  <a:txBody>
                    <a:bodyPr/>
                    <a:lstStyle/>
                    <a:p>
                      <a:pPr algn="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a-DK" sz="900" b="0" u="none" strike="noStrike">
                          <a:effectLst/>
                        </a:rPr>
                        <a:t>8,3</a:t>
                      </a:r>
                      <a:endParaRPr lang="da-DK" sz="1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74" marR="5474" marT="5474" marB="0" anchor="b"/>
                </a:tc>
                <a:tc>
                  <a:txBody>
                    <a:bodyPr/>
                    <a:lstStyle/>
                    <a:p>
                      <a:pPr algn="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a-DK" sz="900" b="0" u="none" strike="noStrike">
                          <a:effectLst/>
                        </a:rPr>
                        <a:t>8,8</a:t>
                      </a:r>
                      <a:endParaRPr lang="da-DK" sz="1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74" marR="5474" marT="5474" marB="0" anchor="b"/>
                </a:tc>
                <a:tc>
                  <a:txBody>
                    <a:bodyPr/>
                    <a:lstStyle/>
                    <a:p>
                      <a:pPr algn="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a-DK" sz="900" b="0" u="none" strike="noStrike">
                          <a:effectLst/>
                        </a:rPr>
                        <a:t>4,9</a:t>
                      </a:r>
                      <a:endParaRPr lang="da-DK" sz="1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74" marR="5474" marT="5474" marB="0" anchor="b"/>
                </a:tc>
                <a:tc>
                  <a:txBody>
                    <a:bodyPr/>
                    <a:lstStyle/>
                    <a:p>
                      <a:pPr algn="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a-DK" sz="900" b="0" u="none" strike="noStrike">
                          <a:effectLst/>
                        </a:rPr>
                        <a:t>5,2</a:t>
                      </a:r>
                      <a:endParaRPr lang="da-DK" sz="1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74" marR="5474" marT="5474" marB="0" anchor="b"/>
                </a:tc>
                <a:tc>
                  <a:txBody>
                    <a:bodyPr/>
                    <a:lstStyle/>
                    <a:p>
                      <a:pPr algn="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a-DK" sz="900" b="0" u="none" strike="noStrike">
                          <a:effectLst/>
                        </a:rPr>
                        <a:t>7,8</a:t>
                      </a:r>
                      <a:endParaRPr lang="da-DK" sz="1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74" marR="5474" marT="5474" marB="0" anchor="b"/>
                </a:tc>
                <a:extLst>
                  <a:ext uri="{0D108BD9-81ED-4DB2-BD59-A6C34878D82A}">
                    <a16:rowId xmlns:a16="http://schemas.microsoft.com/office/drawing/2014/main" val="1894975129"/>
                  </a:ext>
                </a:extLst>
              </a:tr>
              <a:tr h="170823"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a-DK" sz="900" b="0" u="none" strike="noStrike">
                          <a:effectLst/>
                        </a:rPr>
                        <a:t>I: Liberal Alliance</a:t>
                      </a:r>
                      <a:endParaRPr lang="da-DK" sz="1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74" marR="5474" marT="5474" marB="0" anchor="b"/>
                </a:tc>
                <a:tc>
                  <a:txBody>
                    <a:bodyPr/>
                    <a:lstStyle/>
                    <a:p>
                      <a:pPr algn="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a-DK" sz="900" b="0" u="none" strike="noStrike">
                          <a:effectLst/>
                        </a:rPr>
                        <a:t>5,2</a:t>
                      </a:r>
                      <a:endParaRPr lang="da-DK" sz="1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74" marR="5474" marT="5474" marB="0" anchor="b"/>
                </a:tc>
                <a:tc>
                  <a:txBody>
                    <a:bodyPr/>
                    <a:lstStyle/>
                    <a:p>
                      <a:pPr algn="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a-DK" sz="900" b="0" u="none" strike="noStrike">
                          <a:effectLst/>
                        </a:rPr>
                        <a:t>2,6</a:t>
                      </a:r>
                      <a:endParaRPr lang="da-DK" sz="1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74" marR="5474" marT="5474" marB="0" anchor="b"/>
                </a:tc>
                <a:tc>
                  <a:txBody>
                    <a:bodyPr/>
                    <a:lstStyle/>
                    <a:p>
                      <a:pPr algn="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a-DK" sz="900" b="0" u="none" strike="noStrike">
                          <a:effectLst/>
                        </a:rPr>
                        <a:t>2,4</a:t>
                      </a:r>
                      <a:endParaRPr lang="da-DK" sz="1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74" marR="5474" marT="5474" marB="0" anchor="b"/>
                </a:tc>
                <a:tc>
                  <a:txBody>
                    <a:bodyPr/>
                    <a:lstStyle/>
                    <a:p>
                      <a:pPr algn="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a-DK" sz="900" b="0" u="none" strike="noStrike">
                          <a:effectLst/>
                        </a:rPr>
                        <a:t>1,2</a:t>
                      </a:r>
                      <a:endParaRPr lang="da-DK" sz="1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74" marR="5474" marT="5474" marB="0" anchor="b"/>
                </a:tc>
                <a:tc>
                  <a:txBody>
                    <a:bodyPr/>
                    <a:lstStyle/>
                    <a:p>
                      <a:pPr algn="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a-DK" sz="900" b="0" u="none" strike="noStrike">
                          <a:effectLst/>
                        </a:rPr>
                        <a:t>1,8</a:t>
                      </a:r>
                      <a:endParaRPr lang="da-DK" sz="1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74" marR="5474" marT="5474" marB="0" anchor="b"/>
                </a:tc>
                <a:tc>
                  <a:txBody>
                    <a:bodyPr/>
                    <a:lstStyle/>
                    <a:p>
                      <a:pPr algn="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a-DK" sz="900" b="0" u="none" strike="noStrike">
                          <a:effectLst/>
                        </a:rPr>
                        <a:t>2,3</a:t>
                      </a:r>
                      <a:endParaRPr lang="da-DK" sz="1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74" marR="5474" marT="5474" marB="0" anchor="b"/>
                </a:tc>
                <a:extLst>
                  <a:ext uri="{0D108BD9-81ED-4DB2-BD59-A6C34878D82A}">
                    <a16:rowId xmlns:a16="http://schemas.microsoft.com/office/drawing/2014/main" val="2439968479"/>
                  </a:ext>
                </a:extLst>
              </a:tr>
              <a:tr h="170823"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a-DK" sz="900" b="0" u="none" strike="noStrike">
                          <a:effectLst/>
                        </a:rPr>
                        <a:t>K: Kristendemokraterne</a:t>
                      </a:r>
                      <a:endParaRPr lang="da-DK" sz="1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74" marR="5474" marT="5474" marB="0" anchor="b"/>
                </a:tc>
                <a:tc>
                  <a:txBody>
                    <a:bodyPr/>
                    <a:lstStyle/>
                    <a:p>
                      <a:pPr algn="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a-DK" sz="900" b="0" u="none" strike="noStrike">
                          <a:effectLst/>
                        </a:rPr>
                        <a:t>3,4</a:t>
                      </a:r>
                      <a:endParaRPr lang="da-DK" sz="1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74" marR="5474" marT="5474" marB="0" anchor="b"/>
                </a:tc>
                <a:tc>
                  <a:txBody>
                    <a:bodyPr/>
                    <a:lstStyle/>
                    <a:p>
                      <a:pPr algn="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a-DK" sz="900" b="0" u="none" strike="noStrike">
                          <a:effectLst/>
                        </a:rPr>
                        <a:t>1,3</a:t>
                      </a:r>
                      <a:endParaRPr lang="da-DK" sz="1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74" marR="5474" marT="5474" marB="0" anchor="b"/>
                </a:tc>
                <a:tc>
                  <a:txBody>
                    <a:bodyPr/>
                    <a:lstStyle/>
                    <a:p>
                      <a:pPr algn="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a-DK" sz="900" b="0" u="none" strike="noStrike">
                          <a:effectLst/>
                        </a:rPr>
                        <a:t>1</a:t>
                      </a:r>
                      <a:endParaRPr lang="da-DK" sz="1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74" marR="5474" marT="5474" marB="0" anchor="b"/>
                </a:tc>
                <a:tc>
                  <a:txBody>
                    <a:bodyPr/>
                    <a:lstStyle/>
                    <a:p>
                      <a:pPr algn="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a-DK" sz="900" b="0" u="none" strike="noStrike">
                          <a:effectLst/>
                        </a:rPr>
                        <a:t>1</a:t>
                      </a:r>
                      <a:endParaRPr lang="da-DK" sz="1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74" marR="5474" marT="5474" marB="0" anchor="b"/>
                </a:tc>
                <a:tc>
                  <a:txBody>
                    <a:bodyPr/>
                    <a:lstStyle/>
                    <a:p>
                      <a:pPr algn="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a-DK" sz="900" b="0" u="none" strike="noStrike">
                          <a:effectLst/>
                        </a:rPr>
                        <a:t>2,3</a:t>
                      </a:r>
                      <a:endParaRPr lang="da-DK" sz="1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74" marR="5474" marT="5474" marB="0" anchor="b"/>
                </a:tc>
                <a:tc>
                  <a:txBody>
                    <a:bodyPr/>
                    <a:lstStyle/>
                    <a:p>
                      <a:pPr algn="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a-DK" sz="900" b="0" u="none" strike="noStrike">
                          <a:effectLst/>
                        </a:rPr>
                        <a:t>1,3</a:t>
                      </a:r>
                      <a:endParaRPr lang="da-DK" sz="1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74" marR="5474" marT="5474" marB="0" anchor="b"/>
                </a:tc>
                <a:extLst>
                  <a:ext uri="{0D108BD9-81ED-4DB2-BD59-A6C34878D82A}">
                    <a16:rowId xmlns:a16="http://schemas.microsoft.com/office/drawing/2014/main" val="4160886089"/>
                  </a:ext>
                </a:extLst>
              </a:tr>
              <a:tr h="170823"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a-DK" sz="900" b="0" u="none" strike="noStrike">
                          <a:effectLst/>
                        </a:rPr>
                        <a:t>O: Dansk Folkeparti</a:t>
                      </a:r>
                      <a:endParaRPr lang="da-DK" sz="1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74" marR="5474" marT="5474" marB="0" anchor="b"/>
                </a:tc>
                <a:tc>
                  <a:txBody>
                    <a:bodyPr/>
                    <a:lstStyle/>
                    <a:p>
                      <a:pPr algn="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a-DK" sz="900" b="0" u="none" strike="noStrike">
                          <a:effectLst/>
                        </a:rPr>
                        <a:t>2,3</a:t>
                      </a:r>
                      <a:endParaRPr lang="da-DK" sz="1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74" marR="5474" marT="5474" marB="0" anchor="b"/>
                </a:tc>
                <a:tc>
                  <a:txBody>
                    <a:bodyPr/>
                    <a:lstStyle/>
                    <a:p>
                      <a:pPr algn="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a-DK" sz="900" b="0" u="none" strike="noStrike">
                          <a:effectLst/>
                        </a:rPr>
                        <a:t>6,2</a:t>
                      </a:r>
                      <a:endParaRPr lang="da-DK" sz="1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74" marR="5474" marT="5474" marB="0" anchor="b"/>
                </a:tc>
                <a:tc>
                  <a:txBody>
                    <a:bodyPr/>
                    <a:lstStyle/>
                    <a:p>
                      <a:pPr algn="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a-DK" sz="900" b="0" u="none" strike="noStrike">
                          <a:effectLst/>
                        </a:rPr>
                        <a:t>10,6</a:t>
                      </a:r>
                      <a:endParaRPr lang="da-DK" sz="1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74" marR="5474" marT="5474" marB="0" anchor="b"/>
                </a:tc>
                <a:tc>
                  <a:txBody>
                    <a:bodyPr/>
                    <a:lstStyle/>
                    <a:p>
                      <a:pPr algn="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a-DK" sz="900" b="0" u="none" strike="noStrike">
                          <a:effectLst/>
                        </a:rPr>
                        <a:t>15,3</a:t>
                      </a:r>
                      <a:endParaRPr lang="da-DK" sz="1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74" marR="5474" marT="5474" marB="0" anchor="b"/>
                </a:tc>
                <a:tc>
                  <a:txBody>
                    <a:bodyPr/>
                    <a:lstStyle/>
                    <a:p>
                      <a:pPr algn="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a-DK" sz="900" b="0" u="none" strike="noStrike">
                          <a:effectLst/>
                        </a:rPr>
                        <a:t>5,9</a:t>
                      </a:r>
                      <a:endParaRPr lang="da-DK" sz="1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74" marR="5474" marT="5474" marB="0" anchor="b"/>
                </a:tc>
                <a:tc>
                  <a:txBody>
                    <a:bodyPr/>
                    <a:lstStyle/>
                    <a:p>
                      <a:pPr algn="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a-DK" sz="900" b="0" u="none" strike="noStrike">
                          <a:effectLst/>
                        </a:rPr>
                        <a:t>9,2</a:t>
                      </a:r>
                      <a:endParaRPr lang="da-DK" sz="1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74" marR="5474" marT="5474" marB="0" anchor="b"/>
                </a:tc>
                <a:extLst>
                  <a:ext uri="{0D108BD9-81ED-4DB2-BD59-A6C34878D82A}">
                    <a16:rowId xmlns:a16="http://schemas.microsoft.com/office/drawing/2014/main" val="4181866316"/>
                  </a:ext>
                </a:extLst>
              </a:tr>
              <a:tr h="170823"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a-DK" sz="900" b="0" u="none" strike="noStrike">
                          <a:effectLst/>
                        </a:rPr>
                        <a:t>P: Stram Kurs</a:t>
                      </a:r>
                      <a:endParaRPr lang="da-DK" sz="1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74" marR="5474" marT="5474" marB="0" anchor="b"/>
                </a:tc>
                <a:tc>
                  <a:txBody>
                    <a:bodyPr/>
                    <a:lstStyle/>
                    <a:p>
                      <a:pPr algn="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a-DK" sz="900" b="0" u="none" strike="noStrike">
                          <a:effectLst/>
                        </a:rPr>
                        <a:t>0,6</a:t>
                      </a:r>
                      <a:endParaRPr lang="da-DK" sz="1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74" marR="5474" marT="5474" marB="0" anchor="b"/>
                </a:tc>
                <a:tc>
                  <a:txBody>
                    <a:bodyPr/>
                    <a:lstStyle/>
                    <a:p>
                      <a:pPr algn="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a-DK" sz="900" b="0" u="none" strike="noStrike">
                          <a:effectLst/>
                        </a:rPr>
                        <a:t>0,5</a:t>
                      </a:r>
                      <a:endParaRPr lang="da-DK" sz="1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74" marR="5474" marT="5474" marB="0" anchor="b"/>
                </a:tc>
                <a:tc>
                  <a:txBody>
                    <a:bodyPr/>
                    <a:lstStyle/>
                    <a:p>
                      <a:pPr algn="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a-DK" sz="900" b="0" u="none" strike="noStrike">
                          <a:effectLst/>
                        </a:rPr>
                        <a:t>1,4</a:t>
                      </a:r>
                      <a:endParaRPr lang="da-DK" sz="1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74" marR="5474" marT="5474" marB="0" anchor="b"/>
                </a:tc>
                <a:tc>
                  <a:txBody>
                    <a:bodyPr/>
                    <a:lstStyle/>
                    <a:p>
                      <a:pPr algn="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a-DK" sz="900" b="0" u="none" strike="noStrike">
                          <a:effectLst/>
                        </a:rPr>
                        <a:t>4,4</a:t>
                      </a:r>
                      <a:endParaRPr lang="da-DK" sz="1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74" marR="5474" marT="5474" marB="0" anchor="b"/>
                </a:tc>
                <a:tc>
                  <a:txBody>
                    <a:bodyPr/>
                    <a:lstStyle/>
                    <a:p>
                      <a:pPr algn="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a-DK" sz="900" b="0" u="none" strike="noStrike">
                          <a:effectLst/>
                        </a:rPr>
                        <a:t>0,5</a:t>
                      </a:r>
                      <a:endParaRPr lang="da-DK" sz="1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74" marR="5474" marT="5474" marB="0" anchor="b"/>
                </a:tc>
                <a:tc>
                  <a:txBody>
                    <a:bodyPr/>
                    <a:lstStyle/>
                    <a:p>
                      <a:pPr algn="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a-DK" sz="900" b="0" u="none" strike="noStrike">
                          <a:effectLst/>
                        </a:rPr>
                        <a:t>1,5</a:t>
                      </a:r>
                      <a:endParaRPr lang="da-DK" sz="1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74" marR="5474" marT="5474" marB="0" anchor="b"/>
                </a:tc>
                <a:extLst>
                  <a:ext uri="{0D108BD9-81ED-4DB2-BD59-A6C34878D82A}">
                    <a16:rowId xmlns:a16="http://schemas.microsoft.com/office/drawing/2014/main" val="1475337502"/>
                  </a:ext>
                </a:extLst>
              </a:tr>
              <a:tr h="170823"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a-DK" sz="900" b="0" u="none" strike="noStrike">
                          <a:effectLst/>
                        </a:rPr>
                        <a:t>V: Venstre</a:t>
                      </a:r>
                      <a:endParaRPr lang="da-DK" sz="1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74" marR="5474" marT="5474" marB="0" anchor="b"/>
                </a:tc>
                <a:tc>
                  <a:txBody>
                    <a:bodyPr/>
                    <a:lstStyle/>
                    <a:p>
                      <a:pPr algn="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a-DK" sz="900" b="0" u="none" strike="noStrike">
                          <a:effectLst/>
                        </a:rPr>
                        <a:t>20,1</a:t>
                      </a:r>
                      <a:endParaRPr lang="da-DK" sz="1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74" marR="5474" marT="5474" marB="0" anchor="b"/>
                </a:tc>
                <a:tc>
                  <a:txBody>
                    <a:bodyPr/>
                    <a:lstStyle/>
                    <a:p>
                      <a:pPr algn="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a-DK" sz="900" b="0" u="none" strike="noStrike">
                          <a:effectLst/>
                        </a:rPr>
                        <a:t>22</a:t>
                      </a:r>
                      <a:endParaRPr lang="da-DK" sz="1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74" marR="5474" marT="5474" marB="0" anchor="b"/>
                </a:tc>
                <a:tc>
                  <a:txBody>
                    <a:bodyPr/>
                    <a:lstStyle/>
                    <a:p>
                      <a:pPr algn="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a-DK" sz="900" b="0" u="none" strike="noStrike">
                          <a:effectLst/>
                        </a:rPr>
                        <a:t>14</a:t>
                      </a:r>
                      <a:endParaRPr lang="da-DK" sz="1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74" marR="5474" marT="5474" marB="0" anchor="b"/>
                </a:tc>
                <a:tc>
                  <a:txBody>
                    <a:bodyPr/>
                    <a:lstStyle/>
                    <a:p>
                      <a:pPr algn="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a-DK" sz="900" b="0" u="none" strike="noStrike">
                          <a:effectLst/>
                        </a:rPr>
                        <a:t>8,6</a:t>
                      </a:r>
                      <a:endParaRPr lang="da-DK" sz="1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74" marR="5474" marT="5474" marB="0" anchor="b"/>
                </a:tc>
                <a:tc>
                  <a:txBody>
                    <a:bodyPr/>
                    <a:lstStyle/>
                    <a:p>
                      <a:pPr algn="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a-DK" sz="900" b="0" u="none" strike="noStrike">
                          <a:effectLst/>
                        </a:rPr>
                        <a:t>11,1</a:t>
                      </a:r>
                      <a:endParaRPr lang="da-DK" sz="1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74" marR="5474" marT="5474" marB="0" anchor="b"/>
                </a:tc>
                <a:tc>
                  <a:txBody>
                    <a:bodyPr/>
                    <a:lstStyle/>
                    <a:p>
                      <a:pPr algn="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a-DK" sz="900" b="0" u="none" strike="noStrike">
                          <a:effectLst/>
                        </a:rPr>
                        <a:t>16</a:t>
                      </a:r>
                      <a:endParaRPr lang="da-DK" sz="1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74" marR="5474" marT="5474" marB="0" anchor="b"/>
                </a:tc>
                <a:extLst>
                  <a:ext uri="{0D108BD9-81ED-4DB2-BD59-A6C34878D82A}">
                    <a16:rowId xmlns:a16="http://schemas.microsoft.com/office/drawing/2014/main" val="2498719632"/>
                  </a:ext>
                </a:extLst>
              </a:tr>
              <a:tr h="170823"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a-DK" sz="900" b="0" u="none" strike="noStrike">
                          <a:effectLst/>
                        </a:rPr>
                        <a:t>Ø: Enhedslisten</a:t>
                      </a:r>
                      <a:endParaRPr lang="da-DK" sz="1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74" marR="5474" marT="5474" marB="0" anchor="b"/>
                </a:tc>
                <a:tc>
                  <a:txBody>
                    <a:bodyPr/>
                    <a:lstStyle/>
                    <a:p>
                      <a:pPr algn="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a-DK" sz="900" b="0" u="none" strike="noStrike">
                          <a:effectLst/>
                        </a:rPr>
                        <a:t>1,7</a:t>
                      </a:r>
                      <a:endParaRPr lang="da-DK" sz="1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74" marR="5474" marT="5474" marB="0" anchor="b"/>
                </a:tc>
                <a:tc>
                  <a:txBody>
                    <a:bodyPr/>
                    <a:lstStyle/>
                    <a:p>
                      <a:pPr algn="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a-DK" sz="900" b="0" u="none" strike="noStrike">
                          <a:effectLst/>
                        </a:rPr>
                        <a:t>7,2</a:t>
                      </a:r>
                      <a:endParaRPr lang="da-DK" sz="1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74" marR="5474" marT="5474" marB="0" anchor="b"/>
                </a:tc>
                <a:tc>
                  <a:txBody>
                    <a:bodyPr/>
                    <a:lstStyle/>
                    <a:p>
                      <a:pPr algn="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a-DK" sz="900" b="0" u="none" strike="noStrike">
                          <a:effectLst/>
                        </a:rPr>
                        <a:t>9,7</a:t>
                      </a:r>
                      <a:endParaRPr lang="da-DK" sz="1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74" marR="5474" marT="5474" marB="0" anchor="b"/>
                </a:tc>
                <a:tc>
                  <a:txBody>
                    <a:bodyPr/>
                    <a:lstStyle/>
                    <a:p>
                      <a:pPr algn="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a-DK" sz="900" b="0" u="none" strike="noStrike">
                          <a:effectLst/>
                        </a:rPr>
                        <a:t>12,2</a:t>
                      </a:r>
                      <a:endParaRPr lang="da-DK" sz="1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74" marR="5474" marT="5474" marB="0" anchor="b"/>
                </a:tc>
                <a:tc>
                  <a:txBody>
                    <a:bodyPr/>
                    <a:lstStyle/>
                    <a:p>
                      <a:pPr algn="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a-DK" sz="900" b="0" u="none" strike="noStrike">
                          <a:effectLst/>
                        </a:rPr>
                        <a:t>7,5</a:t>
                      </a:r>
                      <a:endParaRPr lang="da-DK" sz="1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74" marR="5474" marT="5474" marB="0" anchor="b"/>
                </a:tc>
                <a:tc>
                  <a:txBody>
                    <a:bodyPr/>
                    <a:lstStyle/>
                    <a:p>
                      <a:pPr algn="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a-DK" sz="900" b="0" u="none" strike="noStrike">
                          <a:effectLst/>
                        </a:rPr>
                        <a:t>8,8</a:t>
                      </a:r>
                      <a:endParaRPr lang="da-DK" sz="1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74" marR="5474" marT="5474" marB="0" anchor="b"/>
                </a:tc>
                <a:extLst>
                  <a:ext uri="{0D108BD9-81ED-4DB2-BD59-A6C34878D82A}">
                    <a16:rowId xmlns:a16="http://schemas.microsoft.com/office/drawing/2014/main" val="2460331501"/>
                  </a:ext>
                </a:extLst>
              </a:tr>
              <a:tr h="170823"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a-DK" sz="900" b="0" u="none" strike="noStrike">
                          <a:effectLst/>
                        </a:rPr>
                        <a:t>Å: Alternativet</a:t>
                      </a:r>
                      <a:endParaRPr lang="da-DK" sz="1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74" marR="5474" marT="5474" marB="0" anchor="b"/>
                </a:tc>
                <a:tc>
                  <a:txBody>
                    <a:bodyPr/>
                    <a:lstStyle/>
                    <a:p>
                      <a:pPr algn="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a-DK" sz="900" b="0" u="none" strike="noStrike">
                          <a:effectLst/>
                        </a:rPr>
                        <a:t>1,1</a:t>
                      </a:r>
                      <a:endParaRPr lang="da-DK" sz="1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74" marR="5474" marT="5474" marB="0" anchor="b"/>
                </a:tc>
                <a:tc>
                  <a:txBody>
                    <a:bodyPr/>
                    <a:lstStyle/>
                    <a:p>
                      <a:pPr algn="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a-DK" sz="900" b="0" u="none" strike="noStrike">
                          <a:effectLst/>
                        </a:rPr>
                        <a:t>2,4</a:t>
                      </a:r>
                      <a:endParaRPr lang="da-DK" sz="1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74" marR="5474" marT="5474" marB="0" anchor="b"/>
                </a:tc>
                <a:tc>
                  <a:txBody>
                    <a:bodyPr/>
                    <a:lstStyle/>
                    <a:p>
                      <a:pPr algn="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a-DK" sz="900" b="0" u="none" strike="noStrike">
                          <a:effectLst/>
                        </a:rPr>
                        <a:t>2,7</a:t>
                      </a:r>
                      <a:endParaRPr lang="da-DK" sz="1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74" marR="5474" marT="5474" marB="0" anchor="b"/>
                </a:tc>
                <a:tc>
                  <a:txBody>
                    <a:bodyPr/>
                    <a:lstStyle/>
                    <a:p>
                      <a:pPr algn="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a-DK" sz="900" b="0" u="none" strike="noStrike">
                          <a:effectLst/>
                        </a:rPr>
                        <a:t>1,7</a:t>
                      </a:r>
                      <a:endParaRPr lang="da-DK" sz="1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74" marR="5474" marT="5474" marB="0" anchor="b"/>
                </a:tc>
                <a:tc>
                  <a:txBody>
                    <a:bodyPr/>
                    <a:lstStyle/>
                    <a:p>
                      <a:pPr algn="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a-DK" sz="900" b="0" u="none" strike="noStrike">
                          <a:effectLst/>
                        </a:rPr>
                        <a:t>1,4</a:t>
                      </a:r>
                      <a:endParaRPr lang="da-DK" sz="1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74" marR="5474" marT="5474" marB="0" anchor="b"/>
                </a:tc>
                <a:tc>
                  <a:txBody>
                    <a:bodyPr/>
                    <a:lstStyle/>
                    <a:p>
                      <a:pPr algn="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a-DK" sz="900" b="0" u="none" strike="noStrike">
                          <a:effectLst/>
                        </a:rPr>
                        <a:t>2,3</a:t>
                      </a:r>
                      <a:endParaRPr lang="da-DK" sz="1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74" marR="5474" marT="5474" marB="0" anchor="b"/>
                </a:tc>
                <a:extLst>
                  <a:ext uri="{0D108BD9-81ED-4DB2-BD59-A6C34878D82A}">
                    <a16:rowId xmlns:a16="http://schemas.microsoft.com/office/drawing/2014/main" val="572747584"/>
                  </a:ext>
                </a:extLst>
              </a:tr>
              <a:tr h="170823"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a-DK" sz="900" b="0" u="none" strike="noStrike">
                          <a:effectLst/>
                        </a:rPr>
                        <a:t>Kandidat uden for partierne</a:t>
                      </a:r>
                      <a:endParaRPr lang="da-DK" sz="1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74" marR="5474" marT="5474" marB="0" anchor="b"/>
                </a:tc>
                <a:tc>
                  <a:txBody>
                    <a:bodyPr/>
                    <a:lstStyle/>
                    <a:p>
                      <a:pPr algn="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a-DK" sz="900" b="0" u="none" strike="noStrike">
                          <a:effectLst/>
                        </a:rPr>
                        <a:t>0</a:t>
                      </a:r>
                      <a:endParaRPr lang="da-DK" sz="1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74" marR="5474" marT="5474" marB="0" anchor="b"/>
                </a:tc>
                <a:tc>
                  <a:txBody>
                    <a:bodyPr/>
                    <a:lstStyle/>
                    <a:p>
                      <a:pPr algn="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a-DK" sz="900" b="0" u="none" strike="noStrike">
                          <a:effectLst/>
                        </a:rPr>
                        <a:t>0</a:t>
                      </a:r>
                      <a:endParaRPr lang="da-DK" sz="1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74" marR="5474" marT="5474" marB="0" anchor="b"/>
                </a:tc>
                <a:tc>
                  <a:txBody>
                    <a:bodyPr/>
                    <a:lstStyle/>
                    <a:p>
                      <a:pPr algn="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a-DK" sz="900" b="0" u="none" strike="noStrike">
                          <a:effectLst/>
                        </a:rPr>
                        <a:t>0,3</a:t>
                      </a:r>
                      <a:endParaRPr lang="da-DK" sz="1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74" marR="5474" marT="5474" marB="0" anchor="b"/>
                </a:tc>
                <a:tc>
                  <a:txBody>
                    <a:bodyPr/>
                    <a:lstStyle/>
                    <a:p>
                      <a:pPr algn="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a-DK" sz="900" b="0" u="none" strike="noStrike">
                          <a:effectLst/>
                        </a:rPr>
                        <a:t>0,3</a:t>
                      </a:r>
                      <a:endParaRPr lang="da-DK" sz="1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74" marR="5474" marT="5474" marB="0" anchor="b"/>
                </a:tc>
                <a:tc>
                  <a:txBody>
                    <a:bodyPr/>
                    <a:lstStyle/>
                    <a:p>
                      <a:pPr algn="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a-DK" sz="900" b="0" u="none" strike="noStrike">
                          <a:effectLst/>
                        </a:rPr>
                        <a:t>0,5</a:t>
                      </a:r>
                      <a:endParaRPr lang="da-DK" sz="1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74" marR="5474" marT="5474" marB="0" anchor="b"/>
                </a:tc>
                <a:tc>
                  <a:txBody>
                    <a:bodyPr/>
                    <a:lstStyle/>
                    <a:p>
                      <a:pPr algn="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a-DK" sz="900" b="0" u="none" strike="noStrike">
                          <a:effectLst/>
                        </a:rPr>
                        <a:t>0,2</a:t>
                      </a:r>
                      <a:endParaRPr lang="da-DK" sz="1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74" marR="5474" marT="5474" marB="0" anchor="b"/>
                </a:tc>
                <a:extLst>
                  <a:ext uri="{0D108BD9-81ED-4DB2-BD59-A6C34878D82A}">
                    <a16:rowId xmlns:a16="http://schemas.microsoft.com/office/drawing/2014/main" val="4013768468"/>
                  </a:ext>
                </a:extLst>
              </a:tr>
              <a:tr h="170823"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a-DK" sz="900" b="0" u="none" strike="noStrike">
                          <a:effectLst/>
                        </a:rPr>
                        <a:t>Husker ikke parti</a:t>
                      </a:r>
                      <a:endParaRPr lang="da-DK" sz="1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74" marR="5474" marT="5474" marB="0" anchor="b"/>
                </a:tc>
                <a:tc>
                  <a:txBody>
                    <a:bodyPr/>
                    <a:lstStyle/>
                    <a:p>
                      <a:pPr algn="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a-DK" sz="900" b="0" u="none" strike="noStrike">
                          <a:effectLst/>
                        </a:rPr>
                        <a:t>0,6</a:t>
                      </a:r>
                      <a:endParaRPr lang="da-DK" sz="1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74" marR="5474" marT="5474" marB="0" anchor="b"/>
                </a:tc>
                <a:tc>
                  <a:txBody>
                    <a:bodyPr/>
                    <a:lstStyle/>
                    <a:p>
                      <a:pPr algn="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a-DK" sz="900" b="0" u="none" strike="noStrike">
                          <a:effectLst/>
                        </a:rPr>
                        <a:t>0</a:t>
                      </a:r>
                      <a:endParaRPr lang="da-DK" sz="1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74" marR="5474" marT="5474" marB="0" anchor="b"/>
                </a:tc>
                <a:tc>
                  <a:txBody>
                    <a:bodyPr/>
                    <a:lstStyle/>
                    <a:p>
                      <a:pPr algn="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a-DK" sz="900" b="0" u="none" strike="noStrike">
                          <a:effectLst/>
                        </a:rPr>
                        <a:t>0,3</a:t>
                      </a:r>
                      <a:endParaRPr lang="da-DK" sz="1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74" marR="5474" marT="5474" marB="0" anchor="b"/>
                </a:tc>
                <a:tc>
                  <a:txBody>
                    <a:bodyPr/>
                    <a:lstStyle/>
                    <a:p>
                      <a:pPr algn="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a-DK" sz="900" b="0" u="none" strike="noStrike">
                          <a:effectLst/>
                        </a:rPr>
                        <a:t>1,1</a:t>
                      </a:r>
                      <a:endParaRPr lang="da-DK" sz="1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74" marR="5474" marT="5474" marB="0" anchor="b"/>
                </a:tc>
                <a:tc>
                  <a:txBody>
                    <a:bodyPr/>
                    <a:lstStyle/>
                    <a:p>
                      <a:pPr algn="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a-DK" sz="900" b="0" u="none" strike="noStrike">
                          <a:effectLst/>
                        </a:rPr>
                        <a:t>1,4</a:t>
                      </a:r>
                      <a:endParaRPr lang="da-DK" sz="1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74" marR="5474" marT="5474" marB="0" anchor="b"/>
                </a:tc>
                <a:tc>
                  <a:txBody>
                    <a:bodyPr/>
                    <a:lstStyle/>
                    <a:p>
                      <a:pPr algn="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a-DK" sz="900" b="0" u="none" strike="noStrike">
                          <a:effectLst/>
                        </a:rPr>
                        <a:t>0,4</a:t>
                      </a:r>
                      <a:endParaRPr lang="da-DK" sz="1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74" marR="5474" marT="5474" marB="0" anchor="b"/>
                </a:tc>
                <a:extLst>
                  <a:ext uri="{0D108BD9-81ED-4DB2-BD59-A6C34878D82A}">
                    <a16:rowId xmlns:a16="http://schemas.microsoft.com/office/drawing/2014/main" val="1213788313"/>
                  </a:ext>
                </a:extLst>
              </a:tr>
              <a:tr h="170823"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a-DK" sz="900" b="0" u="none" strike="noStrike">
                          <a:effectLst/>
                        </a:rPr>
                        <a:t>Vil ikke svare hvilket parti jeg stemte på</a:t>
                      </a:r>
                      <a:endParaRPr lang="da-DK" sz="1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74" marR="5474" marT="5474" marB="0" anchor="b"/>
                </a:tc>
                <a:tc>
                  <a:txBody>
                    <a:bodyPr/>
                    <a:lstStyle/>
                    <a:p>
                      <a:pPr algn="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a-DK" sz="900" b="0" u="none" strike="noStrike">
                          <a:effectLst/>
                        </a:rPr>
                        <a:t>2,3</a:t>
                      </a:r>
                      <a:endParaRPr lang="da-DK" sz="1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74" marR="5474" marT="5474" marB="0" anchor="b"/>
                </a:tc>
                <a:tc>
                  <a:txBody>
                    <a:bodyPr/>
                    <a:lstStyle/>
                    <a:p>
                      <a:pPr algn="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a-DK" sz="900" b="0" u="none" strike="noStrike">
                          <a:effectLst/>
                        </a:rPr>
                        <a:t>1,6</a:t>
                      </a:r>
                      <a:endParaRPr lang="da-DK" sz="1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74" marR="5474" marT="5474" marB="0" anchor="b"/>
                </a:tc>
                <a:tc>
                  <a:txBody>
                    <a:bodyPr/>
                    <a:lstStyle/>
                    <a:p>
                      <a:pPr algn="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a-DK" sz="900" b="0" u="none" strike="noStrike">
                          <a:effectLst/>
                        </a:rPr>
                        <a:t>2,9</a:t>
                      </a:r>
                      <a:endParaRPr lang="da-DK" sz="1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74" marR="5474" marT="5474" marB="0" anchor="b"/>
                </a:tc>
                <a:tc>
                  <a:txBody>
                    <a:bodyPr/>
                    <a:lstStyle/>
                    <a:p>
                      <a:pPr algn="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a-DK" sz="900" b="0" u="none" strike="noStrike">
                          <a:effectLst/>
                        </a:rPr>
                        <a:t>4</a:t>
                      </a:r>
                      <a:endParaRPr lang="da-DK" sz="1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74" marR="5474" marT="5474" marB="0" anchor="b"/>
                </a:tc>
                <a:tc>
                  <a:txBody>
                    <a:bodyPr/>
                    <a:lstStyle/>
                    <a:p>
                      <a:pPr algn="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a-DK" sz="900" b="0" u="none" strike="noStrike">
                          <a:effectLst/>
                        </a:rPr>
                        <a:t>10,4</a:t>
                      </a:r>
                      <a:endParaRPr lang="da-DK" sz="1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74" marR="5474" marT="5474" marB="0" anchor="b"/>
                </a:tc>
                <a:tc>
                  <a:txBody>
                    <a:bodyPr/>
                    <a:lstStyle/>
                    <a:p>
                      <a:pPr algn="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a-DK" sz="900" b="0" u="none" strike="noStrike">
                          <a:effectLst/>
                        </a:rPr>
                        <a:t>3,1</a:t>
                      </a:r>
                      <a:endParaRPr lang="da-DK" sz="1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74" marR="5474" marT="5474" marB="0" anchor="b"/>
                </a:tc>
                <a:extLst>
                  <a:ext uri="{0D108BD9-81ED-4DB2-BD59-A6C34878D82A}">
                    <a16:rowId xmlns:a16="http://schemas.microsoft.com/office/drawing/2014/main" val="3463901825"/>
                  </a:ext>
                </a:extLst>
              </a:tr>
              <a:tr h="170823"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a-DK" sz="900" b="0" u="none" strike="noStrike">
                          <a:effectLst/>
                        </a:rPr>
                        <a:t>Stemte blankt</a:t>
                      </a:r>
                      <a:endParaRPr lang="da-DK" sz="1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74" marR="5474" marT="5474" marB="0" anchor="b"/>
                </a:tc>
                <a:tc>
                  <a:txBody>
                    <a:bodyPr/>
                    <a:lstStyle/>
                    <a:p>
                      <a:pPr algn="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a-DK" sz="900" b="0" u="none" strike="noStrike">
                          <a:effectLst/>
                        </a:rPr>
                        <a:t>0</a:t>
                      </a:r>
                      <a:endParaRPr lang="da-DK" sz="1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74" marR="5474" marT="5474" marB="0" anchor="b"/>
                </a:tc>
                <a:tc>
                  <a:txBody>
                    <a:bodyPr/>
                    <a:lstStyle/>
                    <a:p>
                      <a:pPr algn="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a-DK" sz="900" b="0" u="none" strike="noStrike">
                          <a:effectLst/>
                        </a:rPr>
                        <a:t>0,1</a:t>
                      </a:r>
                      <a:endParaRPr lang="da-DK" sz="1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74" marR="5474" marT="5474" marB="0" anchor="b"/>
                </a:tc>
                <a:tc>
                  <a:txBody>
                    <a:bodyPr/>
                    <a:lstStyle/>
                    <a:p>
                      <a:pPr algn="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a-DK" sz="900" b="0" u="none" strike="noStrike">
                          <a:effectLst/>
                        </a:rPr>
                        <a:t>1,2</a:t>
                      </a:r>
                      <a:endParaRPr lang="da-DK" sz="1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74" marR="5474" marT="5474" marB="0" anchor="b"/>
                </a:tc>
                <a:tc>
                  <a:txBody>
                    <a:bodyPr/>
                    <a:lstStyle/>
                    <a:p>
                      <a:pPr algn="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a-DK" sz="900" b="0" u="none" strike="noStrike">
                          <a:effectLst/>
                        </a:rPr>
                        <a:t>4,5</a:t>
                      </a:r>
                      <a:endParaRPr lang="da-DK" sz="1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74" marR="5474" marT="5474" marB="0" anchor="b"/>
                </a:tc>
                <a:tc>
                  <a:txBody>
                    <a:bodyPr/>
                    <a:lstStyle/>
                    <a:p>
                      <a:pPr algn="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a-DK" sz="900" b="0" u="none" strike="noStrike">
                          <a:effectLst/>
                        </a:rPr>
                        <a:t>2,9</a:t>
                      </a:r>
                      <a:endParaRPr lang="da-DK" sz="1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74" marR="5474" marT="5474" marB="0" anchor="b"/>
                </a:tc>
                <a:tc>
                  <a:txBody>
                    <a:bodyPr/>
                    <a:lstStyle/>
                    <a:p>
                      <a:pPr algn="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a-DK" sz="900" b="0" u="none" strike="noStrike">
                          <a:effectLst/>
                        </a:rPr>
                        <a:t>1,5</a:t>
                      </a:r>
                      <a:endParaRPr lang="da-DK" sz="1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74" marR="5474" marT="5474" marB="0" anchor="b"/>
                </a:tc>
                <a:extLst>
                  <a:ext uri="{0D108BD9-81ED-4DB2-BD59-A6C34878D82A}">
                    <a16:rowId xmlns:a16="http://schemas.microsoft.com/office/drawing/2014/main" val="844194118"/>
                  </a:ext>
                </a:extLst>
              </a:tr>
              <a:tr h="170823"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a-DK" sz="900" b="0" u="none" strike="noStrike">
                          <a:effectLst/>
                        </a:rPr>
                        <a:t>Stemte ikke</a:t>
                      </a:r>
                      <a:endParaRPr lang="da-DK" sz="1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74" marR="5474" marT="5474" marB="0" anchor="b"/>
                </a:tc>
                <a:tc>
                  <a:txBody>
                    <a:bodyPr/>
                    <a:lstStyle/>
                    <a:p>
                      <a:pPr algn="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a-DK" sz="900" b="0" u="none" strike="noStrike">
                          <a:effectLst/>
                        </a:rPr>
                        <a:t>1,1</a:t>
                      </a:r>
                      <a:endParaRPr lang="da-DK" sz="1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74" marR="5474" marT="5474" marB="0" anchor="b"/>
                </a:tc>
                <a:tc>
                  <a:txBody>
                    <a:bodyPr/>
                    <a:lstStyle/>
                    <a:p>
                      <a:pPr algn="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a-DK" sz="900" b="0" u="none" strike="noStrike">
                          <a:effectLst/>
                        </a:rPr>
                        <a:t>1,3</a:t>
                      </a:r>
                      <a:endParaRPr lang="da-DK" sz="1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74" marR="5474" marT="5474" marB="0" anchor="b"/>
                </a:tc>
                <a:tc>
                  <a:txBody>
                    <a:bodyPr/>
                    <a:lstStyle/>
                    <a:p>
                      <a:pPr algn="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a-DK" sz="900" b="0" u="none" strike="noStrike">
                          <a:effectLst/>
                        </a:rPr>
                        <a:t>2,7</a:t>
                      </a:r>
                      <a:endParaRPr lang="da-DK" sz="1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74" marR="5474" marT="5474" marB="0" anchor="b"/>
                </a:tc>
                <a:tc>
                  <a:txBody>
                    <a:bodyPr/>
                    <a:lstStyle/>
                    <a:p>
                      <a:pPr algn="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a-DK" sz="900" b="0" u="none" strike="noStrike">
                          <a:effectLst/>
                        </a:rPr>
                        <a:t>7,4</a:t>
                      </a:r>
                      <a:endParaRPr lang="da-DK" sz="1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74" marR="5474" marT="5474" marB="0" anchor="b"/>
                </a:tc>
                <a:tc>
                  <a:txBody>
                    <a:bodyPr/>
                    <a:lstStyle/>
                    <a:p>
                      <a:pPr algn="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a-DK" sz="900" b="0" u="none" strike="noStrike">
                          <a:effectLst/>
                        </a:rPr>
                        <a:t>10</a:t>
                      </a:r>
                      <a:endParaRPr lang="da-DK" sz="1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74" marR="5474" marT="5474" marB="0" anchor="b"/>
                </a:tc>
                <a:tc>
                  <a:txBody>
                    <a:bodyPr/>
                    <a:lstStyle/>
                    <a:p>
                      <a:pPr algn="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a-DK" sz="900" b="0" u="none" strike="noStrike">
                          <a:effectLst/>
                        </a:rPr>
                        <a:t>3,5</a:t>
                      </a:r>
                      <a:endParaRPr lang="da-DK" sz="1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74" marR="5474" marT="5474" marB="0" anchor="b"/>
                </a:tc>
                <a:extLst>
                  <a:ext uri="{0D108BD9-81ED-4DB2-BD59-A6C34878D82A}">
                    <a16:rowId xmlns:a16="http://schemas.microsoft.com/office/drawing/2014/main" val="3792391531"/>
                  </a:ext>
                </a:extLst>
              </a:tr>
              <a:tr h="170823"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a-DK" sz="900" b="0" u="none" strike="noStrike">
                          <a:effectLst/>
                        </a:rPr>
                        <a:t>Havde ikke stemmeret</a:t>
                      </a:r>
                      <a:endParaRPr lang="da-DK" sz="1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74" marR="5474" marT="5474" marB="0" anchor="b"/>
                </a:tc>
                <a:tc>
                  <a:txBody>
                    <a:bodyPr/>
                    <a:lstStyle/>
                    <a:p>
                      <a:pPr algn="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a-DK" sz="900" b="0" u="none" strike="noStrike">
                          <a:effectLst/>
                        </a:rPr>
                        <a:t>0</a:t>
                      </a:r>
                      <a:endParaRPr lang="da-DK" sz="1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74" marR="5474" marT="5474" marB="0" anchor="b"/>
                </a:tc>
                <a:tc>
                  <a:txBody>
                    <a:bodyPr/>
                    <a:lstStyle/>
                    <a:p>
                      <a:pPr algn="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a-DK" sz="900" b="0" u="none" strike="noStrike">
                          <a:effectLst/>
                        </a:rPr>
                        <a:t>0,9</a:t>
                      </a:r>
                      <a:endParaRPr lang="da-DK" sz="1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74" marR="5474" marT="5474" marB="0" anchor="b"/>
                </a:tc>
                <a:tc>
                  <a:txBody>
                    <a:bodyPr/>
                    <a:lstStyle/>
                    <a:p>
                      <a:pPr algn="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a-DK" sz="900" b="0" u="none" strike="noStrike">
                          <a:effectLst/>
                        </a:rPr>
                        <a:t>1,1</a:t>
                      </a:r>
                      <a:endParaRPr lang="da-DK" sz="1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74" marR="5474" marT="5474" marB="0" anchor="b"/>
                </a:tc>
                <a:tc>
                  <a:txBody>
                    <a:bodyPr/>
                    <a:lstStyle/>
                    <a:p>
                      <a:pPr algn="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a-DK" sz="900" b="0" u="none" strike="noStrike">
                          <a:effectLst/>
                        </a:rPr>
                        <a:t>1,4</a:t>
                      </a:r>
                      <a:endParaRPr lang="da-DK" sz="1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74" marR="5474" marT="5474" marB="0" anchor="b"/>
                </a:tc>
                <a:tc>
                  <a:txBody>
                    <a:bodyPr/>
                    <a:lstStyle/>
                    <a:p>
                      <a:pPr algn="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a-DK" sz="900" b="0" u="none" strike="noStrike">
                          <a:effectLst/>
                        </a:rPr>
                        <a:t>4,3</a:t>
                      </a:r>
                      <a:endParaRPr lang="da-DK" sz="1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74" marR="5474" marT="5474" marB="0" anchor="b"/>
                </a:tc>
                <a:tc>
                  <a:txBody>
                    <a:bodyPr/>
                    <a:lstStyle/>
                    <a:p>
                      <a:pPr algn="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a-DK" sz="900" b="0" u="none" strike="noStrike">
                          <a:effectLst/>
                        </a:rPr>
                        <a:t>1,3</a:t>
                      </a:r>
                      <a:endParaRPr lang="da-DK" sz="1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74" marR="5474" marT="5474" marB="0" anchor="b"/>
                </a:tc>
                <a:extLst>
                  <a:ext uri="{0D108BD9-81ED-4DB2-BD59-A6C34878D82A}">
                    <a16:rowId xmlns:a16="http://schemas.microsoft.com/office/drawing/2014/main" val="2895616828"/>
                  </a:ext>
                </a:extLst>
              </a:tr>
              <a:tr h="170823"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a-DK" sz="900" b="0" u="none" strike="noStrike">
                          <a:effectLst/>
                        </a:rPr>
                        <a:t>Ønsker ikke at oplyse</a:t>
                      </a:r>
                      <a:endParaRPr lang="da-DK" sz="1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74" marR="5474" marT="5474" marB="0" anchor="b"/>
                </a:tc>
                <a:tc>
                  <a:txBody>
                    <a:bodyPr/>
                    <a:lstStyle/>
                    <a:p>
                      <a:pPr algn="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a-DK" sz="900" b="0" u="none" strike="noStrike">
                          <a:effectLst/>
                        </a:rPr>
                        <a:t>0,6</a:t>
                      </a:r>
                      <a:endParaRPr lang="da-DK" sz="1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74" marR="5474" marT="5474" marB="0" anchor="b"/>
                </a:tc>
                <a:tc>
                  <a:txBody>
                    <a:bodyPr/>
                    <a:lstStyle/>
                    <a:p>
                      <a:pPr algn="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a-DK" sz="900" b="0" u="none" strike="noStrike">
                          <a:effectLst/>
                        </a:rPr>
                        <a:t>0,3</a:t>
                      </a:r>
                      <a:endParaRPr lang="da-DK" sz="1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74" marR="5474" marT="5474" marB="0" anchor="b"/>
                </a:tc>
                <a:tc>
                  <a:txBody>
                    <a:bodyPr/>
                    <a:lstStyle/>
                    <a:p>
                      <a:pPr algn="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a-DK" sz="900" b="0" u="none" strike="noStrike">
                          <a:effectLst/>
                        </a:rPr>
                        <a:t>0,7</a:t>
                      </a:r>
                      <a:endParaRPr lang="da-DK" sz="1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74" marR="5474" marT="5474" marB="0" anchor="b"/>
                </a:tc>
                <a:tc>
                  <a:txBody>
                    <a:bodyPr/>
                    <a:lstStyle/>
                    <a:p>
                      <a:pPr algn="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a-DK" sz="900" b="0" u="none" strike="noStrike">
                          <a:effectLst/>
                        </a:rPr>
                        <a:t>0,5</a:t>
                      </a:r>
                      <a:endParaRPr lang="da-DK" sz="1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74" marR="5474" marT="5474" marB="0" anchor="b"/>
                </a:tc>
                <a:tc>
                  <a:txBody>
                    <a:bodyPr/>
                    <a:lstStyle/>
                    <a:p>
                      <a:pPr algn="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a-DK" sz="900" b="0" u="none" strike="noStrike">
                          <a:effectLst/>
                        </a:rPr>
                        <a:t>2,3</a:t>
                      </a:r>
                      <a:endParaRPr lang="da-DK" sz="1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74" marR="5474" marT="5474" marB="0" anchor="b"/>
                </a:tc>
                <a:tc>
                  <a:txBody>
                    <a:bodyPr/>
                    <a:lstStyle/>
                    <a:p>
                      <a:pPr algn="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a-DK" sz="900" b="0" u="none" strike="noStrike">
                          <a:effectLst/>
                        </a:rPr>
                        <a:t>0,6</a:t>
                      </a:r>
                      <a:endParaRPr lang="da-DK" sz="1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74" marR="5474" marT="5474" marB="0" anchor="b"/>
                </a:tc>
                <a:extLst>
                  <a:ext uri="{0D108BD9-81ED-4DB2-BD59-A6C34878D82A}">
                    <a16:rowId xmlns:a16="http://schemas.microsoft.com/office/drawing/2014/main" val="4036137083"/>
                  </a:ext>
                </a:extLst>
              </a:tr>
              <a:tr h="170823"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a-DK" sz="900" b="0" u="none" strike="noStrike">
                          <a:effectLst/>
                        </a:rPr>
                        <a:t>Total</a:t>
                      </a:r>
                      <a:endParaRPr lang="da-DK" sz="1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74" marR="5474" marT="5474" marB="0" anchor="b"/>
                </a:tc>
                <a:tc>
                  <a:txBody>
                    <a:bodyPr/>
                    <a:lstStyle/>
                    <a:p>
                      <a:pPr algn="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a-DK" sz="900" b="0" u="none" strike="noStrike">
                          <a:effectLst/>
                        </a:rPr>
                        <a:t>100</a:t>
                      </a:r>
                      <a:endParaRPr lang="da-DK" sz="1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74" marR="5474" marT="5474" marB="0" anchor="b"/>
                </a:tc>
                <a:tc>
                  <a:txBody>
                    <a:bodyPr/>
                    <a:lstStyle/>
                    <a:p>
                      <a:pPr algn="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a-DK" sz="900" b="0" u="none" strike="noStrike">
                          <a:effectLst/>
                        </a:rPr>
                        <a:t>100</a:t>
                      </a:r>
                      <a:endParaRPr lang="da-DK" sz="1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74" marR="5474" marT="5474" marB="0" anchor="b"/>
                </a:tc>
                <a:tc>
                  <a:txBody>
                    <a:bodyPr/>
                    <a:lstStyle/>
                    <a:p>
                      <a:pPr algn="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a-DK" sz="900" b="0" u="none" strike="noStrike">
                          <a:effectLst/>
                        </a:rPr>
                        <a:t>100</a:t>
                      </a:r>
                      <a:endParaRPr lang="da-DK" sz="1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74" marR="5474" marT="5474" marB="0" anchor="b"/>
                </a:tc>
                <a:tc>
                  <a:txBody>
                    <a:bodyPr/>
                    <a:lstStyle/>
                    <a:p>
                      <a:pPr algn="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a-DK" sz="900" b="0" u="none" strike="noStrike">
                          <a:effectLst/>
                        </a:rPr>
                        <a:t>100</a:t>
                      </a:r>
                      <a:endParaRPr lang="da-DK" sz="1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74" marR="5474" marT="5474" marB="0" anchor="b"/>
                </a:tc>
                <a:tc>
                  <a:txBody>
                    <a:bodyPr/>
                    <a:lstStyle/>
                    <a:p>
                      <a:pPr algn="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a-DK" sz="900" b="0" u="none" strike="noStrike">
                          <a:effectLst/>
                        </a:rPr>
                        <a:t>100</a:t>
                      </a:r>
                      <a:endParaRPr lang="da-DK" sz="1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74" marR="5474" marT="5474" marB="0" anchor="b"/>
                </a:tc>
                <a:tc>
                  <a:txBody>
                    <a:bodyPr/>
                    <a:lstStyle/>
                    <a:p>
                      <a:pPr algn="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a-DK" sz="900" b="0" u="none" strike="noStrike">
                          <a:effectLst/>
                        </a:rPr>
                        <a:t>100</a:t>
                      </a:r>
                      <a:endParaRPr lang="da-DK" sz="1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74" marR="5474" marT="5474" marB="0" anchor="b"/>
                </a:tc>
                <a:extLst>
                  <a:ext uri="{0D108BD9-81ED-4DB2-BD59-A6C34878D82A}">
                    <a16:rowId xmlns:a16="http://schemas.microsoft.com/office/drawing/2014/main" val="2297418322"/>
                  </a:ext>
                </a:extLst>
              </a:tr>
              <a:tr h="170823"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a-DK" sz="900" b="0" u="none" strike="noStrike">
                          <a:effectLst/>
                        </a:rPr>
                        <a:t>N=</a:t>
                      </a:r>
                      <a:endParaRPr lang="da-DK" sz="1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74" marR="5474" marT="5474" marB="0" anchor="b"/>
                </a:tc>
                <a:tc>
                  <a:txBody>
                    <a:bodyPr/>
                    <a:lstStyle/>
                    <a:p>
                      <a:pPr algn="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a-DK" sz="900" b="0" u="none" strike="noStrike">
                          <a:effectLst/>
                        </a:rPr>
                        <a:t>174</a:t>
                      </a:r>
                      <a:endParaRPr lang="da-DK" sz="1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74" marR="5474" marT="5474" marB="0" anchor="b"/>
                </a:tc>
                <a:tc>
                  <a:txBody>
                    <a:bodyPr/>
                    <a:lstStyle/>
                    <a:p>
                      <a:pPr algn="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a-DK" sz="900" b="0" u="none" strike="noStrike">
                          <a:effectLst/>
                        </a:rPr>
                        <a:t>2193</a:t>
                      </a:r>
                      <a:endParaRPr lang="da-DK" sz="1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74" marR="5474" marT="5474" marB="0" anchor="b"/>
                </a:tc>
                <a:tc>
                  <a:txBody>
                    <a:bodyPr/>
                    <a:lstStyle/>
                    <a:p>
                      <a:pPr algn="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a-DK" sz="900" b="0" u="none" strike="noStrike">
                          <a:effectLst/>
                        </a:rPr>
                        <a:t>2113</a:t>
                      </a:r>
                      <a:endParaRPr lang="da-DK" sz="1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74" marR="5474" marT="5474" marB="0" anchor="b"/>
                </a:tc>
                <a:tc>
                  <a:txBody>
                    <a:bodyPr/>
                    <a:lstStyle/>
                    <a:p>
                      <a:pPr algn="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a-DK" sz="900" b="0" u="none" strike="noStrike">
                          <a:effectLst/>
                        </a:rPr>
                        <a:t>1003</a:t>
                      </a:r>
                      <a:endParaRPr lang="da-DK" sz="1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74" marR="5474" marT="5474" marB="0" anchor="b"/>
                </a:tc>
                <a:tc>
                  <a:txBody>
                    <a:bodyPr/>
                    <a:lstStyle/>
                    <a:p>
                      <a:pPr algn="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a-DK" sz="900" b="0" u="none" strike="noStrike">
                          <a:effectLst/>
                        </a:rPr>
                        <a:t>441</a:t>
                      </a:r>
                      <a:endParaRPr lang="da-DK" sz="1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74" marR="5474" marT="5474" marB="0" anchor="b"/>
                </a:tc>
                <a:tc>
                  <a:txBody>
                    <a:bodyPr/>
                    <a:lstStyle/>
                    <a:p>
                      <a:pPr algn="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a-DK" sz="900" b="0" u="none" strike="noStrike" dirty="0">
                          <a:effectLst/>
                        </a:rPr>
                        <a:t>5924</a:t>
                      </a:r>
                      <a:endParaRPr lang="da-DK" sz="16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74" marR="5474" marT="5474" marB="0" anchor="b"/>
                </a:tc>
                <a:extLst>
                  <a:ext uri="{0D108BD9-81ED-4DB2-BD59-A6C34878D82A}">
                    <a16:rowId xmlns:a16="http://schemas.microsoft.com/office/drawing/2014/main" val="3521882729"/>
                  </a:ext>
                </a:extLst>
              </a:tr>
            </a:tbl>
          </a:graphicData>
        </a:graphic>
      </p:graphicFrame>
      <p:sp>
        <p:nvSpPr>
          <p:cNvPr id="22" name="Tekstfelt 21">
            <a:extLst>
              <a:ext uri="{FF2B5EF4-FFF2-40B4-BE49-F238E27FC236}">
                <a16:creationId xmlns:a16="http://schemas.microsoft.com/office/drawing/2014/main" id="{9182F9EE-90A4-49A3-BD56-EFA17174FE74}"/>
              </a:ext>
            </a:extLst>
          </p:cNvPr>
          <p:cNvSpPr txBox="1"/>
          <p:nvPr/>
        </p:nvSpPr>
        <p:spPr>
          <a:xfrm>
            <a:off x="5274019" y="6284824"/>
            <a:ext cx="627451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1000" dirty="0"/>
              <a:t>Kilde: Surveybanken.aau.dk. Folketingsvalget 2019</a:t>
            </a:r>
          </a:p>
        </p:txBody>
      </p:sp>
    </p:spTree>
    <p:extLst>
      <p:ext uri="{BB962C8B-B14F-4D97-AF65-F5344CB8AC3E}">
        <p14:creationId xmlns:p14="http://schemas.microsoft.com/office/powerpoint/2010/main" val="7038884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Rectangle 88">
            <a:extLst>
              <a:ext uri="{FF2B5EF4-FFF2-40B4-BE49-F238E27FC236}">
                <a16:creationId xmlns:a16="http://schemas.microsoft.com/office/drawing/2014/main" id="{2B566528-1B12-4246-9431-5C2D7D0811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17A5495F-CF2F-4925-BCC2-52605ACC13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7" y="321734"/>
            <a:ext cx="10905066" cy="1135737"/>
          </a:xfrm>
        </p:spPr>
        <p:txBody>
          <a:bodyPr>
            <a:normAutofit/>
          </a:bodyPr>
          <a:lstStyle/>
          <a:p>
            <a:r>
              <a:rPr lang="da-DK" sz="3600" dirty="0"/>
              <a:t>Hypoteseopgave: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AFC06212-37DE-414F-A4DB-6DEF5415CC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3469" y="1782981"/>
            <a:ext cx="4008384" cy="439398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da-DK" sz="1600" dirty="0"/>
              <a:t>I grupper: Opstil, på baggrund af de to tabeller, tre hypoteser der forklare tendenser i tilliden til politikere. Hver hypotese skal understøttes af en faglig begrundelse, og du skal inddrage viden om teorier om politisk magt, og foretage egne beregninger .</a:t>
            </a:r>
          </a:p>
        </p:txBody>
      </p:sp>
      <p:grpSp>
        <p:nvGrpSpPr>
          <p:cNvPr id="91" name="Group 90">
            <a:extLst>
              <a:ext uri="{FF2B5EF4-FFF2-40B4-BE49-F238E27FC236}">
                <a16:creationId xmlns:a16="http://schemas.microsoft.com/office/drawing/2014/main" id="{828A5161-06F1-46CF-8AD7-844680A59E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4601497"/>
            <a:ext cx="1014060" cy="2017580"/>
            <a:chOff x="0" y="4601497"/>
            <a:chExt cx="1014060" cy="2017580"/>
          </a:xfrm>
        </p:grpSpPr>
        <p:sp>
          <p:nvSpPr>
            <p:cNvPr id="92" name="Isosceles Triangle 91">
              <a:extLst>
                <a:ext uri="{FF2B5EF4-FFF2-40B4-BE49-F238E27FC236}">
                  <a16:creationId xmlns:a16="http://schemas.microsoft.com/office/drawing/2014/main" id="{D3F51FEB-38FB-4F6C-9F7B-2F2AFAB6546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-501760" y="5103257"/>
              <a:ext cx="2017580" cy="1014060"/>
            </a:xfrm>
            <a:prstGeom prst="triangle">
              <a:avLst>
                <a:gd name="adj" fmla="val 50000"/>
              </a:avLst>
            </a:prstGeom>
            <a:solidFill>
              <a:schemeClr val="accent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3" name="Rectangle 92">
              <a:extLst>
                <a:ext uri="{FF2B5EF4-FFF2-40B4-BE49-F238E27FC236}">
                  <a16:creationId xmlns:a16="http://schemas.microsoft.com/office/drawing/2014/main" id="{1E547BA6-BAE0-43BB-A7CA-60F69CE252F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2700000">
              <a:off x="427916" y="5728708"/>
              <a:ext cx="485578" cy="485578"/>
            </a:xfrm>
            <a:prstGeom prst="rect">
              <a:avLst/>
            </a:prstGeom>
            <a:solidFill>
              <a:schemeClr val="accent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95" name="Group 94">
            <a:extLst>
              <a:ext uri="{FF2B5EF4-FFF2-40B4-BE49-F238E27FC236}">
                <a16:creationId xmlns:a16="http://schemas.microsoft.com/office/drawing/2014/main" id="{5995D10D-E9C9-47DB-AE7E-801FEF38F5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219290" y="1"/>
            <a:ext cx="972709" cy="1935307"/>
            <a:chOff x="10918968" y="713127"/>
            <a:chExt cx="1273032" cy="2532832"/>
          </a:xfrm>
        </p:grpSpPr>
        <p:sp>
          <p:nvSpPr>
            <p:cNvPr id="96" name="Rectangle 95">
              <a:extLst>
                <a:ext uri="{FF2B5EF4-FFF2-40B4-BE49-F238E27FC236}">
                  <a16:creationId xmlns:a16="http://schemas.microsoft.com/office/drawing/2014/main" id="{CC1A72C6-3DE4-4EC3-9AD5-9E0D40D8CE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2700000">
              <a:off x="11052629" y="2120024"/>
              <a:ext cx="645368" cy="645368"/>
            </a:xfrm>
            <a:prstGeom prst="rect">
              <a:avLst/>
            </a:prstGeom>
            <a:solidFill>
              <a:schemeClr val="accent4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Isosceles Triangle 96">
              <a:extLst>
                <a:ext uri="{FF2B5EF4-FFF2-40B4-BE49-F238E27FC236}">
                  <a16:creationId xmlns:a16="http://schemas.microsoft.com/office/drawing/2014/main" id="{0B0DA1F1-C391-4EDF-9FE0-23E86E13776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6200000">
              <a:off x="10289068" y="1343027"/>
              <a:ext cx="2532832" cy="1273032"/>
            </a:xfrm>
            <a:prstGeom prst="triangle">
              <a:avLst>
                <a:gd name="adj" fmla="val 50000"/>
              </a:avLst>
            </a:prstGeom>
            <a:solidFill>
              <a:schemeClr val="accent4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pic>
        <p:nvPicPr>
          <p:cNvPr id="5" name="Billede 4" descr="Et billede, der indeholder tekst&#10;&#10;Automatisk genereret beskrivelse">
            <a:extLst>
              <a:ext uri="{FF2B5EF4-FFF2-40B4-BE49-F238E27FC236}">
                <a16:creationId xmlns:a16="http://schemas.microsoft.com/office/drawing/2014/main" id="{875B8B62-8644-42FA-9DF4-E91CFC1BA0E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32644" y="0"/>
            <a:ext cx="2359356" cy="944962"/>
          </a:xfrm>
          <a:prstGeom prst="rect">
            <a:avLst/>
          </a:prstGeom>
        </p:spPr>
      </p:pic>
      <p:graphicFrame>
        <p:nvGraphicFramePr>
          <p:cNvPr id="4" name="Tabel 3">
            <a:extLst>
              <a:ext uri="{FF2B5EF4-FFF2-40B4-BE49-F238E27FC236}">
                <a16:creationId xmlns:a16="http://schemas.microsoft.com/office/drawing/2014/main" id="{AF1FF96B-8C1D-4B7A-9F38-A9D6EE9ED92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41681816"/>
              </p:ext>
            </p:extLst>
          </p:nvPr>
        </p:nvGraphicFramePr>
        <p:xfrm>
          <a:off x="6288326" y="1101131"/>
          <a:ext cx="4267200" cy="2800350"/>
        </p:xfrm>
        <a:graphic>
          <a:graphicData uri="http://schemas.openxmlformats.org/drawingml/2006/table">
            <a:tbl>
              <a:tblPr>
                <a:tableStyleId>{35758FB7-9AC5-4552-8A53-C91805E547FA}</a:tableStyleId>
              </a:tblPr>
              <a:tblGrid>
                <a:gridCol w="609600">
                  <a:extLst>
                    <a:ext uri="{9D8B030D-6E8A-4147-A177-3AD203B41FA5}">
                      <a16:colId xmlns:a16="http://schemas.microsoft.com/office/drawing/2014/main" val="456905680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923632548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39759223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588716214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3508867334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3525670659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488459291"/>
                    </a:ext>
                  </a:extLst>
                </a:gridCol>
              </a:tblGrid>
              <a:tr h="158750">
                <a:tc>
                  <a:txBody>
                    <a:bodyPr/>
                    <a:lstStyle/>
                    <a:p>
                      <a:pPr algn="l" fontAlgn="b"/>
                      <a:r>
                        <a:rPr lang="da-DK" sz="1000" b="0" u="none" strike="noStrike" dirty="0">
                          <a:effectLst/>
                        </a:rPr>
                        <a:t>Sp.25 Hvor stor tillid har du til danske politikere i almindelighed? (i %)</a:t>
                      </a:r>
                      <a:endParaRPr lang="da-DK" sz="1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a-DK" sz="1000" b="0" u="none" strike="noStrike">
                          <a:effectLst/>
                        </a:rPr>
                        <a:t>Meget stor tillid</a:t>
                      </a:r>
                      <a:endParaRPr lang="da-DK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a-DK" sz="1000" b="0" u="none" strike="noStrike">
                          <a:effectLst/>
                        </a:rPr>
                        <a:t>Ret stor tillid</a:t>
                      </a:r>
                      <a:endParaRPr lang="da-DK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a-DK" sz="1000" b="0" u="none" strike="noStrike">
                          <a:effectLst/>
                        </a:rPr>
                        <a:t>Ret lille tillid</a:t>
                      </a:r>
                      <a:endParaRPr lang="da-DK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a-DK" sz="1000" b="0" u="none" strike="noStrike">
                          <a:effectLst/>
                        </a:rPr>
                        <a:t>Meget lille tillid</a:t>
                      </a:r>
                      <a:endParaRPr lang="da-DK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a-DK" sz="1000" b="0" u="none" strike="noStrike">
                          <a:effectLst/>
                        </a:rPr>
                        <a:t>Ved ikke</a:t>
                      </a:r>
                      <a:endParaRPr lang="da-DK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a-DK" sz="1000" b="0" u="none" strike="noStrike">
                          <a:effectLst/>
                        </a:rPr>
                        <a:t>Total</a:t>
                      </a:r>
                      <a:endParaRPr lang="da-DK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213557070"/>
                  </a:ext>
                </a:extLst>
              </a:tr>
              <a:tr h="158750">
                <a:tc>
                  <a:txBody>
                    <a:bodyPr/>
                    <a:lstStyle/>
                    <a:p>
                      <a:pPr algn="l" fontAlgn="b"/>
                      <a:r>
                        <a:rPr lang="da-DK" sz="1000" b="0" u="none" strike="noStrike">
                          <a:effectLst/>
                        </a:rPr>
                        <a:t>Region</a:t>
                      </a:r>
                      <a:endParaRPr lang="da-DK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da-DK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da-DK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da-DK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da-DK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da-DK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da-DK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555269137"/>
                  </a:ext>
                </a:extLst>
              </a:tr>
              <a:tr h="158750">
                <a:tc>
                  <a:txBody>
                    <a:bodyPr/>
                    <a:lstStyle/>
                    <a:p>
                      <a:pPr algn="l" fontAlgn="b"/>
                      <a:r>
                        <a:rPr lang="da-DK" sz="1000" b="0" u="none" strike="noStrike">
                          <a:effectLst/>
                        </a:rPr>
                        <a:t>Hovedstaden</a:t>
                      </a:r>
                      <a:endParaRPr lang="da-DK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a-DK" sz="1000" b="0" u="none" strike="noStrike">
                          <a:effectLst/>
                        </a:rPr>
                        <a:t>29,3</a:t>
                      </a:r>
                      <a:endParaRPr lang="da-DK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a-DK" sz="1000" b="0" u="none" strike="noStrike">
                          <a:effectLst/>
                        </a:rPr>
                        <a:t>30,9</a:t>
                      </a:r>
                      <a:endParaRPr lang="da-DK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a-DK" sz="1000" b="0" u="none" strike="noStrike">
                          <a:effectLst/>
                        </a:rPr>
                        <a:t>28,8</a:t>
                      </a:r>
                      <a:endParaRPr lang="da-DK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a-DK" sz="1000" b="0" u="none" strike="noStrike">
                          <a:effectLst/>
                        </a:rPr>
                        <a:t>25</a:t>
                      </a:r>
                      <a:endParaRPr lang="da-DK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a-DK" sz="1000" b="0" u="none" strike="noStrike">
                          <a:effectLst/>
                        </a:rPr>
                        <a:t>28,6</a:t>
                      </a:r>
                      <a:endParaRPr lang="da-DK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a-DK" sz="1000" b="0" u="none" strike="noStrike">
                          <a:effectLst/>
                        </a:rPr>
                        <a:t>29</a:t>
                      </a:r>
                      <a:endParaRPr lang="da-DK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2892160364"/>
                  </a:ext>
                </a:extLst>
              </a:tr>
              <a:tr h="158750">
                <a:tc>
                  <a:txBody>
                    <a:bodyPr/>
                    <a:lstStyle/>
                    <a:p>
                      <a:pPr algn="l" fontAlgn="b"/>
                      <a:r>
                        <a:rPr lang="da-DK" sz="1000" b="0" u="none" strike="noStrike">
                          <a:effectLst/>
                        </a:rPr>
                        <a:t>Sjælland</a:t>
                      </a:r>
                      <a:endParaRPr lang="da-DK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a-DK" sz="1000" b="0" u="none" strike="noStrike">
                          <a:effectLst/>
                        </a:rPr>
                        <a:t>18,4</a:t>
                      </a:r>
                      <a:endParaRPr lang="da-DK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a-DK" sz="1000" b="0" u="none" strike="noStrike">
                          <a:effectLst/>
                        </a:rPr>
                        <a:t>14,6</a:t>
                      </a:r>
                      <a:endParaRPr lang="da-DK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a-DK" sz="1000" b="0" u="none" strike="noStrike">
                          <a:effectLst/>
                        </a:rPr>
                        <a:t>14,9</a:t>
                      </a:r>
                      <a:endParaRPr lang="da-DK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a-DK" sz="1000" b="0" u="none" strike="noStrike">
                          <a:effectLst/>
                        </a:rPr>
                        <a:t>15,7</a:t>
                      </a:r>
                      <a:endParaRPr lang="da-DK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a-DK" sz="1000" b="0" u="none" strike="noStrike">
                          <a:effectLst/>
                        </a:rPr>
                        <a:t>13,2</a:t>
                      </a:r>
                      <a:endParaRPr lang="da-DK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a-DK" sz="1000" b="0" u="none" strike="noStrike">
                          <a:effectLst/>
                        </a:rPr>
                        <a:t>14,9</a:t>
                      </a:r>
                      <a:endParaRPr lang="da-DK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412012671"/>
                  </a:ext>
                </a:extLst>
              </a:tr>
              <a:tr h="158750">
                <a:tc>
                  <a:txBody>
                    <a:bodyPr/>
                    <a:lstStyle/>
                    <a:p>
                      <a:pPr algn="l" fontAlgn="b"/>
                      <a:r>
                        <a:rPr lang="da-DK" sz="1000" b="0" u="none" strike="noStrike">
                          <a:effectLst/>
                        </a:rPr>
                        <a:t>Syddanmark</a:t>
                      </a:r>
                      <a:endParaRPr lang="da-DK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a-DK" sz="1000" b="0" u="none" strike="noStrike" dirty="0">
                          <a:effectLst/>
                        </a:rPr>
                        <a:t>16,1</a:t>
                      </a:r>
                      <a:endParaRPr lang="da-DK" sz="1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a-DK" sz="1000" b="0" u="none" strike="noStrike">
                          <a:effectLst/>
                        </a:rPr>
                        <a:t>20,9</a:t>
                      </a:r>
                      <a:endParaRPr lang="da-DK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a-DK" sz="1000" b="0" u="none" strike="noStrike" dirty="0">
                          <a:effectLst/>
                        </a:rPr>
                        <a:t>22,8</a:t>
                      </a:r>
                      <a:endParaRPr lang="da-DK" sz="1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a-DK" sz="1000" b="0" u="none" strike="noStrike">
                          <a:effectLst/>
                        </a:rPr>
                        <a:t>23,2</a:t>
                      </a:r>
                      <a:endParaRPr lang="da-DK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a-DK" sz="1000" b="0" u="none" strike="noStrike">
                          <a:effectLst/>
                        </a:rPr>
                        <a:t>21,5</a:t>
                      </a:r>
                      <a:endParaRPr lang="da-DK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a-DK" sz="1000" b="0" u="none" strike="noStrike">
                          <a:effectLst/>
                        </a:rPr>
                        <a:t>21,9</a:t>
                      </a:r>
                      <a:endParaRPr lang="da-DK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2829945322"/>
                  </a:ext>
                </a:extLst>
              </a:tr>
              <a:tr h="158750">
                <a:tc>
                  <a:txBody>
                    <a:bodyPr/>
                    <a:lstStyle/>
                    <a:p>
                      <a:pPr algn="l" fontAlgn="b"/>
                      <a:r>
                        <a:rPr lang="da-DK" sz="1000" b="0" u="none" strike="noStrike">
                          <a:effectLst/>
                        </a:rPr>
                        <a:t>Midtjylland</a:t>
                      </a:r>
                      <a:endParaRPr lang="da-DK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a-DK" sz="1000" b="0" u="none" strike="noStrike">
                          <a:effectLst/>
                        </a:rPr>
                        <a:t>25,9</a:t>
                      </a:r>
                      <a:endParaRPr lang="da-DK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a-DK" sz="1000" b="0" u="none" strike="noStrike">
                          <a:effectLst/>
                        </a:rPr>
                        <a:t>23,4</a:t>
                      </a:r>
                      <a:endParaRPr lang="da-DK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a-DK" sz="1000" b="0" u="none" strike="noStrike">
                          <a:effectLst/>
                        </a:rPr>
                        <a:t>22,7</a:t>
                      </a:r>
                      <a:endParaRPr lang="da-DK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a-DK" sz="1000" b="0" u="none" strike="noStrike">
                          <a:effectLst/>
                        </a:rPr>
                        <a:t>24,2</a:t>
                      </a:r>
                      <a:endParaRPr lang="da-DK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a-DK" sz="1000" b="0" u="none" strike="noStrike">
                          <a:effectLst/>
                        </a:rPr>
                        <a:t>23,1</a:t>
                      </a:r>
                      <a:endParaRPr lang="da-DK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a-DK" sz="1000" b="0" u="none" strike="noStrike">
                          <a:effectLst/>
                        </a:rPr>
                        <a:t>23,4</a:t>
                      </a:r>
                      <a:endParaRPr lang="da-DK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330661317"/>
                  </a:ext>
                </a:extLst>
              </a:tr>
              <a:tr h="158750">
                <a:tc>
                  <a:txBody>
                    <a:bodyPr/>
                    <a:lstStyle/>
                    <a:p>
                      <a:pPr algn="l" fontAlgn="b"/>
                      <a:r>
                        <a:rPr lang="da-DK" sz="1000" b="0" u="none" strike="noStrike">
                          <a:effectLst/>
                        </a:rPr>
                        <a:t>Nordjylland</a:t>
                      </a:r>
                      <a:endParaRPr lang="da-DK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a-DK" sz="1000" b="0" u="none" strike="noStrike">
                          <a:effectLst/>
                        </a:rPr>
                        <a:t>10,3</a:t>
                      </a:r>
                      <a:endParaRPr lang="da-DK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a-DK" sz="1000" b="0" u="none" strike="noStrike">
                          <a:effectLst/>
                        </a:rPr>
                        <a:t>10,1</a:t>
                      </a:r>
                      <a:endParaRPr lang="da-DK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a-DK" sz="1000" b="0" u="none" strike="noStrike">
                          <a:effectLst/>
                        </a:rPr>
                        <a:t>10,8</a:t>
                      </a:r>
                      <a:endParaRPr lang="da-DK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a-DK" sz="1000" b="0" u="none" strike="noStrike">
                          <a:effectLst/>
                        </a:rPr>
                        <a:t>11,9</a:t>
                      </a:r>
                      <a:endParaRPr lang="da-DK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a-DK" sz="1000" b="0" u="none" strike="noStrike">
                          <a:effectLst/>
                        </a:rPr>
                        <a:t>13,6</a:t>
                      </a:r>
                      <a:endParaRPr lang="da-DK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a-DK" sz="1000" b="0" u="none" strike="noStrike">
                          <a:effectLst/>
                        </a:rPr>
                        <a:t>10,9</a:t>
                      </a:r>
                      <a:endParaRPr lang="da-DK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2685758717"/>
                  </a:ext>
                </a:extLst>
              </a:tr>
              <a:tr h="158750">
                <a:tc>
                  <a:txBody>
                    <a:bodyPr/>
                    <a:lstStyle/>
                    <a:p>
                      <a:pPr algn="l" fontAlgn="b"/>
                      <a:r>
                        <a:rPr lang="da-DK" sz="1000" b="0" u="none" strike="noStrike">
                          <a:effectLst/>
                        </a:rPr>
                        <a:t>Total</a:t>
                      </a:r>
                      <a:endParaRPr lang="da-DK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a-DK" sz="1000" b="0" u="none" strike="noStrike">
                          <a:effectLst/>
                        </a:rPr>
                        <a:t>100</a:t>
                      </a:r>
                      <a:endParaRPr lang="da-DK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a-DK" sz="1000" b="0" u="none" strike="noStrike">
                          <a:effectLst/>
                        </a:rPr>
                        <a:t>100</a:t>
                      </a:r>
                      <a:endParaRPr lang="da-DK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a-DK" sz="1000" b="0" u="none" strike="noStrike">
                          <a:effectLst/>
                        </a:rPr>
                        <a:t>100</a:t>
                      </a:r>
                      <a:endParaRPr lang="da-DK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a-DK" sz="1000" b="0" u="none" strike="noStrike">
                          <a:effectLst/>
                        </a:rPr>
                        <a:t>100</a:t>
                      </a:r>
                      <a:endParaRPr lang="da-DK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a-DK" sz="1000" b="0" u="none" strike="noStrike">
                          <a:effectLst/>
                        </a:rPr>
                        <a:t>100</a:t>
                      </a:r>
                      <a:endParaRPr lang="da-DK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a-DK" sz="1000" b="0" u="none" strike="noStrike">
                          <a:effectLst/>
                        </a:rPr>
                        <a:t>100</a:t>
                      </a:r>
                      <a:endParaRPr lang="da-DK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2627621270"/>
                  </a:ext>
                </a:extLst>
              </a:tr>
              <a:tr h="158750">
                <a:tc>
                  <a:txBody>
                    <a:bodyPr/>
                    <a:lstStyle/>
                    <a:p>
                      <a:pPr algn="l" fontAlgn="b"/>
                      <a:r>
                        <a:rPr lang="da-DK" sz="1000" b="0" u="none" strike="noStrike">
                          <a:effectLst/>
                        </a:rPr>
                        <a:t>N=</a:t>
                      </a:r>
                      <a:endParaRPr lang="da-DK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a-DK" sz="1000" b="0" u="none" strike="noStrike">
                          <a:effectLst/>
                        </a:rPr>
                        <a:t>174</a:t>
                      </a:r>
                      <a:endParaRPr lang="da-DK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a-DK" sz="1000" b="0" u="none" strike="noStrike">
                          <a:effectLst/>
                        </a:rPr>
                        <a:t>2193</a:t>
                      </a:r>
                      <a:endParaRPr lang="da-DK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a-DK" sz="1000" b="0" u="none" strike="noStrike">
                          <a:effectLst/>
                        </a:rPr>
                        <a:t>2113</a:t>
                      </a:r>
                      <a:endParaRPr lang="da-DK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a-DK" sz="1000" b="0" u="none" strike="noStrike">
                          <a:effectLst/>
                        </a:rPr>
                        <a:t>1003</a:t>
                      </a:r>
                      <a:endParaRPr lang="da-DK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a-DK" sz="1000" b="0" u="none" strike="noStrike">
                          <a:effectLst/>
                        </a:rPr>
                        <a:t>441</a:t>
                      </a:r>
                      <a:endParaRPr lang="da-DK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a-DK" sz="1000" b="0" u="none" strike="noStrike" dirty="0">
                          <a:effectLst/>
                        </a:rPr>
                        <a:t>5924</a:t>
                      </a:r>
                      <a:endParaRPr lang="da-DK" sz="1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393637780"/>
                  </a:ext>
                </a:extLst>
              </a:tr>
            </a:tbl>
          </a:graphicData>
        </a:graphic>
      </p:graphicFrame>
      <p:graphicFrame>
        <p:nvGraphicFramePr>
          <p:cNvPr id="6" name="Tabel 5">
            <a:extLst>
              <a:ext uri="{FF2B5EF4-FFF2-40B4-BE49-F238E27FC236}">
                <a16:creationId xmlns:a16="http://schemas.microsoft.com/office/drawing/2014/main" id="{3F1EB569-3639-4CB4-B353-334C3A7F738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50053271"/>
              </p:ext>
            </p:extLst>
          </p:nvPr>
        </p:nvGraphicFramePr>
        <p:xfrm>
          <a:off x="3062526" y="4057650"/>
          <a:ext cx="7493000" cy="17399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835400">
                  <a:extLst>
                    <a:ext uri="{9D8B030D-6E8A-4147-A177-3AD203B41FA5}">
                      <a16:colId xmlns:a16="http://schemas.microsoft.com/office/drawing/2014/main" val="3919593472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3045709832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3438143243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3278588313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3181223997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167016267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2862893"/>
                    </a:ext>
                  </a:extLst>
                </a:gridCol>
              </a:tblGrid>
              <a:tr h="158750">
                <a:tc>
                  <a:txBody>
                    <a:bodyPr/>
                    <a:lstStyle/>
                    <a:p>
                      <a:pPr algn="l" fontAlgn="b"/>
                      <a:r>
                        <a:rPr lang="da-DK" sz="1000" u="none" strike="noStrike">
                          <a:effectLst/>
                        </a:rPr>
                        <a:t>I absolutte tal. </a:t>
                      </a:r>
                      <a:endParaRPr lang="da-DK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da-DK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da-DK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da-DK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da-DK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da-DK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da-DK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3184038498"/>
                  </a:ext>
                </a:extLst>
              </a:tr>
              <a:tr h="158750">
                <a:tc>
                  <a:txBody>
                    <a:bodyPr/>
                    <a:lstStyle/>
                    <a:p>
                      <a:pPr algn="l" fontAlgn="b"/>
                      <a:r>
                        <a:rPr lang="da-DK" sz="1000" u="none" strike="noStrike" dirty="0">
                          <a:effectLst/>
                        </a:rPr>
                        <a:t>Sp.25 Hvor stor tillid har du til danske politikere i almindelighed? </a:t>
                      </a:r>
                      <a:endParaRPr lang="da-DK" sz="1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a-DK" sz="1000" u="none" strike="noStrike">
                          <a:effectLst/>
                        </a:rPr>
                        <a:t>Meget stor tillid</a:t>
                      </a:r>
                      <a:endParaRPr lang="da-DK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a-DK" sz="1000" u="none" strike="noStrike">
                          <a:effectLst/>
                        </a:rPr>
                        <a:t>Ret stor tillid</a:t>
                      </a:r>
                      <a:endParaRPr lang="da-DK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a-DK" sz="1000" u="none" strike="noStrike">
                          <a:effectLst/>
                        </a:rPr>
                        <a:t>Ret lille tillid</a:t>
                      </a:r>
                      <a:endParaRPr lang="da-DK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a-DK" sz="1000" u="none" strike="noStrike">
                          <a:effectLst/>
                        </a:rPr>
                        <a:t>Meget lille tillid</a:t>
                      </a:r>
                      <a:endParaRPr lang="da-DK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a-DK" sz="1000" u="none" strike="noStrike">
                          <a:effectLst/>
                        </a:rPr>
                        <a:t>Ved ikke</a:t>
                      </a:r>
                      <a:endParaRPr lang="da-DK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a-DK" sz="1000" u="none" strike="noStrike">
                          <a:effectLst/>
                        </a:rPr>
                        <a:t>Total</a:t>
                      </a:r>
                      <a:endParaRPr lang="da-DK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3402832925"/>
                  </a:ext>
                </a:extLst>
              </a:tr>
              <a:tr h="158750">
                <a:tc>
                  <a:txBody>
                    <a:bodyPr/>
                    <a:lstStyle/>
                    <a:p>
                      <a:pPr algn="l" fontAlgn="b"/>
                      <a:r>
                        <a:rPr lang="da-DK" sz="1000" u="none" strike="noStrike" dirty="0">
                          <a:effectLst/>
                        </a:rPr>
                        <a:t>Uddannelse</a:t>
                      </a:r>
                      <a:endParaRPr lang="da-DK" sz="1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da-DK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da-DK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da-DK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da-DK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da-DK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da-DK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4032410696"/>
                  </a:ext>
                </a:extLst>
              </a:tr>
              <a:tr h="158750">
                <a:tc>
                  <a:txBody>
                    <a:bodyPr/>
                    <a:lstStyle/>
                    <a:p>
                      <a:pPr algn="l" fontAlgn="b"/>
                      <a:r>
                        <a:rPr lang="da-DK" sz="1000" u="none" strike="noStrike">
                          <a:effectLst/>
                        </a:rPr>
                        <a:t>Grund-/folkeskole</a:t>
                      </a:r>
                      <a:endParaRPr lang="da-DK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a-DK" sz="1000" u="none" strike="noStrike">
                          <a:effectLst/>
                        </a:rPr>
                        <a:t>17</a:t>
                      </a:r>
                      <a:endParaRPr lang="da-DK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a-DK" sz="1000" u="none" strike="noStrike">
                          <a:effectLst/>
                        </a:rPr>
                        <a:t>289</a:t>
                      </a:r>
                      <a:endParaRPr lang="da-DK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a-DK" sz="1000" u="none" strike="noStrike">
                          <a:effectLst/>
                        </a:rPr>
                        <a:t>352</a:t>
                      </a:r>
                      <a:endParaRPr lang="da-DK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a-DK" sz="1000" u="none" strike="noStrike">
                          <a:effectLst/>
                        </a:rPr>
                        <a:t>228</a:t>
                      </a:r>
                      <a:endParaRPr lang="da-DK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a-DK" sz="1000" u="none" strike="noStrike">
                          <a:effectLst/>
                        </a:rPr>
                        <a:t>117</a:t>
                      </a:r>
                      <a:endParaRPr lang="da-DK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a-DK" sz="1000" u="none" strike="noStrike">
                          <a:effectLst/>
                        </a:rPr>
                        <a:t>1003</a:t>
                      </a:r>
                      <a:endParaRPr lang="da-DK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347116585"/>
                  </a:ext>
                </a:extLst>
              </a:tr>
              <a:tr h="158750">
                <a:tc>
                  <a:txBody>
                    <a:bodyPr/>
                    <a:lstStyle/>
                    <a:p>
                      <a:pPr algn="l" fontAlgn="b"/>
                      <a:r>
                        <a:rPr lang="da-DK" sz="1000" u="none" strike="noStrike">
                          <a:effectLst/>
                        </a:rPr>
                        <a:t>Almengymnasial uddannelse (studentereksamen/HF), Erhvervsgym</a:t>
                      </a:r>
                      <a:endParaRPr lang="da-DK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a-DK" sz="1000" u="none" strike="noStrike">
                          <a:effectLst/>
                        </a:rPr>
                        <a:t>20</a:t>
                      </a:r>
                      <a:endParaRPr lang="da-DK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a-DK" sz="1000" u="none" strike="noStrike">
                          <a:effectLst/>
                        </a:rPr>
                        <a:t>265</a:t>
                      </a:r>
                      <a:endParaRPr lang="da-DK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a-DK" sz="1000" u="none" strike="noStrike">
                          <a:effectLst/>
                        </a:rPr>
                        <a:t>246</a:t>
                      </a:r>
                      <a:endParaRPr lang="da-DK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a-DK" sz="1000" u="none" strike="noStrike">
                          <a:effectLst/>
                        </a:rPr>
                        <a:t>87</a:t>
                      </a:r>
                      <a:endParaRPr lang="da-DK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a-DK" sz="1000" u="none" strike="noStrike">
                          <a:effectLst/>
                        </a:rPr>
                        <a:t>87</a:t>
                      </a:r>
                      <a:endParaRPr lang="da-DK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a-DK" sz="1000" u="none" strike="noStrike">
                          <a:effectLst/>
                        </a:rPr>
                        <a:t>705</a:t>
                      </a:r>
                      <a:endParaRPr lang="da-DK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83699090"/>
                  </a:ext>
                </a:extLst>
              </a:tr>
              <a:tr h="158750">
                <a:tc>
                  <a:txBody>
                    <a:bodyPr/>
                    <a:lstStyle/>
                    <a:p>
                      <a:pPr algn="l" fontAlgn="b"/>
                      <a:r>
                        <a:rPr lang="da-DK" sz="1000" u="none" strike="noStrike">
                          <a:effectLst/>
                        </a:rPr>
                        <a:t>Erhvervsfaglig uddannelse</a:t>
                      </a:r>
                      <a:endParaRPr lang="da-DK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a-DK" sz="1000" u="none" strike="noStrike">
                          <a:effectLst/>
                        </a:rPr>
                        <a:t>38</a:t>
                      </a:r>
                      <a:endParaRPr lang="da-DK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a-DK" sz="1000" u="none" strike="noStrike">
                          <a:effectLst/>
                        </a:rPr>
                        <a:t>664</a:t>
                      </a:r>
                      <a:endParaRPr lang="da-DK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a-DK" sz="1000" u="none" strike="noStrike">
                          <a:effectLst/>
                        </a:rPr>
                        <a:t>719</a:t>
                      </a:r>
                      <a:endParaRPr lang="da-DK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a-DK" sz="1000" u="none" strike="noStrike">
                          <a:effectLst/>
                        </a:rPr>
                        <a:t>341</a:t>
                      </a:r>
                      <a:endParaRPr lang="da-DK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a-DK" sz="1000" u="none" strike="noStrike">
                          <a:effectLst/>
                        </a:rPr>
                        <a:t>117</a:t>
                      </a:r>
                      <a:endParaRPr lang="da-DK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a-DK" sz="1000" u="none" strike="noStrike">
                          <a:effectLst/>
                        </a:rPr>
                        <a:t>1879</a:t>
                      </a:r>
                      <a:endParaRPr lang="da-DK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2483956954"/>
                  </a:ext>
                </a:extLst>
              </a:tr>
              <a:tr h="158750">
                <a:tc>
                  <a:txBody>
                    <a:bodyPr/>
                    <a:lstStyle/>
                    <a:p>
                      <a:pPr algn="l" fontAlgn="b"/>
                      <a:r>
                        <a:rPr lang="da-DK" sz="1000" u="none" strike="noStrike">
                          <a:effectLst/>
                        </a:rPr>
                        <a:t>Kort videregående uddannelse under 3 år</a:t>
                      </a:r>
                      <a:endParaRPr lang="da-DK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a-DK" sz="1000" u="none" strike="noStrike">
                          <a:effectLst/>
                        </a:rPr>
                        <a:t>10</a:t>
                      </a:r>
                      <a:endParaRPr lang="da-DK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a-DK" sz="1000" u="none" strike="noStrike">
                          <a:effectLst/>
                        </a:rPr>
                        <a:t>159</a:t>
                      </a:r>
                      <a:endParaRPr lang="da-DK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a-DK" sz="1000" u="none" strike="noStrike">
                          <a:effectLst/>
                        </a:rPr>
                        <a:t>117</a:t>
                      </a:r>
                      <a:endParaRPr lang="da-DK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a-DK" sz="1000" u="none" strike="noStrike">
                          <a:effectLst/>
                        </a:rPr>
                        <a:t>77</a:t>
                      </a:r>
                      <a:endParaRPr lang="da-DK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a-DK" sz="1000" u="none" strike="noStrike">
                          <a:effectLst/>
                        </a:rPr>
                        <a:t>25</a:t>
                      </a:r>
                      <a:endParaRPr lang="da-DK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a-DK" sz="1000" u="none" strike="noStrike">
                          <a:effectLst/>
                        </a:rPr>
                        <a:t>388</a:t>
                      </a:r>
                      <a:endParaRPr lang="da-DK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4100550040"/>
                  </a:ext>
                </a:extLst>
              </a:tr>
              <a:tr h="158750">
                <a:tc>
                  <a:txBody>
                    <a:bodyPr/>
                    <a:lstStyle/>
                    <a:p>
                      <a:pPr algn="l" fontAlgn="b"/>
                      <a:r>
                        <a:rPr lang="da-DK" sz="1000" u="none" strike="noStrike">
                          <a:effectLst/>
                        </a:rPr>
                        <a:t>Mellemlang videregående uddannelse 3-4 år</a:t>
                      </a:r>
                      <a:endParaRPr lang="da-DK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a-DK" sz="1000" u="none" strike="noStrike">
                          <a:effectLst/>
                        </a:rPr>
                        <a:t>48</a:t>
                      </a:r>
                      <a:endParaRPr lang="da-DK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a-DK" sz="1000" u="none" strike="noStrike">
                          <a:effectLst/>
                        </a:rPr>
                        <a:t>524</a:t>
                      </a:r>
                      <a:endParaRPr lang="da-DK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a-DK" sz="1000" u="none" strike="noStrike">
                          <a:effectLst/>
                        </a:rPr>
                        <a:t>471</a:t>
                      </a:r>
                      <a:endParaRPr lang="da-DK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a-DK" sz="1000" u="none" strike="noStrike">
                          <a:effectLst/>
                        </a:rPr>
                        <a:t>183</a:t>
                      </a:r>
                      <a:endParaRPr lang="da-DK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a-DK" sz="1000" u="none" strike="noStrike">
                          <a:effectLst/>
                        </a:rPr>
                        <a:t>70</a:t>
                      </a:r>
                      <a:endParaRPr lang="da-DK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a-DK" sz="1000" u="none" strike="noStrike">
                          <a:effectLst/>
                        </a:rPr>
                        <a:t>1296</a:t>
                      </a:r>
                      <a:endParaRPr lang="da-DK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818682400"/>
                  </a:ext>
                </a:extLst>
              </a:tr>
              <a:tr h="158750">
                <a:tc>
                  <a:txBody>
                    <a:bodyPr/>
                    <a:lstStyle/>
                    <a:p>
                      <a:pPr algn="l" fontAlgn="b"/>
                      <a:r>
                        <a:rPr lang="da-DK" sz="1000" u="none" strike="noStrike">
                          <a:effectLst/>
                        </a:rPr>
                        <a:t>Lang videregående uddannelse 5 år eller mere, Forskeruddanne</a:t>
                      </a:r>
                      <a:endParaRPr lang="da-DK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a-DK" sz="1000" u="none" strike="noStrike">
                          <a:effectLst/>
                        </a:rPr>
                        <a:t>41</a:t>
                      </a:r>
                      <a:endParaRPr lang="da-DK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a-DK" sz="1000" u="none" strike="noStrike">
                          <a:effectLst/>
                        </a:rPr>
                        <a:t>292</a:t>
                      </a:r>
                      <a:endParaRPr lang="da-DK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a-DK" sz="1000" u="none" strike="noStrike">
                          <a:effectLst/>
                        </a:rPr>
                        <a:t>208</a:t>
                      </a:r>
                      <a:endParaRPr lang="da-DK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a-DK" sz="1000" u="none" strike="noStrike">
                          <a:effectLst/>
                        </a:rPr>
                        <a:t>87</a:t>
                      </a:r>
                      <a:endParaRPr lang="da-DK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a-DK" sz="1000" u="none" strike="noStrike">
                          <a:effectLst/>
                        </a:rPr>
                        <a:t>25</a:t>
                      </a:r>
                      <a:endParaRPr lang="da-DK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a-DK" sz="1000" u="none" strike="noStrike">
                          <a:effectLst/>
                        </a:rPr>
                        <a:t>653</a:t>
                      </a:r>
                      <a:endParaRPr lang="da-DK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510096873"/>
                  </a:ext>
                </a:extLst>
              </a:tr>
              <a:tr h="158750">
                <a:tc>
                  <a:txBody>
                    <a:bodyPr/>
                    <a:lstStyle/>
                    <a:p>
                      <a:pPr algn="l" fontAlgn="b"/>
                      <a:r>
                        <a:rPr lang="da-DK" sz="1000" u="none" strike="noStrike">
                          <a:effectLst/>
                        </a:rPr>
                        <a:t>N=</a:t>
                      </a:r>
                      <a:endParaRPr lang="da-DK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a-DK" sz="1000" u="none" strike="noStrike">
                          <a:effectLst/>
                        </a:rPr>
                        <a:t>174</a:t>
                      </a:r>
                      <a:endParaRPr lang="da-DK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a-DK" sz="1000" u="none" strike="noStrike">
                          <a:effectLst/>
                        </a:rPr>
                        <a:t>2193</a:t>
                      </a:r>
                      <a:endParaRPr lang="da-DK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a-DK" sz="1000" u="none" strike="noStrike">
                          <a:effectLst/>
                        </a:rPr>
                        <a:t>2113</a:t>
                      </a:r>
                      <a:endParaRPr lang="da-DK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a-DK" sz="1000" u="none" strike="noStrike">
                          <a:effectLst/>
                        </a:rPr>
                        <a:t>1003</a:t>
                      </a:r>
                      <a:endParaRPr lang="da-DK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a-DK" sz="1000" u="none" strike="noStrike">
                          <a:effectLst/>
                        </a:rPr>
                        <a:t>441</a:t>
                      </a:r>
                      <a:endParaRPr lang="da-DK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a-DK" sz="1000" u="none" strike="noStrike" dirty="0">
                          <a:effectLst/>
                        </a:rPr>
                        <a:t>5924</a:t>
                      </a:r>
                      <a:endParaRPr lang="da-DK" sz="1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2615966352"/>
                  </a:ext>
                </a:extLst>
              </a:tr>
            </a:tbl>
          </a:graphicData>
        </a:graphic>
      </p:graphicFrame>
      <p:sp>
        <p:nvSpPr>
          <p:cNvPr id="7" name="Tekstfelt 6">
            <a:extLst>
              <a:ext uri="{FF2B5EF4-FFF2-40B4-BE49-F238E27FC236}">
                <a16:creationId xmlns:a16="http://schemas.microsoft.com/office/drawing/2014/main" id="{6305B600-2FF2-4AE8-898C-57633D3AA21B}"/>
              </a:ext>
            </a:extLst>
          </p:cNvPr>
          <p:cNvSpPr txBox="1"/>
          <p:nvPr/>
        </p:nvSpPr>
        <p:spPr>
          <a:xfrm>
            <a:off x="3804462" y="5971497"/>
            <a:ext cx="627451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1000" dirty="0"/>
              <a:t>Kilde: Surveybanken.aau.dk. Folketingsvalget 2019</a:t>
            </a:r>
          </a:p>
        </p:txBody>
      </p:sp>
    </p:spTree>
    <p:extLst>
      <p:ext uri="{BB962C8B-B14F-4D97-AF65-F5344CB8AC3E}">
        <p14:creationId xmlns:p14="http://schemas.microsoft.com/office/powerpoint/2010/main" val="41195100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2B566528-1B12-4246-9431-5C2D7D0811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FC5908AD-5BC9-4F3E-AE55-B380BDB987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7" y="321734"/>
            <a:ext cx="10905066" cy="1135737"/>
          </a:xfrm>
        </p:spPr>
        <p:txBody>
          <a:bodyPr>
            <a:normAutofit/>
          </a:bodyPr>
          <a:lstStyle/>
          <a:p>
            <a:r>
              <a:rPr lang="da-DK" sz="3600"/>
              <a:t>Læringsmål – kan du det?</a:t>
            </a:r>
          </a:p>
        </p:txBody>
      </p:sp>
      <p:graphicFrame>
        <p:nvGraphicFramePr>
          <p:cNvPr id="5" name="Tabel 5">
            <a:extLst>
              <a:ext uri="{FF2B5EF4-FFF2-40B4-BE49-F238E27FC236}">
                <a16:creationId xmlns:a16="http://schemas.microsoft.com/office/drawing/2014/main" id="{2F1DAE66-90C3-4C80-AC46-AA4D1A285E1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24514868"/>
              </p:ext>
            </p:extLst>
          </p:nvPr>
        </p:nvGraphicFramePr>
        <p:xfrm>
          <a:off x="838200" y="1825625"/>
          <a:ext cx="10515600" cy="2656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57800">
                  <a:extLst>
                    <a:ext uri="{9D8B030D-6E8A-4147-A177-3AD203B41FA5}">
                      <a16:colId xmlns:a16="http://schemas.microsoft.com/office/drawing/2014/main" val="3573782727"/>
                    </a:ext>
                  </a:extLst>
                </a:gridCol>
                <a:gridCol w="5257800">
                  <a:extLst>
                    <a:ext uri="{9D8B030D-6E8A-4147-A177-3AD203B41FA5}">
                      <a16:colId xmlns:a16="http://schemas.microsoft.com/office/drawing/2014/main" val="198575748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da-DK" dirty="0"/>
                        <a:t>Læringsmål: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dirty="0"/>
                        <a:t>Dine noter: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630347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457200" indent="-457200">
                        <a:buFont typeface="Arial" panose="020B0604020202020204" pitchFamily="34" charset="0"/>
                        <a:buChar char="•"/>
                      </a:pPr>
                      <a:r>
                        <a:rPr lang="da-DK" sz="1800" b="0" dirty="0"/>
                        <a:t>Redegøre for teorier om politiske magt: pluralisme, elitisme og korporatisme</a:t>
                      </a:r>
                    </a:p>
                    <a:p>
                      <a:pPr marL="457200" indent="-457200">
                        <a:buFont typeface="Arial" panose="020B0604020202020204" pitchFamily="34" charset="0"/>
                        <a:buChar char="•"/>
                      </a:pPr>
                      <a:r>
                        <a:rPr lang="da-DK" sz="1800" b="0" dirty="0"/>
                        <a:t>Udlede centrale pointer fra tabellerne</a:t>
                      </a:r>
                    </a:p>
                    <a:p>
                      <a:pPr marL="457200" indent="-457200">
                        <a:buFont typeface="Arial" panose="020B0604020202020204" pitchFamily="34" charset="0"/>
                        <a:buChar char="•"/>
                      </a:pPr>
                      <a:r>
                        <a:rPr lang="da-DK" sz="1800" b="0" dirty="0"/>
                        <a:t>Anvende teorier om politiske magt, til at forklare centrale tendenser. </a:t>
                      </a:r>
                    </a:p>
                    <a:p>
                      <a:pPr marL="457200" indent="-457200">
                        <a:buFont typeface="Arial" panose="020B0604020202020204" pitchFamily="34" charset="0"/>
                        <a:buChar char="•"/>
                      </a:pPr>
                      <a:r>
                        <a:rPr lang="da-DK" sz="1800" b="0" dirty="0"/>
                        <a:t>Opstille hypoteser og anvende teorier om </a:t>
                      </a:r>
                      <a:r>
                        <a:rPr lang="da-DK" sz="1800" b="0"/>
                        <a:t>politiske magt.</a:t>
                      </a:r>
                      <a:endParaRPr lang="da-DK" sz="1800" b="0" dirty="0"/>
                    </a:p>
                    <a:p>
                      <a:pPr marL="285750" indent="-285750">
                        <a:buFontTx/>
                        <a:buChar char="-"/>
                      </a:pPr>
                      <a:endParaRPr lang="da-D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a-DK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1396569"/>
                  </a:ext>
                </a:extLst>
              </a:tr>
            </a:tbl>
          </a:graphicData>
        </a:graphic>
      </p:graphicFrame>
      <p:grpSp>
        <p:nvGrpSpPr>
          <p:cNvPr id="11" name="Group 10">
            <a:extLst>
              <a:ext uri="{FF2B5EF4-FFF2-40B4-BE49-F238E27FC236}">
                <a16:creationId xmlns:a16="http://schemas.microsoft.com/office/drawing/2014/main" id="{828A5161-06F1-46CF-8AD7-844680A59E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4601497"/>
            <a:ext cx="1014060" cy="2017580"/>
            <a:chOff x="0" y="4601497"/>
            <a:chExt cx="1014060" cy="2017580"/>
          </a:xfrm>
        </p:grpSpPr>
        <p:sp>
          <p:nvSpPr>
            <p:cNvPr id="12" name="Isosceles Triangle 11">
              <a:extLst>
                <a:ext uri="{FF2B5EF4-FFF2-40B4-BE49-F238E27FC236}">
                  <a16:creationId xmlns:a16="http://schemas.microsoft.com/office/drawing/2014/main" id="{D3F51FEB-38FB-4F6C-9F7B-2F2AFAB6546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-501760" y="5103257"/>
              <a:ext cx="2017580" cy="1014060"/>
            </a:xfrm>
            <a:prstGeom prst="triangle">
              <a:avLst>
                <a:gd name="adj" fmla="val 50000"/>
              </a:avLst>
            </a:prstGeom>
            <a:solidFill>
              <a:schemeClr val="accent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1E547BA6-BAE0-43BB-A7CA-60F69CE252F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2700000">
              <a:off x="427916" y="5728708"/>
              <a:ext cx="485578" cy="485578"/>
            </a:xfrm>
            <a:prstGeom prst="rect">
              <a:avLst/>
            </a:prstGeom>
            <a:solidFill>
              <a:schemeClr val="accent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4" name="Pladsholder til indhold 7" descr="Et billede, der indeholder tekst, clipart&#10;&#10;Automatisk genereret beskrivelse">
            <a:extLst>
              <a:ext uri="{FF2B5EF4-FFF2-40B4-BE49-F238E27FC236}">
                <a16:creationId xmlns:a16="http://schemas.microsoft.com/office/drawing/2014/main" id="{B1C20693-EBC3-44F8-8B28-A5B7F7EE23B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5392" y="-23543"/>
            <a:ext cx="3284659" cy="1313863"/>
          </a:xfrm>
          <a:prstGeom prst="rect">
            <a:avLst/>
          </a:prstGeom>
        </p:spPr>
      </p:pic>
      <p:grpSp>
        <p:nvGrpSpPr>
          <p:cNvPr id="15" name="Group 14">
            <a:extLst>
              <a:ext uri="{FF2B5EF4-FFF2-40B4-BE49-F238E27FC236}">
                <a16:creationId xmlns:a16="http://schemas.microsoft.com/office/drawing/2014/main" id="{5995D10D-E9C9-47DB-AE7E-801FEF38F5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219290" y="1"/>
            <a:ext cx="972709" cy="1935307"/>
            <a:chOff x="10918968" y="713127"/>
            <a:chExt cx="1273032" cy="2532832"/>
          </a:xfrm>
        </p:grpSpPr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CC1A72C6-3DE4-4EC3-9AD5-9E0D40D8CE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2700000">
              <a:off x="11052629" y="2120024"/>
              <a:ext cx="645368" cy="645368"/>
            </a:xfrm>
            <a:prstGeom prst="rect">
              <a:avLst/>
            </a:prstGeom>
            <a:solidFill>
              <a:schemeClr val="accent4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Isosceles Triangle 16">
              <a:extLst>
                <a:ext uri="{FF2B5EF4-FFF2-40B4-BE49-F238E27FC236}">
                  <a16:creationId xmlns:a16="http://schemas.microsoft.com/office/drawing/2014/main" id="{0B0DA1F1-C391-4EDF-9FE0-23E86E13776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6200000">
              <a:off x="10289068" y="1343027"/>
              <a:ext cx="2532832" cy="1273032"/>
            </a:xfrm>
            <a:prstGeom prst="triangle">
              <a:avLst>
                <a:gd name="adj" fmla="val 50000"/>
              </a:avLst>
            </a:prstGeom>
            <a:solidFill>
              <a:schemeClr val="accent4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6105262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1241</TotalTime>
  <Words>898</Words>
  <Application>Microsoft Office PowerPoint</Application>
  <PresentationFormat>Widescreen</PresentationFormat>
  <Paragraphs>326</Paragraphs>
  <Slides>7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3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Office-tema</vt:lpstr>
      <vt:lpstr>Kapitel 10: Teorier om den politiske magt</vt:lpstr>
      <vt:lpstr>Pluralisme</vt:lpstr>
      <vt:lpstr>Elitisme</vt:lpstr>
      <vt:lpstr>Korporatisme</vt:lpstr>
      <vt:lpstr>Undersøgelsesopgave:</vt:lpstr>
      <vt:lpstr>Hypoteseopgave:</vt:lpstr>
      <vt:lpstr>Læringsmål – kan du det?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Kapitel XX</dc:title>
  <dc:creator>Jesper Hjarsbæk</dc:creator>
  <cp:lastModifiedBy>Jesper Hjarsbæk Rasmussen</cp:lastModifiedBy>
  <cp:revision>41</cp:revision>
  <dcterms:created xsi:type="dcterms:W3CDTF">2021-10-11T07:32:15Z</dcterms:created>
  <dcterms:modified xsi:type="dcterms:W3CDTF">2021-10-18T10:00:08Z</dcterms:modified>
</cp:coreProperties>
</file>