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9" r:id="rId3"/>
    <p:sldId id="273" r:id="rId4"/>
    <p:sldId id="274" r:id="rId5"/>
    <p:sldId id="277" r:id="rId6"/>
    <p:sldId id="275" r:id="rId7"/>
    <p:sldId id="278" r:id="rId8"/>
    <p:sldId id="261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ema til typografi 2 - Marker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50BB-A1C3-4DD4-B499-3696E582806B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8273-A264-4862-8881-9F436CDA7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21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D02AE-1DED-4D1D-9945-7806BD66F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A3FBBA-E8B9-4FCD-8295-5B0F1F028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50F9AE-19FE-4AED-8027-24B4FE03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D497F8-4A0C-4C56-AD55-0C880CFF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CE2C57-BE4D-412C-AFE1-63C1EDD7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63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D9269-F0D7-4019-BA05-4D942A64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B1EB501-C62B-45E2-B70D-35FBD3BBD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5CFAE5-4EE1-4C49-8B3C-C6C1B44C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8B0089-AAB4-4047-B645-729E444B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8B9096-28A8-4124-A6BF-DB8254DE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785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A86CC5D-F118-4F4E-A92E-3ACE64898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06BB8F-903B-4CFC-87C7-E0F2E5C3F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4CAF06-6A38-4BEB-AACF-ED12D7C3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AA1663-21A9-4986-A6E6-90738228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6F427D-8EBD-4702-A2EF-27C74A01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8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8FDA7-2F40-47F5-A034-E2E09102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B02042-F6DE-43B5-83B4-01EC622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9ABDA1-9B38-4E7D-8B7E-B8D0F63B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524FAA-AFC2-4B62-A681-8205ADCD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8D1C47-5E61-4042-98D9-28967295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06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65639-C213-4C3D-8ABD-3473B926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ED6D6A-3229-418F-B7E4-CF0DACCA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ACE8BF-A250-4B8F-856A-8EC1B717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4AECF2-037C-4740-AA87-C43EAC9D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BB7CE6-2C4D-4E4C-A4C7-8C4DAC66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74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B26B8-C27F-4134-9B03-BBFD68E1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46ABC3-D66C-4B85-B41D-7243D3BF0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2F20D5-DCDC-4AE3-91D4-0D7E0AF99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334769-F55A-4327-AD93-621BC4EC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CFD51D-F841-4B1C-B766-AB7CD59B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EAF2EC-424B-4F16-946A-F0B35874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297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7A537-3190-403D-9D44-7BAB088A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916A32-D948-431F-B58A-4FB4BCC0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7BAA6E2-C123-49F2-AC87-1A09649E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C6DB95E-2AB7-4F0C-B665-D3DF9123B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9F46504-3BE9-4621-8E05-87CA18AA8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99A42F6-BBDE-4997-B404-2C537967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CEF43F8-2EB7-4590-A1C3-9759DCEE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EB52628-7280-43E5-8B40-68672345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85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832A9-3263-4917-8503-7A5E076E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EF34F5A-CE74-416D-924D-C7E559A9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178EBFB-BE91-4CFE-8B6D-82F5C3EE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2ED9CA8-8E2C-4DB6-B91C-F74B790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51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CCC359F-B6B5-49A6-B9A3-B014AAC4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0F15608-DA72-4122-9F0E-18CB3409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3EF46C-8B0C-4C21-91C4-E6580365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0E312-55E3-46F3-9D01-3B6C9734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615451-0FDB-4676-A164-CA59399EB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604A54-6FB7-4803-8C3D-956A59EB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E03F57-4107-4416-9B5F-47A50F4D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1FE536-BFEF-49BF-B1CA-D842B094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CC1704-C6BC-4D68-9431-2B284D6C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6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24E19-7370-4AA5-B8F7-70632D37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CE7E19C-1FD1-4F30-8B5F-055D2F18E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D150896-0FB3-4DDE-903C-70CA20FA3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790192-91B1-47E0-901C-AAFEA367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E10B5C-267A-4612-A6DE-8E0AF9FB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11888A-B93F-400E-8FB0-648726B0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038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C64F1A-5DDA-41CC-81E0-1974FD6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FFE922-6A2C-4D5D-9801-7DF7BB8E8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348F80-2ECA-48AA-9B75-BAA9A038E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DD96-5E4F-4ED6-AA22-0F486D1215A3}" type="datetimeFigureOut">
              <a:rPr lang="da-DK" smtClean="0"/>
              <a:t>18-10-2021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DF7662-9C63-4388-8790-086C1126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E5BD8E-2F31-46E7-AC36-4143FA5C0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A88B6-95D6-488E-9508-6203550130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247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hyperlink" Target="https://ucl.mitcfu.dk/TV000010759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C027C0-2AD1-47E8-B93D-75EFE751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b="1" dirty="0"/>
              <a:t>Kapitel 12: Politisk kultur og medborgerskab</a:t>
            </a:r>
            <a:endParaRPr lang="da-DK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D2FB4A-93C1-4A24-9896-48C3A09D4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3469" y="1782981"/>
            <a:ext cx="4008384" cy="4393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a-DK" altLang="da-DK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a-DK" altLang="da-DK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ladsholder til indhold 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F53C9B9B-6C31-42EB-88C2-87CC0F89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12" y="14276"/>
            <a:ext cx="2360788" cy="944315"/>
          </a:xfrm>
          <a:prstGeom prst="rect">
            <a:avLst/>
          </a:prstGeom>
        </p:spPr>
      </p:pic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712497F4-C7CE-4834-B8D2-DA1F43970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98288"/>
              </p:ext>
            </p:extLst>
          </p:nvPr>
        </p:nvGraphicFramePr>
        <p:xfrm>
          <a:off x="643468" y="2104644"/>
          <a:ext cx="10905066" cy="375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241">
                  <a:extLst>
                    <a:ext uri="{9D8B030D-6E8A-4147-A177-3AD203B41FA5}">
                      <a16:colId xmlns:a16="http://schemas.microsoft.com/office/drawing/2014/main" val="1922221262"/>
                    </a:ext>
                  </a:extLst>
                </a:gridCol>
                <a:gridCol w="5414825">
                  <a:extLst>
                    <a:ext uri="{9D8B030D-6E8A-4147-A177-3AD203B41FA5}">
                      <a16:colId xmlns:a16="http://schemas.microsoft.com/office/drawing/2014/main" val="2863391415"/>
                    </a:ext>
                  </a:extLst>
                </a:gridCol>
              </a:tblGrid>
              <a:tr h="925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Læringsmål - efter at have læst dette kapitel skal du kunne: </a:t>
                      </a:r>
                    </a:p>
                  </a:txBody>
                  <a:tcPr marL="88961" marR="88961" marT="44480" marB="44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/>
                        <a:t>Dagsorden for modulet</a:t>
                      </a:r>
                    </a:p>
                    <a:p>
                      <a:endParaRPr lang="da-DK" sz="1800"/>
                    </a:p>
                  </a:txBody>
                  <a:tcPr marL="88961" marR="88961" marT="44480" marB="44480"/>
                </a:tc>
                <a:extLst>
                  <a:ext uri="{0D108BD9-81ED-4DB2-BD59-A6C34878D82A}">
                    <a16:rowId xmlns:a16="http://schemas.microsoft.com/office/drawing/2014/main" val="1859630239"/>
                  </a:ext>
                </a:extLst>
              </a:tr>
              <a:tr h="2793374">
                <a:tc>
                  <a:txBody>
                    <a:bodyPr/>
                    <a:lstStyle/>
                    <a:p>
                      <a:pPr marL="457200" indent="-457200">
                        <a:buAutoNum type="arabicParenR"/>
                      </a:pPr>
                      <a:r>
                        <a:rPr lang="da-DK" sz="1800" b="0" dirty="0"/>
                        <a:t>Redegøre for hvad politisk kultur er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da-DK" sz="1800" b="0" dirty="0"/>
                        <a:t>Definere medborgerskab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da-DK" sz="1800" b="0" dirty="0"/>
                        <a:t>Forstå forskellige medborgerskabsidentiteter 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da-DK" sz="1800" b="0" dirty="0"/>
                        <a:t>Forstå hvad ligestilling mellem kønnene er, og årsager til en manglende ligestilling. </a:t>
                      </a:r>
                    </a:p>
                    <a:p>
                      <a:pPr marL="0" indent="0">
                        <a:buNone/>
                      </a:pPr>
                      <a:endParaRPr lang="da-DK" sz="1800" b="0" dirty="0"/>
                    </a:p>
                    <a:p>
                      <a:pPr marL="457200" indent="-457200">
                        <a:buAutoNum type="arabicParenR"/>
                      </a:pPr>
                      <a:endParaRPr lang="da-DK" sz="1800" b="0" dirty="0"/>
                    </a:p>
                    <a:p>
                      <a:pPr marL="457200" indent="-457200">
                        <a:buAutoNum type="arabicParenR"/>
                      </a:pPr>
                      <a:endParaRPr lang="da-DK" sz="1800" b="0" dirty="0"/>
                    </a:p>
                    <a:p>
                      <a:pPr marL="457200" indent="-457200">
                        <a:buAutoNum type="arabicParenR"/>
                      </a:pPr>
                      <a:endParaRPr lang="da-DK" sz="1800" b="0" dirty="0"/>
                    </a:p>
                    <a:p>
                      <a:endParaRPr lang="da-DK" sz="1800" dirty="0"/>
                    </a:p>
                  </a:txBody>
                  <a:tcPr marL="88961" marR="88961" marT="44480" marB="444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/>
                        <a:t>Politisk kultur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/>
                        <a:t>Medborgerskab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/>
                        <a:t>Undersøgelsesopgave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/>
                        <a:t>Medborgerskabsidentiteter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/>
                        <a:t>Medborgerskab og ligestilling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/>
                        <a:t>Undersøgelse og debat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800" dirty="0"/>
                        <a:t>Afsluttende øvelse om læringsmål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br>
                        <a:rPr lang="da-DK" sz="1800" dirty="0"/>
                      </a:br>
                      <a:r>
                        <a:rPr lang="da-DK" sz="18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800" dirty="0"/>
                    </a:p>
                  </a:txBody>
                  <a:tcPr marL="88961" marR="88961" marT="44480" marB="44480"/>
                </a:tc>
                <a:extLst>
                  <a:ext uri="{0D108BD9-81ED-4DB2-BD59-A6C34878D82A}">
                    <a16:rowId xmlns:a16="http://schemas.microsoft.com/office/drawing/2014/main" val="1525359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23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8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A5495F-CF2F-4925-BCC2-52605ACC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da-DK" sz="3600" dirty="0"/>
              <a:t>Politisk kultur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C06212-37DE-414F-A4DB-6DEF5415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da-DK" sz="1900"/>
              <a:t>4 forskellige typer af politisk kultur: </a:t>
            </a:r>
          </a:p>
          <a:p>
            <a:pPr lvl="1"/>
            <a:r>
              <a:rPr lang="da-DK" sz="1900"/>
              <a:t>Deltagelseskulturen: Er en kultur, hvor borgerne følger godt og aktivt med i den politiske debat.</a:t>
            </a:r>
          </a:p>
          <a:p>
            <a:pPr lvl="1"/>
            <a:r>
              <a:rPr lang="da-DK" sz="1900"/>
              <a:t>Undersåtkulturen: Er en politisk kultur, der er karakteriseret ved mere passivitet fra borgeren over for det politiske liv. </a:t>
            </a:r>
          </a:p>
          <a:p>
            <a:pPr lvl="1"/>
            <a:r>
              <a:rPr lang="da-DK" sz="1900"/>
              <a:t>Den provinsielle kultur: Er en politisk kultur, hvor borgeren egentlig ikke føler et politisk tilhørsforhold til det nationale eller til staten, men snarere identificerer sig med det liv, der foregår lokalt.</a:t>
            </a:r>
          </a:p>
          <a:p>
            <a:pPr lvl="1"/>
            <a:r>
              <a:rPr lang="da-DK" sz="1900"/>
              <a:t>”Civic Culture”: En blandingskultur, der indeholder en passende mængde elementer af de tre andre.</a:t>
            </a:r>
          </a:p>
        </p:txBody>
      </p:sp>
      <p:sp>
        <p:nvSpPr>
          <p:cNvPr id="151" name="Isosceles Triangle 9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9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48F56CE-7DEC-4539-B93E-FC9F73D2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13" y="1292871"/>
            <a:ext cx="5290720" cy="4272256"/>
          </a:xfrm>
          <a:prstGeom prst="rect">
            <a:avLst/>
          </a:prstGeom>
        </p:spPr>
      </p:pic>
      <p:grpSp>
        <p:nvGrpSpPr>
          <p:cNvPr id="153" name="Group 94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54" name="Isosceles Triangle 95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96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75B8B62-8644-42FA-9DF4-E91CFC1BA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644" y="0"/>
            <a:ext cx="235935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A5495F-CF2F-4925-BCC2-52605ACC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Medborgerskab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C06212-37DE-414F-A4DB-6DEF5415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da-DK" sz="2000"/>
              <a:t>Medborgerskab for Marshall er altså ensbetydende med et omfattende sæt af rettigheder – civile, politiske og sociale – opbygget og erhvervet gennem tre hundrede år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097276C0-F6E8-4FCF-9155-6B26F2DF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259927"/>
            <a:ext cx="6253212" cy="3408000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75B8B62-8644-42FA-9DF4-E91CFC1BA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644" y="0"/>
            <a:ext cx="235935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A5495F-CF2F-4925-BCC2-52605ACC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Undersøgelsesopgave: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C06212-37DE-414F-A4DB-6DEF5415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da-DK" sz="2200" dirty="0"/>
              <a:t>Undersøg i grupper, hvad menneskerettighederne konkret handler om – sammenlign menneskerettighederne i Danmark, Europa og i FN – er det de samme eller er der forskelle? Udfyld skemaet nedenfor. </a:t>
            </a:r>
          </a:p>
          <a:p>
            <a:r>
              <a:rPr lang="da-DK" sz="2200" dirty="0"/>
              <a:t>Fremlæggelse: Gå sammen med en anden gruppe og fremlæg og sammenligner jeres skema.   </a:t>
            </a:r>
          </a:p>
          <a:p>
            <a:endParaRPr lang="da-DK" sz="2200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75B8B62-8644-42FA-9DF4-E91CFC1BA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644" y="0"/>
            <a:ext cx="2359356" cy="944962"/>
          </a:xfrm>
          <a:prstGeom prst="rect">
            <a:avLst/>
          </a:prstGeom>
        </p:spPr>
      </p:pic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C0080D11-5C46-4566-90FE-6A9587832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68356"/>
              </p:ext>
            </p:extLst>
          </p:nvPr>
        </p:nvGraphicFramePr>
        <p:xfrm>
          <a:off x="1330178" y="3492834"/>
          <a:ext cx="9461092" cy="281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73">
                  <a:extLst>
                    <a:ext uri="{9D8B030D-6E8A-4147-A177-3AD203B41FA5}">
                      <a16:colId xmlns:a16="http://schemas.microsoft.com/office/drawing/2014/main" val="3026307441"/>
                    </a:ext>
                  </a:extLst>
                </a:gridCol>
                <a:gridCol w="2365273">
                  <a:extLst>
                    <a:ext uri="{9D8B030D-6E8A-4147-A177-3AD203B41FA5}">
                      <a16:colId xmlns:a16="http://schemas.microsoft.com/office/drawing/2014/main" val="1034670355"/>
                    </a:ext>
                  </a:extLst>
                </a:gridCol>
                <a:gridCol w="2365273">
                  <a:extLst>
                    <a:ext uri="{9D8B030D-6E8A-4147-A177-3AD203B41FA5}">
                      <a16:colId xmlns:a16="http://schemas.microsoft.com/office/drawing/2014/main" val="4476332"/>
                    </a:ext>
                  </a:extLst>
                </a:gridCol>
                <a:gridCol w="2365273">
                  <a:extLst>
                    <a:ext uri="{9D8B030D-6E8A-4147-A177-3AD203B41FA5}">
                      <a16:colId xmlns:a16="http://schemas.microsoft.com/office/drawing/2014/main" val="2550629286"/>
                    </a:ext>
                  </a:extLst>
                </a:gridCol>
              </a:tblGrid>
              <a:tr h="1032986">
                <a:tc>
                  <a:txBody>
                    <a:bodyPr/>
                    <a:lstStyle/>
                    <a:p>
                      <a:r>
                        <a:rPr lang="da-DK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Forskelle/ligheder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Danmark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505422"/>
                  </a:ext>
                </a:extLst>
              </a:tr>
              <a:tr h="1782961">
                <a:tc>
                  <a:txBody>
                    <a:bodyPr/>
                    <a:lstStyle/>
                    <a:p>
                      <a:r>
                        <a:rPr lang="da-DK" dirty="0"/>
                        <a:t>Menneskerettigheder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30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4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A5495F-CF2F-4925-BCC2-52605ACC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Medborgerskabsidentiteter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C06212-37DE-414F-A4DB-6DEF5415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3357031" cy="4393982"/>
          </a:xfrm>
        </p:spPr>
        <p:txBody>
          <a:bodyPr>
            <a:normAutofit lnSpcReduction="10000"/>
          </a:bodyPr>
          <a:lstStyle/>
          <a:p>
            <a:r>
              <a:rPr lang="da-DK" sz="1800" dirty="0"/>
              <a:t>Tre medborgeridentiteter.</a:t>
            </a:r>
          </a:p>
          <a:p>
            <a:r>
              <a:rPr lang="da-DK" sz="1800" dirty="0"/>
              <a:t>Peger på nogle mønstre i borgeres holdninger, identitet og adfærd.</a:t>
            </a:r>
          </a:p>
          <a:p>
            <a:r>
              <a:rPr lang="da-DK" sz="1800" dirty="0"/>
              <a:t>Reelt er vi alle en blanding af de tre. </a:t>
            </a:r>
          </a:p>
          <a:p>
            <a:r>
              <a:rPr lang="da-DK" sz="1800" dirty="0"/>
              <a:t>Den forbrugeristiske medborgeridentitet er i vækst. Det betyder blandt andet, at politikken også ændrer karakter, mod et mere egennyttigt og selvfokuserende medborgerskab, hvor borgerens fokus i højere grad er på sig selv, og i mindre grad på fællesskabet</a:t>
            </a:r>
            <a:r>
              <a:rPr lang="da-DK" sz="1600" dirty="0"/>
              <a:t>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75B8B62-8644-42FA-9DF4-E91CFC1BA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644" y="0"/>
            <a:ext cx="2359356" cy="944962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4A0C542-48B1-43B7-8095-54FDE898D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26074"/>
              </p:ext>
            </p:extLst>
          </p:nvPr>
        </p:nvGraphicFramePr>
        <p:xfrm>
          <a:off x="4189651" y="1718533"/>
          <a:ext cx="7358880" cy="447432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839720">
                  <a:extLst>
                    <a:ext uri="{9D8B030D-6E8A-4147-A177-3AD203B41FA5}">
                      <a16:colId xmlns:a16="http://schemas.microsoft.com/office/drawing/2014/main" val="2824005568"/>
                    </a:ext>
                  </a:extLst>
                </a:gridCol>
                <a:gridCol w="1839720">
                  <a:extLst>
                    <a:ext uri="{9D8B030D-6E8A-4147-A177-3AD203B41FA5}">
                      <a16:colId xmlns:a16="http://schemas.microsoft.com/office/drawing/2014/main" val="3149756760"/>
                    </a:ext>
                  </a:extLst>
                </a:gridCol>
                <a:gridCol w="1839720">
                  <a:extLst>
                    <a:ext uri="{9D8B030D-6E8A-4147-A177-3AD203B41FA5}">
                      <a16:colId xmlns:a16="http://schemas.microsoft.com/office/drawing/2014/main" val="380213453"/>
                    </a:ext>
                  </a:extLst>
                </a:gridCol>
                <a:gridCol w="1839720">
                  <a:extLst>
                    <a:ext uri="{9D8B030D-6E8A-4147-A177-3AD203B41FA5}">
                      <a16:colId xmlns:a16="http://schemas.microsoft.com/office/drawing/2014/main" val="1944816983"/>
                    </a:ext>
                  </a:extLst>
                </a:gridCol>
              </a:tblGrid>
              <a:tr h="447932">
                <a:tc>
                  <a:txBody>
                    <a:bodyPr/>
                    <a:lstStyle/>
                    <a:p>
                      <a:endParaRPr lang="da-DK" sz="1300"/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Den republikanske medborger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Den forbrugeristiske medborger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Den innovative medborger</a:t>
                      </a:r>
                    </a:p>
                  </a:txBody>
                  <a:tcPr marL="63990" marR="63990" marT="31995" marB="31995" anchor="ctr"/>
                </a:tc>
                <a:extLst>
                  <a:ext uri="{0D108BD9-81ED-4DB2-BD59-A6C34878D82A}">
                    <a16:rowId xmlns:a16="http://schemas.microsoft.com/office/drawing/2014/main" val="659623427"/>
                  </a:ext>
                </a:extLst>
              </a:tr>
              <a:tr h="447932">
                <a:tc>
                  <a:txBody>
                    <a:bodyPr/>
                    <a:lstStyle/>
                    <a:p>
                      <a:r>
                        <a:rPr lang="da-DK" sz="1300"/>
                        <a:t>Fokus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Det fælles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Egne interesser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Sig selv sammen med andre</a:t>
                      </a:r>
                    </a:p>
                  </a:txBody>
                  <a:tcPr marL="63990" marR="63990" marT="31995" marB="31995" anchor="ctr"/>
                </a:tc>
                <a:extLst>
                  <a:ext uri="{0D108BD9-81ED-4DB2-BD59-A6C34878D82A}">
                    <a16:rowId xmlns:a16="http://schemas.microsoft.com/office/drawing/2014/main" val="2330941961"/>
                  </a:ext>
                </a:extLst>
              </a:tr>
              <a:tr h="639903">
                <a:tc>
                  <a:txBody>
                    <a:bodyPr/>
                    <a:lstStyle/>
                    <a:p>
                      <a:r>
                        <a:rPr lang="da-DK" sz="1300"/>
                        <a:t>Omdrejningspunkt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Den kollektive politiske beslutning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Det individuelle, rationelle valg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Opfindsom medproducent af offentlige ydelser</a:t>
                      </a:r>
                    </a:p>
                  </a:txBody>
                  <a:tcPr marL="63990" marR="63990" marT="31995" marB="31995" anchor="ctr"/>
                </a:tc>
                <a:extLst>
                  <a:ext uri="{0D108BD9-81ED-4DB2-BD59-A6C34878D82A}">
                    <a16:rowId xmlns:a16="http://schemas.microsoft.com/office/drawing/2014/main" val="561832209"/>
                  </a:ext>
                </a:extLst>
              </a:tr>
              <a:tr h="639903">
                <a:tc>
                  <a:txBody>
                    <a:bodyPr/>
                    <a:lstStyle/>
                    <a:p>
                      <a:r>
                        <a:rPr lang="da-DK" sz="1300"/>
                        <a:t>Demokrati-ideal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Repræsentativitet og deliberation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Direkte deltagelse i markedslignende sammenhænge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Direkte deltagelse i offentlig-private samarbejdsrelationer</a:t>
                      </a:r>
                    </a:p>
                  </a:txBody>
                  <a:tcPr marL="63990" marR="63990" marT="31995" marB="31995" anchor="ctr"/>
                </a:tc>
                <a:extLst>
                  <a:ext uri="{0D108BD9-81ED-4DB2-BD59-A6C34878D82A}">
                    <a16:rowId xmlns:a16="http://schemas.microsoft.com/office/drawing/2014/main" val="826615808"/>
                  </a:ext>
                </a:extLst>
              </a:tr>
              <a:tr h="639903">
                <a:tc>
                  <a:txBody>
                    <a:bodyPr/>
                    <a:lstStyle/>
                    <a:p>
                      <a:r>
                        <a:rPr lang="da-DK" sz="1300"/>
                        <a:t>Politisk deltagelse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Kollektiv organisering med valg af repræsentanter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Individuel deltagelse - vil gøre en forskel for sig selv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Netværk sammen med andre - vil selv gøre en forskel</a:t>
                      </a:r>
                    </a:p>
                  </a:txBody>
                  <a:tcPr marL="63990" marR="63990" marT="31995" marB="31995" anchor="ctr"/>
                </a:tc>
                <a:extLst>
                  <a:ext uri="{0D108BD9-81ED-4DB2-BD59-A6C34878D82A}">
                    <a16:rowId xmlns:a16="http://schemas.microsoft.com/office/drawing/2014/main" val="3666017550"/>
                  </a:ext>
                </a:extLst>
              </a:tr>
              <a:tr h="639903">
                <a:tc>
                  <a:txBody>
                    <a:bodyPr/>
                    <a:lstStyle/>
                    <a:p>
                      <a:r>
                        <a:rPr lang="da-DK" sz="1300"/>
                        <a:t>Rettigheder og forpligtelser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Vægter især kollektive forpligtelser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Vægter især individuelle rettigheder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Processen går forud for individuelle rettigheder og pligter</a:t>
                      </a:r>
                    </a:p>
                  </a:txBody>
                  <a:tcPr marL="63990" marR="63990" marT="31995" marB="31995" anchor="ctr"/>
                </a:tc>
                <a:extLst>
                  <a:ext uri="{0D108BD9-81ED-4DB2-BD59-A6C34878D82A}">
                    <a16:rowId xmlns:a16="http://schemas.microsoft.com/office/drawing/2014/main" val="933299882"/>
                  </a:ext>
                </a:extLst>
              </a:tr>
              <a:tr h="639903">
                <a:tc>
                  <a:txBody>
                    <a:bodyPr/>
                    <a:lstStyle/>
                    <a:p>
                      <a:r>
                        <a:rPr lang="da-DK" sz="1300"/>
                        <a:t>Optik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Fællesskabet og kollektiv ansvarlighed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Forbrug og individuel ansvarlighed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Innovation og individuel ansvarlighed sammen med andre</a:t>
                      </a:r>
                    </a:p>
                  </a:txBody>
                  <a:tcPr marL="63990" marR="63990" marT="31995" marB="31995" anchor="ctr"/>
                </a:tc>
                <a:extLst>
                  <a:ext uri="{0D108BD9-81ED-4DB2-BD59-A6C34878D82A}">
                    <a16:rowId xmlns:a16="http://schemas.microsoft.com/office/drawing/2014/main" val="195733472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da-DK" sz="1300"/>
                        <a:t>Perspektiv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Styrker fællesskabet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/>
                        <a:t>Optimerer egen lykke</a:t>
                      </a:r>
                    </a:p>
                  </a:txBody>
                  <a:tcPr marL="63990" marR="63990" marT="31995" marB="31995" anchor="ctr"/>
                </a:tc>
                <a:tc>
                  <a:txBody>
                    <a:bodyPr/>
                    <a:lstStyle/>
                    <a:p>
                      <a:r>
                        <a:rPr lang="da-DK" sz="1300" dirty="0"/>
                        <a:t>Personlig udvikling</a:t>
                      </a:r>
                    </a:p>
                  </a:txBody>
                  <a:tcPr marL="63990" marR="63990" marT="31995" marB="31995" anchor="ctr"/>
                </a:tc>
                <a:extLst>
                  <a:ext uri="{0D108BD9-81ED-4DB2-BD59-A6C34878D82A}">
                    <a16:rowId xmlns:a16="http://schemas.microsoft.com/office/drawing/2014/main" val="10098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8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A5495F-CF2F-4925-BCC2-52605ACC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da-DK" sz="3600" dirty="0"/>
              <a:t> Medborgerskab og ligestilling: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C06212-37DE-414F-A4DB-6DEF5415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901193" cy="4393982"/>
          </a:xfrm>
        </p:spPr>
        <p:txBody>
          <a:bodyPr>
            <a:normAutofit/>
          </a:bodyPr>
          <a:lstStyle/>
          <a:p>
            <a:r>
              <a:rPr lang="da-DK" sz="2000"/>
              <a:t>Formelle ligestilling er den ligestilling, vi finder i loven.</a:t>
            </a:r>
          </a:p>
          <a:p>
            <a:r>
              <a:rPr lang="da-DK" sz="2000"/>
              <a:t>Reelle ligestilling er den faktiske ligestilling, for eksempel løn, uddannelsesniveau og arbejdstid.</a:t>
            </a:r>
          </a:p>
          <a:p>
            <a:r>
              <a:rPr lang="da-DK" sz="2000"/>
              <a:t>Årsager til manglende ligestilling:</a:t>
            </a:r>
          </a:p>
          <a:p>
            <a:pPr lvl="1"/>
            <a:r>
              <a:rPr lang="da-DK" sz="2000"/>
              <a:t>Aktørforklaringen lægger vægt på individets eget valg. F.eks. Stadig tager det mest af det huslige arbejde.</a:t>
            </a:r>
          </a:p>
          <a:p>
            <a:pPr lvl="1"/>
            <a:r>
              <a:rPr lang="da-DK" sz="2000"/>
              <a:t>Strukturforklaringerne på de strukturer, der er i omgivelserne, der påvirker kvindernes adfærd. f.eks. Stadig skal tage det mest af barselsperioden. </a:t>
            </a: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lede 9" descr="Et billede, der indeholder tekst, visitkort, skærmbillede&#10;&#10;Automatisk genereret beskrivelse">
            <a:extLst>
              <a:ext uri="{FF2B5EF4-FFF2-40B4-BE49-F238E27FC236}">
                <a16:creationId xmlns:a16="http://schemas.microsoft.com/office/drawing/2014/main" id="{F4A2AB1D-7A80-48DB-9158-356AABE6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69" y="1860386"/>
            <a:ext cx="3428663" cy="3137226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75B8B62-8644-42FA-9DF4-E91CFC1BA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644" y="0"/>
            <a:ext cx="235935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5" name="Rectangle 133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A5495F-CF2F-4925-BCC2-52605ACC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da-DK" sz="4000" dirty="0"/>
              <a:t>Undersøgelse og debat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4BEDCCF-3BAB-4B66-9429-5E03E31A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6" r="9123" b="-2"/>
          <a:stretch/>
        </p:blipFill>
        <p:spPr>
          <a:xfrm>
            <a:off x="20" y="10"/>
            <a:ext cx="3003103" cy="391288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5B48628-1B58-4729-B0F7-0E2906A89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8" r="10688" b="1"/>
          <a:stretch/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7BDCB699-6AB3-4CAA-8358-27C8601E2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7494"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60445AEB-4C7B-485D-AF77-4DD9D30EAF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354" r="1" b="25579"/>
          <a:stretch/>
        </p:blipFill>
        <p:spPr>
          <a:xfrm>
            <a:off x="3180256" y="2395057"/>
            <a:ext cx="3016307" cy="2055326"/>
          </a:xfrm>
          <a:prstGeom prst="rect">
            <a:avLst/>
          </a:prstGeom>
        </p:spPr>
      </p:pic>
      <p:pic>
        <p:nvPicPr>
          <p:cNvPr id="3073" name="Picture 1" descr="Computergenereret alternativ tekst:&#10;&#10;">
            <a:extLst>
              <a:ext uri="{FF2B5EF4-FFF2-40B4-BE49-F238E27FC236}">
                <a16:creationId xmlns:a16="http://schemas.microsoft.com/office/drawing/2014/main" id="{B0C3E627-AAC2-4B4A-A461-897683164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r="379" b="2"/>
          <a:stretch/>
        </p:blipFill>
        <p:spPr bwMode="auto">
          <a:xfrm>
            <a:off x="3180257" y="4629236"/>
            <a:ext cx="3016307" cy="22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C06212-37DE-414F-A4DB-6DEF5415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2412009"/>
            <a:ext cx="4789763" cy="4273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700" dirty="0"/>
              <a:t>Start med at se først del af serien </a:t>
            </a:r>
            <a:r>
              <a:rPr lang="da-DK" sz="1700" dirty="0">
                <a:hlinkClick r:id="rId7"/>
              </a:rPr>
              <a:t>Statsministre</a:t>
            </a:r>
            <a:r>
              <a:rPr lang="da-DK" sz="1700" dirty="0"/>
              <a:t>ne fra min. 26.20-32-20. Dernæst læs artiklerne: </a:t>
            </a:r>
          </a:p>
          <a:p>
            <a:r>
              <a:rPr lang="da-DK" sz="1700" dirty="0"/>
              <a:t>Hvis du ønsker at gå ind i politik, er det en fordel, hvis du er kvinde. 18. april 2019 Berlingske Sektion. </a:t>
            </a:r>
          </a:p>
          <a:p>
            <a:r>
              <a:rPr lang="da-DK" sz="1700" dirty="0"/>
              <a:t>' Kvinder må stadig kæmpe’. 12. oktober 2017 BT Sektion</a:t>
            </a:r>
          </a:p>
          <a:p>
            <a:pPr marL="0" indent="0">
              <a:buNone/>
            </a:pPr>
            <a:endParaRPr lang="da-DK" sz="1700" dirty="0"/>
          </a:p>
          <a:p>
            <a:pPr marL="0" indent="0">
              <a:buNone/>
            </a:pPr>
            <a:r>
              <a:rPr lang="da-DK" sz="1700" dirty="0"/>
              <a:t>Spørgsmål: </a:t>
            </a:r>
          </a:p>
          <a:p>
            <a:pPr marL="0" indent="0">
              <a:buNone/>
            </a:pPr>
            <a:r>
              <a:rPr lang="da-DK" sz="1700" dirty="0">
                <a:effectLst/>
                <a:latin typeface="Calibri" panose="020F0502020204030204" pitchFamily="34" charset="0"/>
              </a:rPr>
              <a:t>Er der forskel på måden vi behandler og opfatter mand og kvinde i politik? Har HTS ret i klippet i serien statsministrene? Brug evt. billerne til højre.</a:t>
            </a:r>
          </a:p>
          <a:p>
            <a:pPr marL="0" indent="0">
              <a:buNone/>
            </a:pPr>
            <a:endParaRPr lang="da-DK" sz="170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1700" dirty="0"/>
          </a:p>
          <a:p>
            <a:pPr marL="0" indent="0">
              <a:buNone/>
            </a:pPr>
            <a:endParaRPr lang="da-DK" sz="1700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75B8B62-8644-42FA-9DF4-E91CFC1BA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2644" y="0"/>
            <a:ext cx="235935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2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5908AD-5BC9-4F3E-AE55-B380BDB9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/>
              <a:t>Læringsmål – kan du det?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2F1DAE66-90C3-4C80-AC46-AA4D1A285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696633"/>
              </p:ext>
            </p:extLst>
          </p:nvPr>
        </p:nvGraphicFramePr>
        <p:xfrm>
          <a:off x="838200" y="1825625"/>
          <a:ext cx="10515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7378272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85757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Læringsmål: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Dine noter: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3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1800" b="0" dirty="0"/>
                        <a:t>Redegøre for hvad politisk kultur 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1800" b="0" dirty="0"/>
                        <a:t>Definere medborgerskab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1800" b="0" dirty="0"/>
                        <a:t>Forstå forskellige medborgerskabsidentiteter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da-DK" sz="1800" b="0"/>
                        <a:t>Forstå hvad ligestilling mellem kønnene er, og årsager til en manglende ligestilling.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656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ladsholder til indhold 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B1C20693-EBC3-44F8-8B28-A5B7F7EE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92" y="-23543"/>
            <a:ext cx="3284659" cy="13138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052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651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Kapitel 12: Politisk kultur og medborgerskab</vt:lpstr>
      <vt:lpstr>Politisk kultur</vt:lpstr>
      <vt:lpstr>Medborgerskab</vt:lpstr>
      <vt:lpstr>Undersøgelsesopgave: </vt:lpstr>
      <vt:lpstr>Medborgerskabsidentiteter</vt:lpstr>
      <vt:lpstr> Medborgerskab og ligestilling: </vt:lpstr>
      <vt:lpstr>Undersøgelse og debat</vt:lpstr>
      <vt:lpstr>Læringsmål – kan du det?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XX</dc:title>
  <dc:creator>Jesper Hjarsbæk</dc:creator>
  <cp:lastModifiedBy>Jesper Hjarsbæk Rasmussen</cp:lastModifiedBy>
  <cp:revision>53</cp:revision>
  <dcterms:created xsi:type="dcterms:W3CDTF">2021-10-11T07:32:15Z</dcterms:created>
  <dcterms:modified xsi:type="dcterms:W3CDTF">2021-10-18T11:47:49Z</dcterms:modified>
</cp:coreProperties>
</file>