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4" r:id="rId2"/>
    <p:sldId id="259" r:id="rId3"/>
    <p:sldId id="273" r:id="rId4"/>
    <p:sldId id="274" r:id="rId5"/>
    <p:sldId id="275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ema til typografi 1 - Markerin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ema til typografi 2 - Markering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50BB-A1C3-4DD4-B499-3696E582806B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E8273-A264-4862-8881-9F436CDA77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821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D02AE-1DED-4D1D-9945-7806BD66F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A3FBBA-E8B9-4FCD-8295-5B0F1F028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50F9AE-19FE-4AED-8027-24B4FE03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D497F8-4A0C-4C56-AD55-0C880CFF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CE2C57-BE4D-412C-AFE1-63C1EDD7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D9269-F0D7-4019-BA05-4D942A64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1EB501-C62B-45E2-B70D-35FBD3BBD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5CFAE5-4EE1-4C49-8B3C-C6C1B44C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8B0089-AAB4-4047-B645-729E444B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8B9096-28A8-4124-A6BF-DB8254DE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785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A86CC5D-F118-4F4E-A92E-3ACE64898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06BB8F-903B-4CFC-87C7-E0F2E5C3F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4CAF06-6A38-4BEB-AACF-ED12D7C3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AA1663-21A9-4986-A6E6-90738228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6F427D-8EBD-4702-A2EF-27C74A01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8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8FDA7-2F40-47F5-A034-E2E091028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B02042-F6DE-43B5-83B4-01EC62230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9ABDA1-9B38-4E7D-8B7E-B8D0F63B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524FAA-AFC2-4B62-A681-8205ADCD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8D1C47-5E61-4042-98D9-28967295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706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65639-C213-4C3D-8ABD-3473B926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ED6D6A-3229-418F-B7E4-CF0DACCA4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ACE8BF-A250-4B8F-856A-8EC1B717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4AECF2-037C-4740-AA87-C43EAC9D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BB7CE6-2C4D-4E4C-A4C7-8C4DAC66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074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8B26B8-C27F-4134-9B03-BBFD68E1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46ABC3-D66C-4B85-B41D-7243D3BF0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C2F20D5-DCDC-4AE3-91D4-0D7E0AF99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334769-F55A-4327-AD93-621BC4EC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CFD51D-F841-4B1C-B766-AB7CD59B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EAF2EC-424B-4F16-946A-F0B35874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29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7A537-3190-403D-9D44-7BAB088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916A32-D948-431F-B58A-4FB4BCC0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7BAA6E2-C123-49F2-AC87-1A09649E5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C6DB95E-2AB7-4F0C-B665-D3DF9123B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9F46504-3BE9-4621-8E05-87CA18AA8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99A42F6-BBDE-4997-B404-2C5379673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EF43F8-2EB7-4590-A1C3-9759DCEE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EB52628-7280-43E5-8B40-68672345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885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F832A9-3263-4917-8503-7A5E076E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EF34F5A-CE74-416D-924D-C7E559A9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178EBFB-BE91-4CFE-8B6D-82F5C3EE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2ED9CA8-8E2C-4DB6-B91C-F74B790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251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CCC359F-B6B5-49A6-B9A3-B014AAC4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0F15608-DA72-4122-9F0E-18CB3409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83EF46C-8B0C-4C21-91C4-E6580365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E312-55E3-46F3-9D01-3B6C9734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615451-0FDB-4676-A164-CA59399E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F604A54-6FB7-4803-8C3D-956A59EBC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E03F57-4107-4416-9B5F-47A50F4D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A1FE536-BFEF-49BF-B1CA-D842B0943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CC1704-C6BC-4D68-9431-2B284D6C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56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24E19-7370-4AA5-B8F7-70632D37A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E7E19C-1FD1-4F30-8B5F-055D2F18E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150896-0FB3-4DDE-903C-70CA20FA3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790192-91B1-47E0-901C-AAFEA367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E10B5C-267A-4612-A6DE-8E0AF9FB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11888A-B93F-400E-8FB0-648726B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038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6C64F1A-5DDA-41CC-81E0-1974FD6F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FFE922-6A2C-4D5D-9801-7DF7BB8E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348F80-2ECA-48AA-9B75-BAA9A038E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DF7662-9C63-4388-8790-086C1126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E5BD8E-2F31-46E7-AC36-4143FA5C0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247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55ppBksedw" TargetMode="External"/><Relationship Id="rId2" Type="http://schemas.openxmlformats.org/officeDocument/2006/relationships/hyperlink" Target="https://www.youtube.com/watch?v=hpLp1lH0AG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www.borgerforslag.dk/se-og-stoet-forslag/?Id=FT-06912" TargetMode="External"/><Relationship Id="rId4" Type="http://schemas.openxmlformats.org/officeDocument/2006/relationships/hyperlink" Target="https://www.borgerforslag.dk/om-borgerforslag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C027C0-2AD1-47E8-B93D-75EFE7519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b="1" dirty="0"/>
              <a:t>Kapitel 13: Det politiske system i Danmark </a:t>
            </a:r>
            <a:endParaRPr lang="da-DK" sz="360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4D2FB4A-93C1-4A24-9896-48C3A09D40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3469" y="1782981"/>
            <a:ext cx="4008384" cy="43939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F53C9B9B-6C31-42EB-88C2-87CC0F895AB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212" y="14276"/>
            <a:ext cx="2360788" cy="944315"/>
          </a:xfrm>
          <a:prstGeom prst="rect">
            <a:avLst/>
          </a:prstGeom>
        </p:spPr>
      </p:pic>
      <p:graphicFrame>
        <p:nvGraphicFramePr>
          <p:cNvPr id="3" name="Tabel 4">
            <a:extLst>
              <a:ext uri="{FF2B5EF4-FFF2-40B4-BE49-F238E27FC236}">
                <a16:creationId xmlns:a16="http://schemas.microsoft.com/office/drawing/2014/main" id="{712497F4-C7CE-4834-B8D2-DA1F43970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717597"/>
              </p:ext>
            </p:extLst>
          </p:nvPr>
        </p:nvGraphicFramePr>
        <p:xfrm>
          <a:off x="643468" y="2104644"/>
          <a:ext cx="10905066" cy="3757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0241">
                  <a:extLst>
                    <a:ext uri="{9D8B030D-6E8A-4147-A177-3AD203B41FA5}">
                      <a16:colId xmlns:a16="http://schemas.microsoft.com/office/drawing/2014/main" val="1922221262"/>
                    </a:ext>
                  </a:extLst>
                </a:gridCol>
                <a:gridCol w="5414825">
                  <a:extLst>
                    <a:ext uri="{9D8B030D-6E8A-4147-A177-3AD203B41FA5}">
                      <a16:colId xmlns:a16="http://schemas.microsoft.com/office/drawing/2014/main" val="2863391415"/>
                    </a:ext>
                  </a:extLst>
                </a:gridCol>
              </a:tblGrid>
              <a:tr h="925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 dirty="0"/>
                        <a:t>Læringsmål - efter at have læst dette kapitel skal du kunne: </a:t>
                      </a:r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Dagsorden for modulet</a:t>
                      </a:r>
                    </a:p>
                    <a:p>
                      <a:endParaRPr lang="da-DK" sz="180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859630239"/>
                  </a:ext>
                </a:extLst>
              </a:tr>
              <a:tr h="2793374">
                <a:tc>
                  <a:txBody>
                    <a:bodyPr/>
                    <a:lstStyle/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Redegøre for den parlamentariske styringskæde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Forstå lovgivningsprocessen i Danmark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Forstå hvordan de forskellige magtinstanser kan kontrollere hinanden. 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Undersøge hvordan love bliver til. </a:t>
                      </a:r>
                    </a:p>
                    <a:p>
                      <a:pPr marL="0" indent="0">
                        <a:buNone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endParaRPr lang="da-DK" sz="1800" dirty="0"/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Den parlamentariske styringskæde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Lovgivningsprocessen i Folketinget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Undersøgelsesopgaver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Afsluttende øvelse om læringsmål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br>
                        <a:rPr lang="da-DK" sz="1800" dirty="0"/>
                      </a:br>
                      <a:r>
                        <a:rPr lang="da-DK" sz="180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a-DK" sz="1800" dirty="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525359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23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95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Den parlamentariske styringskæde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149" y="1647161"/>
            <a:ext cx="4008384" cy="4393982"/>
          </a:xfrm>
        </p:spPr>
        <p:txBody>
          <a:bodyPr>
            <a:normAutofit/>
          </a:bodyPr>
          <a:lstStyle/>
          <a:p>
            <a:r>
              <a:rPr lang="da-DK" sz="1700" dirty="0"/>
              <a:t> Danmark har vi det, der kaldes for forholdstalsvalg. Ved forholdstalsvalg skal sammensætningen af parlamentet afspejle vælgerholdningerne. </a:t>
            </a:r>
          </a:p>
          <a:p>
            <a:r>
              <a:rPr lang="da-DK" sz="1700" dirty="0"/>
              <a:t>Magtdelingsprincippet og  det parlamentariske princip. </a:t>
            </a:r>
          </a:p>
          <a:p>
            <a:r>
              <a:rPr lang="da-DK" sz="1700" dirty="0"/>
              <a:t>Mindretalsregeringer og flertalsregeringer </a:t>
            </a:r>
          </a:p>
          <a:p>
            <a:r>
              <a:rPr lang="da-DK" sz="1700" dirty="0"/>
              <a:t>Parlamentariske kontrol: </a:t>
            </a:r>
          </a:p>
          <a:p>
            <a:pPr lvl="1"/>
            <a:r>
              <a:rPr lang="da-DK" sz="1300" dirty="0"/>
              <a:t>Forespørgselsdebat</a:t>
            </a:r>
          </a:p>
          <a:p>
            <a:pPr lvl="1"/>
            <a:r>
              <a:rPr lang="da-DK" sz="1300" dirty="0"/>
              <a:t>Spørgsmål.</a:t>
            </a:r>
          </a:p>
          <a:p>
            <a:pPr lvl="1"/>
            <a:r>
              <a:rPr lang="da-DK" sz="1300" dirty="0"/>
              <a:t>Folketingets udvalg</a:t>
            </a:r>
          </a:p>
          <a:p>
            <a:pPr lvl="1"/>
            <a:r>
              <a:rPr lang="da-DK" sz="1300" dirty="0"/>
              <a:t>Udvalgsspørgsmål </a:t>
            </a:r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99" name="Isosceles Triangle 98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Billede 8">
            <a:extLst>
              <a:ext uri="{FF2B5EF4-FFF2-40B4-BE49-F238E27FC236}">
                <a16:creationId xmlns:a16="http://schemas.microsoft.com/office/drawing/2014/main" id="{D0054788-6FF8-4AF3-A019-CD96F88995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20" y="2275560"/>
            <a:ext cx="6253212" cy="3376734"/>
          </a:xfrm>
          <a:prstGeom prst="rect">
            <a:avLst/>
          </a:prstGeom>
        </p:spPr>
      </p:pic>
      <p:grpSp>
        <p:nvGrpSpPr>
          <p:cNvPr id="102" name="Group 101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0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0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Lovgivningsprocessen i Folketinget</a:t>
            </a: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05" name="Isosceles Triangle 10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Isosceles Triangle 10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D9E7B6AD-B6DE-4CF4-8176-037A9B4518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0599" y="1218978"/>
            <a:ext cx="4098734" cy="5639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68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13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Undersøgelsesopgave: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da-DK" sz="1800" dirty="0">
                <a:effectLst/>
                <a:latin typeface="Calibri" panose="020F0502020204030204" pitchFamily="34" charset="0"/>
              </a:rPr>
              <a:t>Se klippet </a:t>
            </a:r>
            <a:r>
              <a:rPr lang="da-DK" sz="1800" dirty="0">
                <a:effectLst/>
                <a:latin typeface="Calibri" panose="020F0502020204030204" pitchFamily="34" charset="0"/>
                <a:hlinkClick r:id="rId2"/>
              </a:rPr>
              <a:t>Regeringens magt i lovgivningsprocessen</a:t>
            </a:r>
            <a:r>
              <a:rPr lang="da-DK" sz="1800" dirty="0">
                <a:effectLst/>
                <a:latin typeface="Calibri" panose="020F0502020204030204" pitchFamily="34" charset="0"/>
              </a:rPr>
              <a:t> og undersøger hvilke indflydelse regeringen har. </a:t>
            </a:r>
          </a:p>
          <a:p>
            <a:pPr lvl="1"/>
            <a:r>
              <a:rPr lang="da-DK" sz="1800" dirty="0">
                <a:effectLst/>
                <a:latin typeface="Calibri" panose="020F0502020204030204" pitchFamily="34" charset="0"/>
              </a:rPr>
              <a:t>a. Forklar hvilken indflydelse regeringen har</a:t>
            </a:r>
          </a:p>
          <a:p>
            <a:pPr lvl="1"/>
            <a:r>
              <a:rPr lang="da-DK" sz="1800" dirty="0">
                <a:effectLst/>
                <a:latin typeface="Calibri" panose="020F0502020204030204" pitchFamily="34" charset="0"/>
              </a:rPr>
              <a:t>b. Hvordan bliver regeringen dannet</a:t>
            </a:r>
          </a:p>
          <a:p>
            <a:pPr lvl="1"/>
            <a:r>
              <a:rPr lang="da-DK" sz="1800" dirty="0">
                <a:effectLst/>
                <a:latin typeface="Calibri" panose="020F0502020204030204" pitchFamily="34" charset="0"/>
              </a:rPr>
              <a:t>c. Hvem holder øje med at Regeringen følger lovgivningen </a:t>
            </a:r>
            <a:r>
              <a:rPr lang="da-DK" sz="1800" dirty="0">
                <a:effectLst/>
                <a:latin typeface="Calibri" panose="020F0502020204030204" pitchFamily="34" charset="0"/>
                <a:hlinkClick r:id="rId3"/>
              </a:rPr>
              <a:t>Film: Kontrol med Regeringen</a:t>
            </a:r>
            <a:endParaRPr lang="da-DK" sz="1800" dirty="0">
              <a:effectLst/>
              <a:latin typeface="Calibri" panose="020F0502020204030204" pitchFamily="34" charset="0"/>
            </a:endParaRPr>
          </a:p>
          <a:p>
            <a:r>
              <a:rPr lang="da-DK" sz="1800" dirty="0">
                <a:effectLst/>
                <a:latin typeface="Calibri" panose="020F0502020204030204" pitchFamily="34" charset="0"/>
              </a:rPr>
              <a:t>Hvad er et </a:t>
            </a:r>
            <a:r>
              <a:rPr lang="da-DK" sz="1800" dirty="0">
                <a:effectLst/>
                <a:latin typeface="Calibri" panose="020F0502020204030204" pitchFamily="34" charset="0"/>
                <a:hlinkClick r:id="rId4"/>
              </a:rPr>
              <a:t>borgerforslag</a:t>
            </a:r>
            <a:r>
              <a:rPr lang="da-DK" sz="1800" dirty="0">
                <a:effectLst/>
                <a:latin typeface="Calibri" panose="020F0502020204030204" pitchFamily="34" charset="0"/>
              </a:rPr>
              <a:t>?</a:t>
            </a:r>
          </a:p>
          <a:p>
            <a:r>
              <a:rPr lang="da-DK" sz="1800" dirty="0">
                <a:effectLst/>
                <a:latin typeface="Calibri" panose="020F0502020204030204" pitchFamily="34" charset="0"/>
              </a:rPr>
              <a:t>Hvad går </a:t>
            </a:r>
            <a:r>
              <a:rPr lang="da-DK" sz="1800" dirty="0">
                <a:effectLst/>
                <a:latin typeface="Calibri" panose="020F0502020204030204" pitchFamily="34" charset="0"/>
                <a:hlinkClick r:id="rId5"/>
              </a:rPr>
              <a:t>dette borgerforslag</a:t>
            </a:r>
            <a:r>
              <a:rPr lang="da-DK" sz="1800" dirty="0">
                <a:effectLst/>
                <a:latin typeface="Calibri" panose="020F0502020204030204" pitchFamily="34" charset="0"/>
              </a:rPr>
              <a:t> ud på?</a:t>
            </a:r>
          </a:p>
          <a:p>
            <a:pPr lvl="1"/>
            <a:r>
              <a:rPr lang="da-DK" sz="1800" dirty="0">
                <a:effectLst/>
                <a:latin typeface="Calibri" panose="020F0502020204030204" pitchFamily="34" charset="0"/>
              </a:rPr>
              <a:t>Hvem har fremsat forslaget? </a:t>
            </a:r>
          </a:p>
          <a:p>
            <a:pPr lvl="1"/>
            <a:r>
              <a:rPr lang="da-DK" sz="1800" dirty="0">
                <a:effectLst/>
                <a:latin typeface="Calibri" panose="020F0502020204030204" pitchFamily="34" charset="0"/>
              </a:rPr>
              <a:t>Og hvem er disse personer?</a:t>
            </a:r>
          </a:p>
          <a:p>
            <a:pPr lvl="1"/>
            <a:r>
              <a:rPr lang="da-DK" sz="1800" dirty="0">
                <a:effectLst/>
                <a:latin typeface="Calibri" panose="020F0502020204030204" pitchFamily="34" charset="0"/>
              </a:rPr>
              <a:t>Har de noget til fælles?</a:t>
            </a:r>
          </a:p>
          <a:p>
            <a:r>
              <a:rPr lang="da-DK" sz="1800" dirty="0">
                <a:effectLst/>
                <a:latin typeface="Calibri" panose="020F0502020204030204" pitchFamily="34" charset="0"/>
              </a:rPr>
              <a:t>Diskuter hvilke fordele og ulemper er der ved borgerforslag</a:t>
            </a:r>
          </a:p>
          <a:p>
            <a:endParaRPr lang="da-DK" sz="2200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Isosceles Triangle 14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Isosceles Triangle 14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46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13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Undersøgelsesopgave: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da-DK" sz="2200" dirty="0"/>
              <a:t>I grupper og følg disse trin: 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200" dirty="0"/>
              <a:t>Brainstorm: Hvilke lovændringer eller vedtagelser har været dækket i medierne for nyligt? 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200" dirty="0"/>
              <a:t>Vælg en case til at arbejde med den danske lovgivningsproces.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200" dirty="0"/>
              <a:t>Brug især infomedia og Folketingets hjemmeside i jeres undersøgelse. Brug casen til at følge, hvordan et lovforslag bevæger sig gennem lovgivningsprocessen. Brug figur 13.4 som kort over processen og tag noter ved hvert punkt. 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Isosceles Triangle 14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Isosceles Triangle 14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288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5908AD-5BC9-4F3E-AE55-B380BDB9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Læringsmål – kan du det?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2F1DAE66-90C3-4C80-AC46-AA4D1A285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2796456"/>
              </p:ext>
            </p:extLst>
          </p:nvPr>
        </p:nvGraphicFramePr>
        <p:xfrm>
          <a:off x="838200" y="1825625"/>
          <a:ext cx="105156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737827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85757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Læringsmål: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Dine noter: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034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Redegøre for den parlamentariske styringskæde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Forstå lovgivningsprocessen i Danmark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Forstå hvordan de forskellige magtinstanser kan kontrollere hinanden.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Undersøge hvordan love bliver til.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9656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1C20693-EBC3-44F8-8B28-A5B7F7EE2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392" y="-23543"/>
            <a:ext cx="3284659" cy="1313863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1052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1375</TotalTime>
  <Words>292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Kapitel 13: Det politiske system i Danmark </vt:lpstr>
      <vt:lpstr>Den parlamentariske styringskæde</vt:lpstr>
      <vt:lpstr>Lovgivningsprocessen i Folketinget</vt:lpstr>
      <vt:lpstr>Undersøgelsesopgave: </vt:lpstr>
      <vt:lpstr>Undersøgelsesopgave: </vt:lpstr>
      <vt:lpstr>Læringsmål – kan du det?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XX</dc:title>
  <dc:creator>Jesper Hjarsbæk</dc:creator>
  <cp:lastModifiedBy>Jesper Hjarsbæk Rasmussen</cp:lastModifiedBy>
  <cp:revision>57</cp:revision>
  <dcterms:created xsi:type="dcterms:W3CDTF">2021-10-11T07:32:15Z</dcterms:created>
  <dcterms:modified xsi:type="dcterms:W3CDTF">2021-10-18T12:14:05Z</dcterms:modified>
</cp:coreProperties>
</file>