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4" r:id="rId2"/>
    <p:sldId id="259" r:id="rId3"/>
    <p:sldId id="276" r:id="rId4"/>
    <p:sldId id="274" r:id="rId5"/>
    <p:sldId id="277" r:id="rId6"/>
    <p:sldId id="261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llemlayou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5758FB7-9AC5-4552-8A53-C91805E547FA}" styleName="Tema til typografi 1 - Markering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ema til typografi 1 - Markerin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ema til typografi 2 - Markering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450BB-A1C3-4DD4-B499-3696E582806B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E8273-A264-4862-8881-9F436CDA77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8219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8D02AE-1DED-4D1D-9945-7806BD66F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8A3FBBA-E8B9-4FCD-8295-5B0F1F028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50F9AE-19FE-4AED-8027-24B4FE03F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ED497F8-4A0C-4C56-AD55-0C880CFF2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BCE2C57-BE4D-412C-AFE1-63C1EDD76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3634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4D9269-F0D7-4019-BA05-4D942A649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B1EB501-C62B-45E2-B70D-35FBD3BBD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25CFAE5-4EE1-4C49-8B3C-C6C1B44CD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68B0089-AAB4-4047-B645-729E444B4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58B9096-28A8-4124-A6BF-DB8254DED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3785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A86CC5D-F118-4F4E-A92E-3ACE64898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306BB8F-903B-4CFC-87C7-E0F2E5C3F5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4CAF06-6A38-4BEB-AACF-ED12D7C34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EAA1663-21A9-4986-A6E6-907382287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06F427D-8EBD-4702-A2EF-27C74A017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789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98FDA7-2F40-47F5-A034-E2E091028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B02042-F6DE-43B5-83B4-01EC62230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E9ABDA1-9B38-4E7D-8B7E-B8D0F63BF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C524FAA-AFC2-4B62-A681-8205ADCD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28D1C47-5E61-4042-98D9-28967295B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7064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A65639-C213-4C3D-8ABD-3473B9268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7ED6D6A-3229-418F-B7E4-CF0DACCA4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4ACE8BF-A250-4B8F-856A-8EC1B717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A4AECF2-037C-4740-AA87-C43EAC9D7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0BB7CE6-2C4D-4E4C-A4C7-8C4DAC663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0746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8B26B8-C27F-4134-9B03-BBFD68E18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46ABC3-D66C-4B85-B41D-7243D3BF01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C2F20D5-DCDC-4AE3-91D4-0D7E0AF99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B334769-F55A-4327-AD93-621BC4ECF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ACFD51D-F841-4B1C-B766-AB7CD59BD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1EAF2EC-424B-4F16-946A-F0B358745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2971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B7A537-3190-403D-9D44-7BAB088A9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C916A32-D948-431F-B58A-4FB4BCC0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7BAA6E2-C123-49F2-AC87-1A09649E5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3C6DB95E-2AB7-4F0C-B665-D3DF9123BF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9F46504-3BE9-4621-8E05-87CA18AA81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99A42F6-BBDE-4997-B404-2C5379673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CEF43F8-2EB7-4590-A1C3-9759DCEEE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EB52628-7280-43E5-8B40-68672345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8858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F832A9-3263-4917-8503-7A5E076E2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EF34F5A-CE74-416D-924D-C7E559A97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178EBFB-BE91-4CFE-8B6D-82F5C3EE6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2ED9CA8-8E2C-4DB6-B91C-F74B79035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2510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CCC359F-B6B5-49A6-B9A3-B014AAC41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0F15608-DA72-4122-9F0E-18CB34093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83EF46C-8B0C-4C21-91C4-E6580365D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01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70E312-55E3-46F3-9D01-3B6C9734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615451-0FDB-4676-A164-CA59399EB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F604A54-6FB7-4803-8C3D-956A59EBC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BE03F57-4107-4416-9B5F-47A50F4D7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A1FE536-BFEF-49BF-B1CA-D842B0943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CC1704-C6BC-4D68-9431-2B284D6CA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569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E24E19-7370-4AA5-B8F7-70632D37A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CE7E19C-1FD1-4F30-8B5F-055D2F18E6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D150896-0FB3-4DDE-903C-70CA20FA3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F790192-91B1-47E0-901C-AAFEA3677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6E10B5C-267A-4612-A6DE-8E0AF9FBE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311888A-B93F-400E-8FB0-648726B0C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038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6C64F1A-5DDA-41CC-81E0-1974FD6F1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AFFE922-6A2C-4D5D-9801-7DF7BB8E8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9348F80-2ECA-48AA-9B75-BAA9A038EE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6DF7662-9C63-4388-8790-086C1126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BE5BD8E-2F31-46E7-AC36-4143FA5C0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2474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bhpxVBTZ34?start=3&amp;feature=oembed" TargetMode="Externa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.dk/da/fakta-og-tal/institutioner/r%C3%A5det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www.eu.dk/da/fakta-og-tal/institutioner/kommission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u.dk/da/fakta-og-tal/institutioner/domstolen" TargetMode="External"/><Relationship Id="rId5" Type="http://schemas.openxmlformats.org/officeDocument/2006/relationships/hyperlink" Target="https://www.eu.dk/da/fakta-og-tal/institutioner/parlamentet" TargetMode="External"/><Relationship Id="rId4" Type="http://schemas.openxmlformats.org/officeDocument/2006/relationships/hyperlink" Target="https://www.eu.dk/da/fakta-og-tal/institutioner/det-europ%C3%A6iske-r%C3%A5d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gieuropa.dk/indflydels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ngieuropa.dk/dinhverdag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5C027C0-2AD1-47E8-B93D-75EFE7519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b="1" dirty="0"/>
              <a:t>Kapitel 15: EU og Danmark</a:t>
            </a:r>
            <a:endParaRPr lang="da-DK" sz="3600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64D2FB4A-93C1-4A24-9896-48C3A09D40B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43469" y="1782981"/>
            <a:ext cx="4008384" cy="439398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da-DK" altLang="da-DK" sz="2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da-DK" altLang="da-DK" sz="2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F53C9B9B-6C31-42EB-88C2-87CC0F895AB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212" y="14276"/>
            <a:ext cx="2360788" cy="944315"/>
          </a:xfrm>
          <a:prstGeom prst="rect">
            <a:avLst/>
          </a:prstGeom>
        </p:spPr>
      </p:pic>
      <p:graphicFrame>
        <p:nvGraphicFramePr>
          <p:cNvPr id="3" name="Tabel 4">
            <a:extLst>
              <a:ext uri="{FF2B5EF4-FFF2-40B4-BE49-F238E27FC236}">
                <a16:creationId xmlns:a16="http://schemas.microsoft.com/office/drawing/2014/main" id="{712497F4-C7CE-4834-B8D2-DA1F43970B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694647"/>
              </p:ext>
            </p:extLst>
          </p:nvPr>
        </p:nvGraphicFramePr>
        <p:xfrm>
          <a:off x="643468" y="2104644"/>
          <a:ext cx="10905066" cy="3718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0241">
                  <a:extLst>
                    <a:ext uri="{9D8B030D-6E8A-4147-A177-3AD203B41FA5}">
                      <a16:colId xmlns:a16="http://schemas.microsoft.com/office/drawing/2014/main" val="1922221262"/>
                    </a:ext>
                  </a:extLst>
                </a:gridCol>
                <a:gridCol w="5414825">
                  <a:extLst>
                    <a:ext uri="{9D8B030D-6E8A-4147-A177-3AD203B41FA5}">
                      <a16:colId xmlns:a16="http://schemas.microsoft.com/office/drawing/2014/main" val="2863391415"/>
                    </a:ext>
                  </a:extLst>
                </a:gridCol>
              </a:tblGrid>
              <a:tr h="9251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 dirty="0"/>
                        <a:t>Læringsmål - efter at have læst dette kapitel skal du kunne: </a:t>
                      </a:r>
                    </a:p>
                  </a:txBody>
                  <a:tcPr marL="88961" marR="88961" marT="44480" marB="444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/>
                        <a:t>Dagsorden for modulet</a:t>
                      </a:r>
                    </a:p>
                    <a:p>
                      <a:endParaRPr lang="da-DK" sz="1800"/>
                    </a:p>
                  </a:txBody>
                  <a:tcPr marL="88961" marR="88961" marT="44480" marB="44480"/>
                </a:tc>
                <a:extLst>
                  <a:ext uri="{0D108BD9-81ED-4DB2-BD59-A6C34878D82A}">
                    <a16:rowId xmlns:a16="http://schemas.microsoft.com/office/drawing/2014/main" val="1859630239"/>
                  </a:ext>
                </a:extLst>
              </a:tr>
              <a:tr h="2793374">
                <a:tc>
                  <a:txBody>
                    <a:bodyPr/>
                    <a:lstStyle/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Kende til EU's historie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Redegør for EU's institutioner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Vide hvilken indflydelse EU har på dansk politik og omvendt. </a:t>
                      </a:r>
                    </a:p>
                    <a:p>
                      <a:pPr marL="0" indent="0">
                        <a:buNone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endParaRPr lang="da-DK" sz="1800" dirty="0"/>
                    </a:p>
                  </a:txBody>
                  <a:tcPr marL="88961" marR="88961" marT="44480" marB="4448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Undersøgelsesopgave: EU’s historie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Undersøgelsesopgave: EU’s institutioner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EU og Dansk politik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Afsluttende øvelse om læringsmål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br>
                        <a:rPr lang="da-DK" sz="1800" dirty="0"/>
                      </a:br>
                      <a:r>
                        <a:rPr lang="da-DK" sz="1800" dirty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da-DK" sz="1800" dirty="0"/>
                    </a:p>
                  </a:txBody>
                  <a:tcPr marL="88961" marR="88961" marT="44480" marB="44480"/>
                </a:tc>
                <a:extLst>
                  <a:ext uri="{0D108BD9-81ED-4DB2-BD59-A6C34878D82A}">
                    <a16:rowId xmlns:a16="http://schemas.microsoft.com/office/drawing/2014/main" val="1525359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239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 10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Undersøgelsesopgave: EU’s historie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4008384" cy="4393982"/>
          </a:xfrm>
        </p:spPr>
        <p:txBody>
          <a:bodyPr>
            <a:normAutofit/>
          </a:bodyPr>
          <a:lstStyle/>
          <a:p>
            <a:r>
              <a:rPr lang="da-DK" sz="2000" dirty="0"/>
              <a:t>Mens vi ser filmen, skriv stikord til de vigtigste begivenheder i EU’s historie. </a:t>
            </a:r>
          </a:p>
          <a:p>
            <a:r>
              <a:rPr lang="da-DK" sz="2000" dirty="0"/>
              <a:t>Tænk over hvor EU hvor du kan finde konkrete eksempler på </a:t>
            </a:r>
            <a:r>
              <a:rPr lang="da-DK" sz="2000" u="sng" dirty="0"/>
              <a:t>integration i henholdsvis dybden og bredden.</a:t>
            </a:r>
          </a:p>
          <a:p>
            <a:pPr marL="0" indent="0">
              <a:buNone/>
            </a:pPr>
            <a:endParaRPr lang="da-DK" sz="2000" dirty="0"/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12" name="Isosceles Triangle 11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Isosceles Triangle 11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  <p:pic>
        <p:nvPicPr>
          <p:cNvPr id="11" name="Onlinemedier 10" title="Dit Demokrati | EU’s historie">
            <a:hlinkClick r:id="" action="ppaction://media"/>
            <a:extLst>
              <a:ext uri="{FF2B5EF4-FFF2-40B4-BE49-F238E27FC236}">
                <a16:creationId xmlns:a16="http://schemas.microsoft.com/office/drawing/2014/main" id="{D4808D6E-5B53-498A-88F6-BD9FF0073786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4967973" y="1321553"/>
            <a:ext cx="7039312" cy="3977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507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11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2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Undersøgelsesopgave: EU’s institutioner</a:t>
            </a:r>
          </a:p>
        </p:txBody>
      </p:sp>
      <p:graphicFrame>
        <p:nvGraphicFramePr>
          <p:cNvPr id="7" name="Pladsholder til indhold 6">
            <a:extLst>
              <a:ext uri="{FF2B5EF4-FFF2-40B4-BE49-F238E27FC236}">
                <a16:creationId xmlns:a16="http://schemas.microsoft.com/office/drawing/2014/main" id="{A5968FED-19E1-4A99-9B0E-EBE3897383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485970"/>
              </p:ext>
            </p:extLst>
          </p:nvPr>
        </p:nvGraphicFramePr>
        <p:xfrm>
          <a:off x="670704" y="1298955"/>
          <a:ext cx="6892145" cy="5474014"/>
        </p:xfrm>
        <a:graphic>
          <a:graphicData uri="http://schemas.openxmlformats.org/drawingml/2006/table">
            <a:tbl>
              <a:tblPr/>
              <a:tblGrid>
                <a:gridCol w="1907082">
                  <a:extLst>
                    <a:ext uri="{9D8B030D-6E8A-4147-A177-3AD203B41FA5}">
                      <a16:colId xmlns:a16="http://schemas.microsoft.com/office/drawing/2014/main" val="593397382"/>
                    </a:ext>
                  </a:extLst>
                </a:gridCol>
                <a:gridCol w="568511">
                  <a:extLst>
                    <a:ext uri="{9D8B030D-6E8A-4147-A177-3AD203B41FA5}">
                      <a16:colId xmlns:a16="http://schemas.microsoft.com/office/drawing/2014/main" val="2756659315"/>
                    </a:ext>
                  </a:extLst>
                </a:gridCol>
                <a:gridCol w="578674">
                  <a:extLst>
                    <a:ext uri="{9D8B030D-6E8A-4147-A177-3AD203B41FA5}">
                      <a16:colId xmlns:a16="http://schemas.microsoft.com/office/drawing/2014/main" val="3781343928"/>
                    </a:ext>
                  </a:extLst>
                </a:gridCol>
                <a:gridCol w="536331">
                  <a:extLst>
                    <a:ext uri="{9D8B030D-6E8A-4147-A177-3AD203B41FA5}">
                      <a16:colId xmlns:a16="http://schemas.microsoft.com/office/drawing/2014/main" val="1426963681"/>
                    </a:ext>
                  </a:extLst>
                </a:gridCol>
                <a:gridCol w="606902">
                  <a:extLst>
                    <a:ext uri="{9D8B030D-6E8A-4147-A177-3AD203B41FA5}">
                      <a16:colId xmlns:a16="http://schemas.microsoft.com/office/drawing/2014/main" val="966873107"/>
                    </a:ext>
                  </a:extLst>
                </a:gridCol>
                <a:gridCol w="602386">
                  <a:extLst>
                    <a:ext uri="{9D8B030D-6E8A-4147-A177-3AD203B41FA5}">
                      <a16:colId xmlns:a16="http://schemas.microsoft.com/office/drawing/2014/main" val="1163044079"/>
                    </a:ext>
                  </a:extLst>
                </a:gridCol>
                <a:gridCol w="2092259">
                  <a:extLst>
                    <a:ext uri="{9D8B030D-6E8A-4147-A177-3AD203B41FA5}">
                      <a16:colId xmlns:a16="http://schemas.microsoft.com/office/drawing/2014/main" val="1176715530"/>
                    </a:ext>
                  </a:extLst>
                </a:gridCol>
              </a:tblGrid>
              <a:tr h="186997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80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  <a:latin typeface="Calibri" panose="020F0502020204030204" pitchFamily="34" charset="0"/>
                        </a:rPr>
                        <a:t>Spørgsmål:</a:t>
                      </a: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3465304"/>
                  </a:ext>
                </a:extLst>
              </a:tr>
              <a:tr h="1099356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A: Kommissionen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Læs: </a:t>
                      </a:r>
                      <a:r>
                        <a:rPr lang="da-DK" sz="1000" dirty="0">
                          <a:effectLst/>
                          <a:latin typeface="Calibri" panose="020F0502020204030204" pitchFamily="34" charset="0"/>
                          <a:hlinkClick r:id="rId2"/>
                        </a:rPr>
                        <a:t>https://www.eu.dk/da/fakta-og-tal/institutioner/kommissionen</a:t>
                      </a:r>
                      <a:endParaRPr lang="da-DK" sz="100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Elev X</a:t>
                      </a: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Elev X</a:t>
                      </a: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Elev X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Elev X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Elev X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 1) Hvordan har Kommissionen ændret sig historisk?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 2)  Hvilken magt og funktion har Kommissionen i dag?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 3) Diskutér Kommissionens demokratiske legitimitet</a:t>
                      </a: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5350186"/>
                  </a:ext>
                </a:extLst>
              </a:tr>
              <a:tr h="1687975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B: EU-ministerrådet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Læs: </a:t>
                      </a:r>
                      <a:r>
                        <a:rPr lang="da-DK" sz="1000" dirty="0">
                          <a:effectLst/>
                          <a:latin typeface="Calibri" panose="020F0502020204030204" pitchFamily="34" charset="0"/>
                          <a:hlinkClick r:id="rId3"/>
                        </a:rPr>
                        <a:t>https://www.eu.dk/da/fakta-og-tal/institutioner/r%C3%A5det</a:t>
                      </a:r>
                      <a:endParaRPr lang="da-DK" sz="100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Og: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  <a:hlinkClick r:id="rId4"/>
                        </a:rPr>
                        <a:t>https://www.eu.dk/da/fakta-og-tal/institutioner/det-europ%C3%A6iske-r%C3%A5d</a:t>
                      </a:r>
                      <a:endParaRPr lang="da-DK" sz="100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Elev X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Elev X</a:t>
                      </a: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Elev X</a:t>
                      </a: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Elev X</a:t>
                      </a: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Elev X</a:t>
                      </a: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>
                          <a:effectLst/>
                          <a:latin typeface="Calibri" panose="020F0502020204030204" pitchFamily="34" charset="0"/>
                        </a:rPr>
                        <a:t>1) Hvilken magt har Ministerrådet?   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>
                          <a:effectLst/>
                          <a:latin typeface="Calibri" panose="020F0502020204030204" pitchFamily="34" charset="0"/>
                        </a:rPr>
                        <a:t>2) Hvordan har Det Europæiske Råd udviklet sig historisk?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>
                          <a:effectLst/>
                          <a:latin typeface="Calibri" panose="020F0502020204030204" pitchFamily="34" charset="0"/>
                        </a:rPr>
                        <a:t>3) Beskriv de væsentligste forskelle mellem Ministerrådet og Det Europæiske Råd.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>
                          <a:effectLst/>
                          <a:latin typeface="Calibri" panose="020F0502020204030204" pitchFamily="34" charset="0"/>
                        </a:rPr>
                        <a:t> 4) Diskutér magtbalancen mellem EU’s institutioner med særlig vægt på Ministerrådets og Det Europæiske Råds rolle.</a:t>
                      </a: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328743"/>
                  </a:ext>
                </a:extLst>
              </a:tr>
              <a:tr h="154082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C: EU-parlamentet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Læs: </a:t>
                      </a:r>
                      <a:r>
                        <a:rPr lang="da-DK" sz="1000" dirty="0">
                          <a:effectLst/>
                          <a:latin typeface="Calibri" panose="020F0502020204030204" pitchFamily="34" charset="0"/>
                          <a:hlinkClick r:id="rId5"/>
                        </a:rPr>
                        <a:t>https://www.eu.dk/da/fakta-og-tal/institutioner/parlamentet</a:t>
                      </a:r>
                      <a:endParaRPr lang="da-DK" sz="100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Elev X</a:t>
                      </a:r>
                      <a:endParaRPr kumimoji="0" lang="da-DK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Elev X</a:t>
                      </a:r>
                      <a:endParaRPr kumimoji="0" lang="da-DK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Elev X</a:t>
                      </a:r>
                      <a:endParaRPr kumimoji="0" lang="da-DK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Elev X</a:t>
                      </a:r>
                      <a:endParaRPr kumimoji="0" lang="da-DK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Elev X</a:t>
                      </a:r>
                      <a:endParaRPr kumimoji="0" lang="da-DK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  1)  Beskriv EU-Parlamentets historiske udvikling.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  2) Hvilken rolle har EU-Parlamentet i dag?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  3) Ligner EU-Parlamentet et rigtigt parlament? Hvorfor? Hvorfor ikke?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  4) Diskutér EU’s demokratiske legitimitet med udgangspunkt i EU-Parlamentets rolle.</a:t>
                      </a: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7998146"/>
                  </a:ext>
                </a:extLst>
              </a:tr>
              <a:tr h="952201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D: EU-domstolen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Læs: </a:t>
                      </a:r>
                      <a:r>
                        <a:rPr lang="da-DK" sz="1000" dirty="0">
                          <a:effectLst/>
                          <a:latin typeface="Calibri" panose="020F0502020204030204" pitchFamily="34" charset="0"/>
                          <a:hlinkClick r:id="rId6"/>
                        </a:rPr>
                        <a:t>https://www.eu.dk/da/fakta-og-tal/institutioner/domstolen</a:t>
                      </a:r>
                      <a:endParaRPr lang="da-DK" sz="100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a-DK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Elev X</a:t>
                      </a:r>
                      <a:endParaRPr kumimoji="0" lang="da-DK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Elev X</a:t>
                      </a:r>
                      <a:endParaRPr kumimoji="0" lang="da-DK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Elev X</a:t>
                      </a:r>
                      <a:endParaRPr kumimoji="0" lang="da-DK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Elev X</a:t>
                      </a:r>
                      <a:endParaRPr kumimoji="0" lang="da-DK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a-DK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Elev X</a:t>
                      </a: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 1) Hvordan har EU-domstolen udviklet sig historisk?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 2)  Hvilken magt har EU-domstolen?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000" dirty="0">
                          <a:effectLst/>
                          <a:latin typeface="Calibri" panose="020F0502020204030204" pitchFamily="34" charset="0"/>
                        </a:rPr>
                        <a:t> 3) Vurdér om EU-domstolen fungerer på demokratisk vis.</a:t>
                      </a:r>
                    </a:p>
                  </a:txBody>
                  <a:tcPr marL="35871" marR="35871" marT="35871" marB="35871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0365905"/>
                  </a:ext>
                </a:extLst>
              </a:tr>
            </a:tbl>
          </a:graphicData>
        </a:graphic>
      </p:graphicFrame>
      <p:grpSp>
        <p:nvGrpSpPr>
          <p:cNvPr id="132" name="Group 123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33" name="Isosceles Triangle 124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25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5" name="Group 127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36" name="Rectangle 128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Isosceles Triangle 129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89A87617-8781-4636-AA63-E8EADBA6D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6650" y="30670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kumimoji="0" lang="da-DK" altLang="da-DK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52DC5F62-6187-44A0-B426-4D42908A33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195274"/>
              </p:ext>
            </p:extLst>
          </p:nvPr>
        </p:nvGraphicFramePr>
        <p:xfrm>
          <a:off x="7686676" y="1246646"/>
          <a:ext cx="3638550" cy="2296160"/>
        </p:xfrm>
        <a:graphic>
          <a:graphicData uri="http://schemas.openxmlformats.org/drawingml/2006/table">
            <a:tbl>
              <a:tblPr/>
              <a:tblGrid>
                <a:gridCol w="1171574">
                  <a:extLst>
                    <a:ext uri="{9D8B030D-6E8A-4147-A177-3AD203B41FA5}">
                      <a16:colId xmlns:a16="http://schemas.microsoft.com/office/drawing/2014/main" val="1037283082"/>
                    </a:ext>
                  </a:extLst>
                </a:gridCol>
                <a:gridCol w="2466976">
                  <a:extLst>
                    <a:ext uri="{9D8B030D-6E8A-4147-A177-3AD203B41FA5}">
                      <a16:colId xmlns:a16="http://schemas.microsoft.com/office/drawing/2014/main" val="1866068129"/>
                    </a:ext>
                  </a:extLst>
                </a:gridCol>
              </a:tblGrid>
              <a:tr h="2229979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400" dirty="0">
                          <a:effectLst/>
                          <a:latin typeface="Calibri" panose="020F0502020204030204" pitchFamily="34" charset="0"/>
                        </a:rPr>
                        <a:t>Spørgsmål (bevarelse i tal-grupperne)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a-DK" dirty="0">
                        <a:effectLst/>
                      </a:endParaRPr>
                    </a:p>
                    <a:p>
                      <a:pPr marL="742950" lvl="1" indent="-285750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da-DK" sz="1400" b="0" i="0" dirty="0">
                          <a:effectLst/>
                          <a:latin typeface="Calibri" panose="020F0502020204030204" pitchFamily="34" charset="0"/>
                        </a:rPr>
                        <a:t>Hvad er det, der gør EU demokratisk?</a:t>
                      </a:r>
                    </a:p>
                    <a:p>
                      <a:pPr marL="742950" lvl="1" indent="-285750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da-DK" sz="1400" b="0" i="0" dirty="0">
                          <a:effectLst/>
                          <a:latin typeface="Calibri" panose="020F0502020204030204" pitchFamily="34" charset="0"/>
                        </a:rPr>
                        <a:t>Identificér argumenterne for at et demokratisk underskud eksisterer</a:t>
                      </a:r>
                    </a:p>
                    <a:p>
                      <a:pPr marL="742950" lvl="1" indent="-285750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da-DK" sz="1400" b="0" i="0" dirty="0">
                          <a:effectLst/>
                          <a:latin typeface="Calibri" panose="020F0502020204030204" pitchFamily="34" charset="0"/>
                        </a:rPr>
                        <a:t>Diskutér, hvordan EU kan gøres mere demokratisk</a:t>
                      </a:r>
                      <a:r>
                        <a:rPr lang="da-DK" sz="140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8443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8957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 8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EU og Dansk politik 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4008384" cy="4393982"/>
          </a:xfrm>
        </p:spPr>
        <p:txBody>
          <a:bodyPr>
            <a:normAutofit/>
          </a:bodyPr>
          <a:lstStyle/>
          <a:p>
            <a:endParaRPr lang="da-DK" sz="2000">
              <a:effectLst/>
              <a:latin typeface="Calibri" panose="020F0502020204030204" pitchFamily="34" charset="0"/>
            </a:endParaRPr>
          </a:p>
          <a:p>
            <a:endParaRPr lang="da-DK" sz="2000"/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92" name="Isosceles Triangle 9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" name="Billede 9">
            <a:extLst>
              <a:ext uri="{FF2B5EF4-FFF2-40B4-BE49-F238E27FC236}">
                <a16:creationId xmlns:a16="http://schemas.microsoft.com/office/drawing/2014/main" id="{011903B7-4AFA-4CE2-ABC9-1391A259E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3031" y="1310323"/>
            <a:ext cx="7675462" cy="5449579"/>
          </a:xfrm>
          <a:prstGeom prst="rect">
            <a:avLst/>
          </a:prstGeom>
        </p:spPr>
      </p:pic>
      <p:grpSp>
        <p:nvGrpSpPr>
          <p:cNvPr id="95" name="Group 9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Isosceles Triangle 9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346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 8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EU og Dansk politik II - undersøgelse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4008384" cy="4393982"/>
          </a:xfrm>
        </p:spPr>
        <p:txBody>
          <a:bodyPr>
            <a:normAutofit/>
          </a:bodyPr>
          <a:lstStyle/>
          <a:p>
            <a:endParaRPr lang="da-DK" sz="2000">
              <a:effectLst/>
              <a:latin typeface="Calibri" panose="020F0502020204030204" pitchFamily="34" charset="0"/>
            </a:endParaRPr>
          </a:p>
          <a:p>
            <a:endParaRPr lang="da-DK" sz="2000"/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92" name="Isosceles Triangle 9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Isosceles Triangle 9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E81F347C-1256-49D4-A804-1F63230801A7}"/>
              </a:ext>
            </a:extLst>
          </p:cNvPr>
          <p:cNvSpPr txBox="1"/>
          <p:nvPr/>
        </p:nvSpPr>
        <p:spPr>
          <a:xfrm>
            <a:off x="2286000" y="1782981"/>
            <a:ext cx="77114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Læs: </a:t>
            </a:r>
          </a:p>
          <a:p>
            <a:r>
              <a:rPr lang="da-DK" dirty="0">
                <a:hlinkClick r:id="rId3"/>
              </a:rPr>
              <a:t>EU er med dig fra morgen til aften </a:t>
            </a:r>
            <a:r>
              <a:rPr lang="da-DK" dirty="0"/>
              <a:t>og </a:t>
            </a:r>
            <a:r>
              <a:rPr lang="da-DK" sz="1800" dirty="0">
                <a:effectLst/>
                <a:latin typeface="Calibri" panose="020F0502020204030204" pitchFamily="34" charset="0"/>
                <a:hlinkClick r:id="rId4"/>
              </a:rPr>
              <a:t>Hvordan påvirker EU din hverdag</a:t>
            </a:r>
            <a:endParaRPr lang="da-DK" sz="1800" dirty="0">
              <a:effectLst/>
              <a:latin typeface="Calibri" panose="020F0502020204030204" pitchFamily="34" charset="0"/>
            </a:endParaRPr>
          </a:p>
          <a:p>
            <a:endParaRPr lang="da-DK" dirty="0">
              <a:latin typeface="Calibri" panose="020F0502020204030204" pitchFamily="34" charset="0"/>
            </a:endParaRPr>
          </a:p>
          <a:p>
            <a:r>
              <a:rPr lang="da-DK" dirty="0">
                <a:latin typeface="Calibri" panose="020F0502020204030204" pitchFamily="34" charset="0"/>
              </a:rPr>
              <a:t>Hvordan påvirker EU dig og din hverdag?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60093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5908AD-5BC9-4F3E-AE55-B380BDB98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Læringsmål – kan du det?</a:t>
            </a:r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2F1DAE66-90C3-4C80-AC46-AA4D1A285E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2857035"/>
              </p:ext>
            </p:extLst>
          </p:nvPr>
        </p:nvGraphicFramePr>
        <p:xfrm>
          <a:off x="838200" y="1825625"/>
          <a:ext cx="10515600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57378272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9857574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Læringsmål: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Dine noter: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034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Kende til EU's historie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Redegør for EU's institutioner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Vide hvilken indflydelse EU har på dansk politik og omvendt.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96569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B1C20693-EBC3-44F8-8B28-A5B7F7EE23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392" y="-23543"/>
            <a:ext cx="3284659" cy="1313863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10526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1555</TotalTime>
  <Words>507</Words>
  <Application>Microsoft Office PowerPoint</Application>
  <PresentationFormat>Widescreen</PresentationFormat>
  <Paragraphs>87</Paragraphs>
  <Slides>6</Slides>
  <Notes>0</Notes>
  <HiddenSlides>0</HiddenSlides>
  <MMClips>1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Kapitel 15: EU og Danmark</vt:lpstr>
      <vt:lpstr>Undersøgelsesopgave: EU’s historie</vt:lpstr>
      <vt:lpstr>Undersøgelsesopgave: EU’s institutioner</vt:lpstr>
      <vt:lpstr>EU og Dansk politik I</vt:lpstr>
      <vt:lpstr>EU og Dansk politik II - undersøgelse</vt:lpstr>
      <vt:lpstr>Læringsmål – kan du det?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Kapitel XX</dc:title>
  <dc:creator>Jesper Hjarsbæk</dc:creator>
  <cp:lastModifiedBy>Jesper Hjarsbæk Rasmussen</cp:lastModifiedBy>
  <cp:revision>64</cp:revision>
  <dcterms:created xsi:type="dcterms:W3CDTF">2021-10-11T07:32:15Z</dcterms:created>
  <dcterms:modified xsi:type="dcterms:W3CDTF">2021-10-18T15:14:48Z</dcterms:modified>
</cp:coreProperties>
</file>