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4" r:id="rId2"/>
    <p:sldId id="259" r:id="rId3"/>
    <p:sldId id="276" r:id="rId4"/>
    <p:sldId id="261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Tema til typografi 1 - Markerin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ema til typografi 1 - Markerin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ema til typografi 2 - Markering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799B23B-EC83-4686-B30A-512413B5E67A}" styleName="Lyst layout 3 - Markerin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450BB-A1C3-4DD4-B499-3696E582806B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E8273-A264-4862-8881-9F436CDA77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8219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8D02AE-1DED-4D1D-9945-7806BD66F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8A3FBBA-E8B9-4FCD-8295-5B0F1F028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50F9AE-19FE-4AED-8027-24B4FE03F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ED497F8-4A0C-4C56-AD55-0C880CFF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CE2C57-BE4D-412C-AFE1-63C1EDD76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363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4D9269-F0D7-4019-BA05-4D942A649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B1EB501-C62B-45E2-B70D-35FBD3BBD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5CFAE5-4EE1-4C49-8B3C-C6C1B44CD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8B0089-AAB4-4047-B645-729E444B4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8B9096-28A8-4124-A6BF-DB8254DED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785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A86CC5D-F118-4F4E-A92E-3ACE64898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306BB8F-903B-4CFC-87C7-E0F2E5C3F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4CAF06-6A38-4BEB-AACF-ED12D7C34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AA1663-21A9-4986-A6E6-90738228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06F427D-8EBD-4702-A2EF-27C74A017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78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8FDA7-2F40-47F5-A034-E2E091028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B02042-F6DE-43B5-83B4-01EC62230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9ABDA1-9B38-4E7D-8B7E-B8D0F63BF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C524FAA-AFC2-4B62-A681-8205ADCD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8D1C47-5E61-4042-98D9-28967295B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706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A65639-C213-4C3D-8ABD-3473B9268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ED6D6A-3229-418F-B7E4-CF0DACCA4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ACE8BF-A250-4B8F-856A-8EC1B717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4AECF2-037C-4740-AA87-C43EAC9D7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0BB7CE6-2C4D-4E4C-A4C7-8C4DAC663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074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8B26B8-C27F-4134-9B03-BBFD68E1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46ABC3-D66C-4B85-B41D-7243D3BF0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C2F20D5-DCDC-4AE3-91D4-0D7E0AF99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334769-F55A-4327-AD93-621BC4ECF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ACFD51D-F841-4B1C-B766-AB7CD59B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1EAF2EC-424B-4F16-946A-F0B358745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297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7A537-3190-403D-9D44-7BAB088A9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C916A32-D948-431F-B58A-4FB4BCC0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7BAA6E2-C123-49F2-AC87-1A09649E5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C6DB95E-2AB7-4F0C-B665-D3DF9123B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9F46504-3BE9-4621-8E05-87CA18AA81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99A42F6-BBDE-4997-B404-2C5379673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CEF43F8-2EB7-4590-A1C3-9759DCEEE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EB52628-7280-43E5-8B40-68672345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885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F832A9-3263-4917-8503-7A5E076E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EF34F5A-CE74-416D-924D-C7E559A97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178EBFB-BE91-4CFE-8B6D-82F5C3EE6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2ED9CA8-8E2C-4DB6-B91C-F74B7903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251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CCC359F-B6B5-49A6-B9A3-B014AAC4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0F15608-DA72-4122-9F0E-18CB3409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83EF46C-8B0C-4C21-91C4-E6580365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0E312-55E3-46F3-9D01-3B6C9734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615451-0FDB-4676-A164-CA59399EB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F604A54-6FB7-4803-8C3D-956A59EBC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BE03F57-4107-4416-9B5F-47A50F4D7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A1FE536-BFEF-49BF-B1CA-D842B0943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CC1704-C6BC-4D68-9431-2B284D6CA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56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24E19-7370-4AA5-B8F7-70632D37A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CE7E19C-1FD1-4F30-8B5F-055D2F18E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D150896-0FB3-4DDE-903C-70CA20FA3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F790192-91B1-47E0-901C-AAFEA3677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6E10B5C-267A-4612-A6DE-8E0AF9FB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311888A-B93F-400E-8FB0-648726B0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038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6C64F1A-5DDA-41CC-81E0-1974FD6F1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AFFE922-6A2C-4D5D-9801-7DF7BB8E8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9348F80-2ECA-48AA-9B75-BAA9A038EE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9DD96-5E4F-4ED6-AA22-0F486D1215A3}" type="datetimeFigureOut">
              <a:rPr lang="da-DK" smtClean="0"/>
              <a:t>18-10-2021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6DF7662-9C63-4388-8790-086C1126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BE5BD8E-2F31-46E7-AC36-4143FA5C0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247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commission/sites/beta-political/files/hvidbog_om_europas_fremtid_da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c.europa.eu/commfrontoffice/publicopinion/index.cfm/Chart/index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C027C0-2AD1-47E8-B93D-75EFE7519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b="1" dirty="0"/>
              <a:t>Kapitel 16: Forklaringer på integration i EU</a:t>
            </a:r>
            <a:endParaRPr lang="da-DK" sz="3600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4D2FB4A-93C1-4A24-9896-48C3A09D40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3469" y="1782981"/>
            <a:ext cx="4008384" cy="43939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F53C9B9B-6C31-42EB-88C2-87CC0F895AB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212" y="14276"/>
            <a:ext cx="2360788" cy="944315"/>
          </a:xfrm>
          <a:prstGeom prst="rect">
            <a:avLst/>
          </a:prstGeom>
        </p:spPr>
      </p:pic>
      <p:graphicFrame>
        <p:nvGraphicFramePr>
          <p:cNvPr id="3" name="Tabel 4">
            <a:extLst>
              <a:ext uri="{FF2B5EF4-FFF2-40B4-BE49-F238E27FC236}">
                <a16:creationId xmlns:a16="http://schemas.microsoft.com/office/drawing/2014/main" id="{712497F4-C7CE-4834-B8D2-DA1F43970B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321612"/>
              </p:ext>
            </p:extLst>
          </p:nvPr>
        </p:nvGraphicFramePr>
        <p:xfrm>
          <a:off x="643468" y="2104644"/>
          <a:ext cx="10905066" cy="3718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0241">
                  <a:extLst>
                    <a:ext uri="{9D8B030D-6E8A-4147-A177-3AD203B41FA5}">
                      <a16:colId xmlns:a16="http://schemas.microsoft.com/office/drawing/2014/main" val="1922221262"/>
                    </a:ext>
                  </a:extLst>
                </a:gridCol>
                <a:gridCol w="5414825">
                  <a:extLst>
                    <a:ext uri="{9D8B030D-6E8A-4147-A177-3AD203B41FA5}">
                      <a16:colId xmlns:a16="http://schemas.microsoft.com/office/drawing/2014/main" val="2863391415"/>
                    </a:ext>
                  </a:extLst>
                </a:gridCol>
              </a:tblGrid>
              <a:tr h="9251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 dirty="0"/>
                        <a:t>Læringsmål - efter at have læst dette kapitel skal du kunne: </a:t>
                      </a:r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/>
                        <a:t>Dagsorden for modulet</a:t>
                      </a:r>
                    </a:p>
                    <a:p>
                      <a:endParaRPr lang="da-DK" sz="180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859630239"/>
                  </a:ext>
                </a:extLst>
              </a:tr>
              <a:tr h="2793374">
                <a:tc>
                  <a:txBody>
                    <a:bodyPr/>
                    <a:lstStyle/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Redegør for forklaringer på integrationen i EU. 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Anvende viden om integrationsteorier</a:t>
                      </a:r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endParaRPr lang="da-DK" sz="1800" dirty="0"/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Integrationsteorier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Undersøgelsesopgave: EU’s fremtid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Præsentation af scenarier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Afsluttende øvelse om læringsmål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br>
                        <a:rPr lang="da-DK" sz="1800" dirty="0"/>
                      </a:br>
                      <a:r>
                        <a:rPr lang="da-DK" sz="1800" dirty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da-DK" sz="1800" dirty="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525359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239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Integrationsteorier </a:t>
            </a:r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5" name="Isosceles Triangle 124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Isosceles Triangle 129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448ECFEB-6460-413A-A26F-B7EEF148A9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377056"/>
              </p:ext>
            </p:extLst>
          </p:nvPr>
        </p:nvGraphicFramePr>
        <p:xfrm>
          <a:off x="5295320" y="1862834"/>
          <a:ext cx="6253215" cy="4223742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224797">
                  <a:extLst>
                    <a:ext uri="{9D8B030D-6E8A-4147-A177-3AD203B41FA5}">
                      <a16:colId xmlns:a16="http://schemas.microsoft.com/office/drawing/2014/main" val="3311444353"/>
                    </a:ext>
                  </a:extLst>
                </a:gridCol>
                <a:gridCol w="1219864">
                  <a:extLst>
                    <a:ext uri="{9D8B030D-6E8A-4147-A177-3AD203B41FA5}">
                      <a16:colId xmlns:a16="http://schemas.microsoft.com/office/drawing/2014/main" val="4076811118"/>
                    </a:ext>
                  </a:extLst>
                </a:gridCol>
                <a:gridCol w="1303707">
                  <a:extLst>
                    <a:ext uri="{9D8B030D-6E8A-4147-A177-3AD203B41FA5}">
                      <a16:colId xmlns:a16="http://schemas.microsoft.com/office/drawing/2014/main" val="1808376531"/>
                    </a:ext>
                  </a:extLst>
                </a:gridCol>
                <a:gridCol w="1219864">
                  <a:extLst>
                    <a:ext uri="{9D8B030D-6E8A-4147-A177-3AD203B41FA5}">
                      <a16:colId xmlns:a16="http://schemas.microsoft.com/office/drawing/2014/main" val="684280315"/>
                    </a:ext>
                  </a:extLst>
                </a:gridCol>
                <a:gridCol w="1284983">
                  <a:extLst>
                    <a:ext uri="{9D8B030D-6E8A-4147-A177-3AD203B41FA5}">
                      <a16:colId xmlns:a16="http://schemas.microsoft.com/office/drawing/2014/main" val="4061879767"/>
                    </a:ext>
                  </a:extLst>
                </a:gridCol>
              </a:tblGrid>
              <a:tr h="566620">
                <a:tc>
                  <a:txBody>
                    <a:bodyPr/>
                    <a:lstStyle/>
                    <a:p>
                      <a:r>
                        <a:rPr lang="da-DK" sz="1100"/>
                        <a:t>Integrationsteorier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Integrations-mekanismer/ redskaber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Integrationens hovedaktører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Integrations-motiver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Integrations-mål</a:t>
                      </a:r>
                    </a:p>
                  </a:txBody>
                  <a:tcPr marL="53037" marR="53037" marT="26519" marB="26519" anchor="ctr"/>
                </a:tc>
                <a:extLst>
                  <a:ext uri="{0D108BD9-81ED-4DB2-BD59-A6C34878D82A}">
                    <a16:rowId xmlns:a16="http://schemas.microsoft.com/office/drawing/2014/main" val="3186142724"/>
                  </a:ext>
                </a:extLst>
              </a:tr>
              <a:tr h="406126">
                <a:tc>
                  <a:txBody>
                    <a:bodyPr/>
                    <a:lstStyle/>
                    <a:p>
                      <a:r>
                        <a:rPr lang="da-DK" sz="1100"/>
                        <a:t>Føderalisme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Overnationale institutioner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Befolkningerne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Fred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Forbundsstat</a:t>
                      </a:r>
                    </a:p>
                  </a:txBody>
                  <a:tcPr marL="53037" marR="53037" marT="26519" marB="26519" anchor="ctr"/>
                </a:tc>
                <a:extLst>
                  <a:ext uri="{0D108BD9-81ED-4DB2-BD59-A6C34878D82A}">
                    <a16:rowId xmlns:a16="http://schemas.microsoft.com/office/drawing/2014/main" val="1814949579"/>
                  </a:ext>
                </a:extLst>
              </a:tr>
              <a:tr h="887608">
                <a:tc>
                  <a:txBody>
                    <a:bodyPr/>
                    <a:lstStyle/>
                    <a:p>
                      <a:r>
                        <a:rPr lang="da-DK" sz="1100"/>
                        <a:t>Funktiona-lisme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Fælles behov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Eksperter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Fred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En række funktionelt afgrænsede internationale organisationer</a:t>
                      </a:r>
                    </a:p>
                  </a:txBody>
                  <a:tcPr marL="53037" marR="53037" marT="26519" marB="26519" anchor="ctr"/>
                </a:tc>
                <a:extLst>
                  <a:ext uri="{0D108BD9-81ED-4DB2-BD59-A6C34878D82A}">
                    <a16:rowId xmlns:a16="http://schemas.microsoft.com/office/drawing/2014/main" val="393547582"/>
                  </a:ext>
                </a:extLst>
              </a:tr>
              <a:tr h="566620">
                <a:tc>
                  <a:txBody>
                    <a:bodyPr/>
                    <a:lstStyle/>
                    <a:p>
                      <a:r>
                        <a:rPr lang="da-DK" sz="1100"/>
                        <a:t>Neo-funktiona-lisme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'Spill-over'-effekt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Eliter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Velfærd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Overnational, regional politisk enhed</a:t>
                      </a:r>
                    </a:p>
                  </a:txBody>
                  <a:tcPr marL="53037" marR="53037" marT="26519" marB="26519" anchor="ctr"/>
                </a:tc>
                <a:extLst>
                  <a:ext uri="{0D108BD9-81ED-4DB2-BD59-A6C34878D82A}">
                    <a16:rowId xmlns:a16="http://schemas.microsoft.com/office/drawing/2014/main" val="4000330538"/>
                  </a:ext>
                </a:extLst>
              </a:tr>
              <a:tr h="566620">
                <a:tc>
                  <a:txBody>
                    <a:bodyPr/>
                    <a:lstStyle/>
                    <a:p>
                      <a:r>
                        <a:rPr lang="da-DK" sz="1100"/>
                        <a:t>Liberal intergovern-mentalisme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Stater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Regeringer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Økonomiske interesser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Samarbejde mellem stater</a:t>
                      </a:r>
                    </a:p>
                  </a:txBody>
                  <a:tcPr marL="53037" marR="53037" marT="26519" marB="26519" anchor="ctr"/>
                </a:tc>
                <a:extLst>
                  <a:ext uri="{0D108BD9-81ED-4DB2-BD59-A6C34878D82A}">
                    <a16:rowId xmlns:a16="http://schemas.microsoft.com/office/drawing/2014/main" val="1971287950"/>
                  </a:ext>
                </a:extLst>
              </a:tr>
              <a:tr h="1208596">
                <a:tc>
                  <a:txBody>
                    <a:bodyPr/>
                    <a:lstStyle/>
                    <a:p>
                      <a:r>
                        <a:rPr lang="da-DK" sz="1100"/>
                        <a:t>Multi-level governance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Aktører på mange niveauer spiller central rolle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Regionale, nationale og overnationale aktørers interesser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/>
                        <a:t>Globalisering kræver nye samarbejds-måder og nye aktører</a:t>
                      </a:r>
                    </a:p>
                  </a:txBody>
                  <a:tcPr marL="53037" marR="53037" marT="26519" marB="26519" anchor="ctr"/>
                </a:tc>
                <a:tc>
                  <a:txBody>
                    <a:bodyPr/>
                    <a:lstStyle/>
                    <a:p>
                      <a:r>
                        <a:rPr lang="da-DK" sz="1100" dirty="0"/>
                        <a:t>Et vidtforgrenet og </a:t>
                      </a:r>
                      <a:r>
                        <a:rPr lang="da-DK" sz="1100" dirty="0" err="1"/>
                        <a:t>over-lappende</a:t>
                      </a:r>
                      <a:r>
                        <a:rPr lang="da-DK" sz="1100" dirty="0"/>
                        <a:t> samarbejde mellem supranationale, nationale og subnationale aktører.</a:t>
                      </a:r>
                    </a:p>
                  </a:txBody>
                  <a:tcPr marL="53037" marR="53037" marT="26519" marB="26519" anchor="ctr"/>
                </a:tc>
                <a:extLst>
                  <a:ext uri="{0D108BD9-81ED-4DB2-BD59-A6C34878D82A}">
                    <a16:rowId xmlns:a16="http://schemas.microsoft.com/office/drawing/2014/main" val="3170820402"/>
                  </a:ext>
                </a:extLst>
              </a:tr>
            </a:tbl>
          </a:graphicData>
        </a:graphic>
      </p:graphicFrame>
      <p:pic>
        <p:nvPicPr>
          <p:cNvPr id="15" name="Billede 14">
            <a:extLst>
              <a:ext uri="{FF2B5EF4-FFF2-40B4-BE49-F238E27FC236}">
                <a16:creationId xmlns:a16="http://schemas.microsoft.com/office/drawing/2014/main" id="{3442E794-9BA8-4BE5-B1EF-723FA80456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030" y="2179446"/>
            <a:ext cx="4445328" cy="2858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507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2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Undersøgelsesopgave: EU’s fremtid</a:t>
            </a:r>
          </a:p>
        </p:txBody>
      </p:sp>
      <p:grpSp>
        <p:nvGrpSpPr>
          <p:cNvPr id="132" name="Group 123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33" name="Isosceles Triangle 124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25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5" name="Group 127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36" name="Rectangle 128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Isosceles Triangle 129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89A87617-8781-4636-AA63-E8EADBA6D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6650" y="30670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kumimoji="0" lang="da-DK" altLang="da-DK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E86D54E9-3933-4A53-9CCD-19B075233BCC}"/>
              </a:ext>
            </a:extLst>
          </p:cNvPr>
          <p:cNvSpPr txBox="1"/>
          <p:nvPr/>
        </p:nvSpPr>
        <p:spPr>
          <a:xfrm>
            <a:off x="752476" y="1457472"/>
            <a:ext cx="94107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Klassen inddeles i grupper. Hver gruppe får ét scenarie at arbejde med.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da-DK" sz="1800" dirty="0">
                <a:effectLst/>
                <a:latin typeface="Calibri" panose="020F0502020204030204" pitchFamily="34" charset="0"/>
              </a:rPr>
              <a:t>I skal forberede jer på debat om EU's fremtid.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da-DK" sz="1800" dirty="0">
                <a:effectLst/>
                <a:latin typeface="Calibri" panose="020F0502020204030204" pitchFamily="34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da-DK" sz="1800" dirty="0">
                <a:effectLst/>
                <a:latin typeface="Calibri" panose="020F0502020204030204" pitchFamily="34" charset="0"/>
              </a:rPr>
              <a:t>Alle læser indledningen til hvidbogen + det scenarie gruppen har om: </a:t>
            </a:r>
          </a:p>
          <a:p>
            <a:pPr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a-DK" sz="1800" dirty="0">
                <a:effectLst/>
                <a:latin typeface="Calibri" panose="020F0502020204030204" pitchFamily="34" charset="0"/>
                <a:hlinkClick r:id="rId3"/>
              </a:rPr>
              <a:t>https://ec.europa.eu/commission/sites/beta-political/files/hvidbog_om_europas_fremtid_da.pdf</a:t>
            </a:r>
            <a:r>
              <a:rPr lang="da-DK" sz="1800" dirty="0">
                <a:effectLst/>
                <a:latin typeface="Calibri" panose="020F0502020204030204" pitchFamily="34" charset="0"/>
              </a:rPr>
              <a:t> (hvert scenarie har et kapitel)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da-DK" sz="1800" dirty="0">
                <a:effectLst/>
                <a:latin typeface="Calibri" panose="020F0502020204030204" pitchFamily="34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da-DK" sz="1800" dirty="0">
                <a:effectLst/>
                <a:latin typeface="Calibri" panose="020F0502020204030204" pitchFamily="34" charset="0"/>
              </a:rPr>
              <a:t>Forbered jer på debat, hvor I skal forsvare jeres scenarie. I skal argumentere for at netop jeres fremtidsscenarie er det eneste rigtige for EU.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da-DK" sz="1800" dirty="0">
                <a:effectLst/>
                <a:latin typeface="Calibri" panose="020F0502020204030204" pitchFamily="34" charset="0"/>
              </a:rPr>
              <a:t>For at kunne gøre dette skal I underbygge det med fakta. Det kan både findes i hvidbogen og i statistikkerne her: </a:t>
            </a:r>
          </a:p>
          <a:p>
            <a:pPr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a-DK" sz="1800" dirty="0">
                <a:effectLst/>
                <a:latin typeface="Calibri" panose="020F0502020204030204" pitchFamily="34" charset="0"/>
                <a:hlinkClick r:id="rId4"/>
              </a:rPr>
              <a:t>http://ec.europa.eu/commfrontoffice/publicopinion/index.cfm/Chart/index</a:t>
            </a:r>
            <a:endParaRPr lang="da-DK" sz="1800" dirty="0">
              <a:effectLst/>
              <a:latin typeface="Calibri" panose="020F0502020204030204" pitchFamily="34" charset="0"/>
            </a:endParaRPr>
          </a:p>
          <a:p>
            <a:pPr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a-DK" sz="1800" dirty="0">
                <a:effectLst/>
                <a:latin typeface="Calibri" panose="020F0502020204030204" pitchFamily="34" charset="0"/>
              </a:rPr>
              <a:t>Og/ Eller: Infomedia - søg på artikler om "hvidbogen"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da-DK" sz="1800" dirty="0">
                <a:effectLst/>
                <a:latin typeface="Calibri" panose="020F0502020204030204" pitchFamily="34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da-DK" sz="1800" dirty="0">
                <a:effectLst/>
                <a:latin typeface="Calibri" panose="020F0502020204030204" pitchFamily="34" charset="0"/>
              </a:rPr>
              <a:t>I skal forberede en kort præsentation af jeres scenarie (ca. 2 minutter).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da-DK" sz="1800" dirty="0">
                <a:effectLst/>
                <a:latin typeface="Calibri" panose="020F0502020204030204" pitchFamily="34" charset="0"/>
              </a:rPr>
              <a:t>Derudover skal i lave en plakat, der viser jeres vision. Plakaten skal indeholde tre nøgleord, der er centrale for jeres vision for EU.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48957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5908AD-5BC9-4F3E-AE55-B380BDB9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Læringsmål – kan du det?</a:t>
            </a:r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2F1DAE66-90C3-4C80-AC46-AA4D1A285E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0458154"/>
              </p:ext>
            </p:extLst>
          </p:nvPr>
        </p:nvGraphicFramePr>
        <p:xfrm>
          <a:off x="838200" y="1825625"/>
          <a:ext cx="105156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7378272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9857574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Læringsmål: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Dine noter: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034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Redegør for forklaringer på integrationen i EU. 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Anvende viden om integrationsteorier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96569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1C20693-EBC3-44F8-8B28-A5B7F7EE23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392" y="-23543"/>
            <a:ext cx="3284659" cy="1313863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10526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1568</TotalTime>
  <Words>356</Words>
  <Application>Microsoft Office PowerPoint</Application>
  <PresentationFormat>Widescreen</PresentationFormat>
  <Paragraphs>64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Kapitel 16: Forklaringer på integration i EU</vt:lpstr>
      <vt:lpstr>Integrationsteorier </vt:lpstr>
      <vt:lpstr>Undersøgelsesopgave: EU’s fremtid</vt:lpstr>
      <vt:lpstr>Læringsmål – kan du det?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Kapitel XX</dc:title>
  <dc:creator>Jesper Hjarsbæk</dc:creator>
  <cp:lastModifiedBy>Jesper Hjarsbæk Rasmussen</cp:lastModifiedBy>
  <cp:revision>66</cp:revision>
  <dcterms:created xsi:type="dcterms:W3CDTF">2021-10-11T07:32:15Z</dcterms:created>
  <dcterms:modified xsi:type="dcterms:W3CDTF">2021-10-18T15:27:21Z</dcterms:modified>
</cp:coreProperties>
</file>