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4" r:id="rId2"/>
    <p:sldId id="259" r:id="rId3"/>
    <p:sldId id="260" r:id="rId4"/>
    <p:sldId id="265" r:id="rId5"/>
    <p:sldId id="266" r:id="rId6"/>
    <p:sldId id="262" r:id="rId7"/>
    <p:sldId id="267" r:id="rId8"/>
    <p:sldId id="268" r:id="rId9"/>
    <p:sldId id="263" r:id="rId10"/>
    <p:sldId id="261" r:id="rId11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llemlayout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Lyst layout 1 - Markering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5758FB7-9AC5-4552-8A53-C91805E547FA}" styleName="Tema til typografi 1 - Markering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E450BB-A1C3-4DD4-B499-3696E582806B}" type="datetimeFigureOut">
              <a:rPr lang="da-DK" smtClean="0"/>
              <a:t>17-10-2021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1E8273-A264-4862-8881-9F436CDA77E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58219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8D02AE-1DED-4D1D-9945-7806BD66FB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8A3FBBA-E8B9-4FCD-8295-5B0F1F028D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550F9AE-19FE-4AED-8027-24B4FE03F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17-10-2021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ED497F8-4A0C-4C56-AD55-0C880CFF2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BCE2C57-BE4D-412C-AFE1-63C1EDD76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43634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4D9269-F0D7-4019-BA05-4D942A649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FB1EB501-C62B-45E2-B70D-35FBD3BBD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25CFAE5-4EE1-4C49-8B3C-C6C1B44CD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17-10-2021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68B0089-AAB4-4047-B645-729E444B4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58B9096-28A8-4124-A6BF-DB8254DED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37856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FA86CC5D-F118-4F4E-A92E-3ACE648987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2306BB8F-903B-4CFC-87C7-E0F2E5C3F5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54CAF06-6A38-4BEB-AACF-ED12D7C34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17-10-2021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EAA1663-21A9-4986-A6E6-907382287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06F427D-8EBD-4702-A2EF-27C74A017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9789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98FDA7-2F40-47F5-A034-E2E091028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7B02042-F6DE-43B5-83B4-01EC622302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E9ABDA1-9B38-4E7D-8B7E-B8D0F63BF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17-10-2021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C524FAA-AFC2-4B62-A681-8205ADCDA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28D1C47-5E61-4042-98D9-28967295B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07064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A65639-C213-4C3D-8ABD-3473B9268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7ED6D6A-3229-418F-B7E4-CF0DACCA45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4ACE8BF-A250-4B8F-856A-8EC1B7177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17-10-2021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A4AECF2-037C-4740-AA87-C43EAC9D7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0BB7CE6-2C4D-4E4C-A4C7-8C4DAC663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60746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8B26B8-C27F-4134-9B03-BBFD68E18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E46ABC3-D66C-4B85-B41D-7243D3BF01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C2F20D5-DCDC-4AE3-91D4-0D7E0AF992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B334769-F55A-4327-AD93-621BC4ECF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17-10-2021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ACFD51D-F841-4B1C-B766-AB7CD59BD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A1EAF2EC-424B-4F16-946A-F0B358745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62971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B7A537-3190-403D-9D44-7BAB088A9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C916A32-D948-431F-B58A-4FB4BCC098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7BAA6E2-C123-49F2-AC87-1A09649E55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3C6DB95E-2AB7-4F0C-B665-D3DF9123BF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49F46504-3BE9-4621-8E05-87CA18AA81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499A42F6-BBDE-4997-B404-2C5379673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17-10-2021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0CEF43F8-2EB7-4590-A1C3-9759DCEEE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FEB52628-7280-43E5-8B40-68672345F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08858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F832A9-3263-4917-8503-7A5E076E2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6EF34F5A-CE74-416D-924D-C7E559A97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17-10-2021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E178EBFB-BE91-4CFE-8B6D-82F5C3EE6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42ED9CA8-8E2C-4DB6-B91C-F74B79035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92510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5CCC359F-B6B5-49A6-B9A3-B014AAC41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17-10-2021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A0F15608-DA72-4122-9F0E-18CB34093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883EF46C-8B0C-4C21-91C4-E6580365D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001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70E312-55E3-46F3-9D01-3B6C97340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E615451-0FDB-4676-A164-CA59399EB2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BF604A54-6FB7-4803-8C3D-956A59EBC2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BE03F57-4107-4416-9B5F-47A50F4D7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17-10-2021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A1FE536-BFEF-49BF-B1CA-D842B0943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0CC1704-C6BC-4D68-9431-2B284D6CA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6569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E24E19-7370-4AA5-B8F7-70632D37A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CE7E19C-1FD1-4F30-8B5F-055D2F18E6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0D150896-0FB3-4DDE-903C-70CA20FA35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F790192-91B1-47E0-901C-AAFEA3677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17-10-2021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6E10B5C-267A-4612-A6DE-8E0AF9FBE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311888A-B93F-400E-8FB0-648726B0C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00386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A6C64F1A-5DDA-41CC-81E0-1974FD6F1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AFFE922-6A2C-4D5D-9801-7DF7BB8E8E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9348F80-2ECA-48AA-9B75-BAA9A038EE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9DD96-5E4F-4ED6-AA22-0F486D1215A3}" type="datetimeFigureOut">
              <a:rPr lang="da-DK" smtClean="0"/>
              <a:t>17-10-2021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6DF7662-9C63-4388-8790-086C112645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BE5BD8E-2F31-46E7-AC36-4143FA5C04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42474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5C027C0-2AD1-47E8-B93D-75EFE7519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da-DK" sz="3600" b="1" dirty="0"/>
              <a:t>Kapitel 2: Politiske ideologier</a:t>
            </a:r>
            <a:endParaRPr lang="da-DK" sz="3600" dirty="0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64D2FB4A-93C1-4A24-9896-48C3A09D40B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43469" y="1782981"/>
            <a:ext cx="4008384" cy="439398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da-DK" altLang="da-DK" sz="2000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da-DK" altLang="da-DK" sz="2000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4" name="Pladsholder til indhold 7" descr="Et billede, der indeholder tekst, clipart&#10;&#10;Automatisk genereret beskrivelse">
            <a:extLst>
              <a:ext uri="{FF2B5EF4-FFF2-40B4-BE49-F238E27FC236}">
                <a16:creationId xmlns:a16="http://schemas.microsoft.com/office/drawing/2014/main" id="{F53C9B9B-6C31-42EB-88C2-87CC0F895A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1212" y="14276"/>
            <a:ext cx="2360788" cy="944315"/>
          </a:xfrm>
          <a:prstGeom prst="rect">
            <a:avLst/>
          </a:prstGeom>
        </p:spPr>
      </p:pic>
      <p:graphicFrame>
        <p:nvGraphicFramePr>
          <p:cNvPr id="3" name="Tabel 4">
            <a:extLst>
              <a:ext uri="{FF2B5EF4-FFF2-40B4-BE49-F238E27FC236}">
                <a16:creationId xmlns:a16="http://schemas.microsoft.com/office/drawing/2014/main" id="{712497F4-C7CE-4834-B8D2-DA1F43970B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0378639"/>
              </p:ext>
            </p:extLst>
          </p:nvPr>
        </p:nvGraphicFramePr>
        <p:xfrm>
          <a:off x="643468" y="2104644"/>
          <a:ext cx="10905066" cy="37185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90241">
                  <a:extLst>
                    <a:ext uri="{9D8B030D-6E8A-4147-A177-3AD203B41FA5}">
                      <a16:colId xmlns:a16="http://schemas.microsoft.com/office/drawing/2014/main" val="1922221262"/>
                    </a:ext>
                  </a:extLst>
                </a:gridCol>
                <a:gridCol w="5414825">
                  <a:extLst>
                    <a:ext uri="{9D8B030D-6E8A-4147-A177-3AD203B41FA5}">
                      <a16:colId xmlns:a16="http://schemas.microsoft.com/office/drawing/2014/main" val="2863391415"/>
                    </a:ext>
                  </a:extLst>
                </a:gridCol>
              </a:tblGrid>
              <a:tr h="9251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800"/>
                        <a:t>Læringsmål - efter at have læst dette kapitel skal du kunne: </a:t>
                      </a:r>
                    </a:p>
                  </a:txBody>
                  <a:tcPr marL="88961" marR="88961" marT="44480" marB="4448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800"/>
                        <a:t>Dagsorden for modulet</a:t>
                      </a:r>
                    </a:p>
                    <a:p>
                      <a:endParaRPr lang="da-DK" sz="1800"/>
                    </a:p>
                  </a:txBody>
                  <a:tcPr marL="88961" marR="88961" marT="44480" marB="44480"/>
                </a:tc>
                <a:extLst>
                  <a:ext uri="{0D108BD9-81ED-4DB2-BD59-A6C34878D82A}">
                    <a16:rowId xmlns:a16="http://schemas.microsoft.com/office/drawing/2014/main" val="1859630239"/>
                  </a:ext>
                </a:extLst>
              </a:tr>
              <a:tr h="2793374">
                <a:tc>
                  <a:txBody>
                    <a:bodyPr/>
                    <a:lstStyle/>
                    <a:p>
                      <a:pPr marL="457200" indent="-457200">
                        <a:buAutoNum type="arabicParenR"/>
                      </a:pPr>
                      <a:r>
                        <a:rPr lang="da-DK" sz="1800" b="0" dirty="0"/>
                        <a:t>Vide hvad en ideologi er </a:t>
                      </a:r>
                    </a:p>
                    <a:p>
                      <a:pPr marL="457200" indent="-457200">
                        <a:buAutoNum type="arabicParenR"/>
                      </a:pPr>
                      <a:r>
                        <a:rPr lang="da-DK" sz="1800" b="0" dirty="0"/>
                        <a:t>Redegøre for den klassiske liberalisme</a:t>
                      </a:r>
                    </a:p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da-DK" sz="1800" b="0" dirty="0"/>
                        <a:t>Redegøre for den klassiske socialisme</a:t>
                      </a:r>
                    </a:p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da-DK" sz="1800" b="0" dirty="0"/>
                        <a:t>Redegøre for den klassiske konservatisme</a:t>
                      </a:r>
                    </a:p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da-DK" sz="1800" b="0" dirty="0"/>
                        <a:t>Forklare de ideologiske forgreninger</a:t>
                      </a:r>
                    </a:p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da-DK" sz="1800" b="0" dirty="0"/>
                        <a:t>Forklare hvordan partierne har udviklet sig ift. ideologierne. </a:t>
                      </a:r>
                    </a:p>
                    <a:p>
                      <a:pPr marL="457200" indent="-457200">
                        <a:buAutoNum type="arabicParenR"/>
                      </a:pPr>
                      <a:endParaRPr lang="da-DK" sz="1800" b="0" dirty="0"/>
                    </a:p>
                    <a:p>
                      <a:endParaRPr lang="da-DK" sz="1800" dirty="0"/>
                    </a:p>
                  </a:txBody>
                  <a:tcPr marL="88961" marR="88961" marT="44480" marB="4448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dirty="0"/>
                        <a:t>Hvad er en ideologi?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dirty="0"/>
                        <a:t>Klassisk liberalisme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dirty="0"/>
                        <a:t>Klassisk konservatisme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dirty="0"/>
                        <a:t>Klassisk socialisme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dirty="0"/>
                        <a:t>Øvelse: Lav jeres egen ideologi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dirty="0"/>
                        <a:t>Ideologiske forgreninger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dirty="0"/>
                        <a:t>Partiernes udvikling ift. ideologierne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da-DK" sz="1800"/>
                        <a:t>Afsluttende øvelse om læringsmål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/>
                        <a:t>Hvis </a:t>
                      </a:r>
                      <a:r>
                        <a:rPr lang="da-DK" sz="1800" dirty="0"/>
                        <a:t>tid: Afsluttende øvelse. </a:t>
                      </a:r>
                    </a:p>
                  </a:txBody>
                  <a:tcPr marL="88961" marR="88961" marT="44480" marB="44480"/>
                </a:tc>
                <a:extLst>
                  <a:ext uri="{0D108BD9-81ED-4DB2-BD59-A6C34878D82A}">
                    <a16:rowId xmlns:a16="http://schemas.microsoft.com/office/drawing/2014/main" val="15253591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12395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C5908AD-5BC9-4F3E-AE55-B380BDB98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da-DK" sz="3600"/>
              <a:t>Læringsmål – kan du det?</a:t>
            </a:r>
          </a:p>
        </p:txBody>
      </p:sp>
      <p:graphicFrame>
        <p:nvGraphicFramePr>
          <p:cNvPr id="5" name="Tabel 5">
            <a:extLst>
              <a:ext uri="{FF2B5EF4-FFF2-40B4-BE49-F238E27FC236}">
                <a16:creationId xmlns:a16="http://schemas.microsoft.com/office/drawing/2014/main" id="{2F1DAE66-90C3-4C80-AC46-AA4D1A285E1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2191597"/>
              </p:ext>
            </p:extLst>
          </p:nvPr>
        </p:nvGraphicFramePr>
        <p:xfrm>
          <a:off x="838200" y="1825625"/>
          <a:ext cx="10515600" cy="2656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573782727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19857574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Læringsmål: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Dine noter: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30347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da-DK" sz="1800" b="0" dirty="0"/>
                        <a:t>Vide hvad en ideologi er 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da-DK" sz="1800" b="0" dirty="0"/>
                        <a:t>Redegøre for den klassiske liberalisme</a:t>
                      </a:r>
                    </a:p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da-DK" sz="1800" b="0" dirty="0"/>
                        <a:t>Redegøre for den klassiske socialisme</a:t>
                      </a:r>
                    </a:p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da-DK" sz="1800" b="0" dirty="0"/>
                        <a:t>Redegøre for den klassiske konservatisme</a:t>
                      </a:r>
                    </a:p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da-DK" sz="1800" b="0" dirty="0"/>
                        <a:t>Forklare de ideologiske forgreninger</a:t>
                      </a:r>
                    </a:p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da-DK" sz="1800" b="0" dirty="0"/>
                        <a:t>Forklare hvordan partierne har udviklet sig ift. ideologierne.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396569"/>
                  </a:ext>
                </a:extLst>
              </a:tr>
            </a:tbl>
          </a:graphicData>
        </a:graphic>
      </p:graphicFrame>
      <p:grpSp>
        <p:nvGrpSpPr>
          <p:cNvPr id="11" name="Group 10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12" name="Isosceles Triangle 11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Pladsholder til indhold 7" descr="Et billede, der indeholder tekst, clipart&#10;&#10;Automatisk genereret beskrivelse">
            <a:extLst>
              <a:ext uri="{FF2B5EF4-FFF2-40B4-BE49-F238E27FC236}">
                <a16:creationId xmlns:a16="http://schemas.microsoft.com/office/drawing/2014/main" id="{B1C20693-EBC3-44F8-8B28-A5B7F7EE23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392" y="-23543"/>
            <a:ext cx="3284659" cy="1313863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610526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7A5495F-CF2F-4925-BCC2-52605ACC1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da-DK" sz="3600" dirty="0"/>
              <a:t>Kapitel 1: Hvad er en ideologi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FC06212-37DE-414F-A4DB-6DEF5415CC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9" y="1782981"/>
            <a:ext cx="4008384" cy="4393982"/>
          </a:xfrm>
        </p:spPr>
        <p:txBody>
          <a:bodyPr>
            <a:normAutofit/>
          </a:bodyPr>
          <a:lstStyle/>
          <a:p>
            <a:r>
              <a:rPr lang="da-DK" sz="2000"/>
              <a:t>Definition på en ideologi er</a:t>
            </a:r>
            <a:r>
              <a:rPr lang="da-DK" sz="2000" i="1"/>
              <a:t> et system af politiske grundsætninger og/eller generelle påstande om virkeligheden</a:t>
            </a:r>
            <a:r>
              <a:rPr lang="da-DK" sz="2000"/>
              <a:t>.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26" name="Isosceles Triangle 25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Billede 3" descr="Et billede, der indeholder tekst&#10;&#10;Automatisk genereret beskrivelse">
            <a:extLst>
              <a:ext uri="{FF2B5EF4-FFF2-40B4-BE49-F238E27FC236}">
                <a16:creationId xmlns:a16="http://schemas.microsoft.com/office/drawing/2014/main" id="{E3A98D72-34BB-447A-9536-080338D870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5320" y="3010312"/>
            <a:ext cx="6253212" cy="1907229"/>
          </a:xfrm>
          <a:prstGeom prst="rect">
            <a:avLst/>
          </a:prstGeom>
        </p:spPr>
      </p:pic>
      <p:grpSp>
        <p:nvGrpSpPr>
          <p:cNvPr id="29" name="Group 28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5" name="Billede 4" descr="Et billede, der indeholder tekst&#10;&#10;Automatisk genereret beskrivelse">
            <a:extLst>
              <a:ext uri="{FF2B5EF4-FFF2-40B4-BE49-F238E27FC236}">
                <a16:creationId xmlns:a16="http://schemas.microsoft.com/office/drawing/2014/main" id="{875B8B62-8644-42FA-9DF4-E91CFC1BA0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32644" y="0"/>
            <a:ext cx="2359356" cy="94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5507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289CECF-A055-45E5-883E-D5ACDCC83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da-DK" sz="3600" dirty="0"/>
              <a:t>Klassisk liberalisme</a:t>
            </a:r>
          </a:p>
        </p:txBody>
      </p:sp>
      <p:graphicFrame>
        <p:nvGraphicFramePr>
          <p:cNvPr id="5" name="Pladsholder til indhold 4">
            <a:extLst>
              <a:ext uri="{FF2B5EF4-FFF2-40B4-BE49-F238E27FC236}">
                <a16:creationId xmlns:a16="http://schemas.microsoft.com/office/drawing/2014/main" id="{31B00380-758D-4B62-8341-BC8F5A1395A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8434501"/>
              </p:ext>
            </p:extLst>
          </p:nvPr>
        </p:nvGraphicFramePr>
        <p:xfrm>
          <a:off x="642938" y="2379978"/>
          <a:ext cx="8755062" cy="3199770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4377531">
                  <a:extLst>
                    <a:ext uri="{9D8B030D-6E8A-4147-A177-3AD203B41FA5}">
                      <a16:colId xmlns:a16="http://schemas.microsoft.com/office/drawing/2014/main" val="695016866"/>
                    </a:ext>
                  </a:extLst>
                </a:gridCol>
                <a:gridCol w="4377531">
                  <a:extLst>
                    <a:ext uri="{9D8B030D-6E8A-4147-A177-3AD203B41FA5}">
                      <a16:colId xmlns:a16="http://schemas.microsoft.com/office/drawing/2014/main" val="3879481319"/>
                    </a:ext>
                  </a:extLst>
                </a:gridCol>
              </a:tblGrid>
              <a:tr h="304524">
                <a:tc>
                  <a:txBody>
                    <a:bodyPr/>
                    <a:lstStyle/>
                    <a:p>
                      <a:r>
                        <a:rPr lang="da-DK" sz="1500" b="1" dirty="0"/>
                        <a:t>Grundlægger</a:t>
                      </a:r>
                      <a:endParaRPr lang="da-DK" sz="1500" dirty="0"/>
                    </a:p>
                  </a:txBody>
                  <a:tcPr marL="76131" marR="76131" marT="38065" marB="38065" anchor="ctr"/>
                </a:tc>
                <a:tc>
                  <a:txBody>
                    <a:bodyPr/>
                    <a:lstStyle/>
                    <a:p>
                      <a:r>
                        <a:rPr lang="da-DK" sz="1500"/>
                        <a:t>John Locke</a:t>
                      </a:r>
                    </a:p>
                  </a:txBody>
                  <a:tcPr marL="76131" marR="76131" marT="38065" marB="38065" anchor="ctr"/>
                </a:tc>
                <a:extLst>
                  <a:ext uri="{0D108BD9-81ED-4DB2-BD59-A6C34878D82A}">
                    <a16:rowId xmlns:a16="http://schemas.microsoft.com/office/drawing/2014/main" val="3189074008"/>
                  </a:ext>
                </a:extLst>
              </a:tr>
              <a:tr h="304524">
                <a:tc>
                  <a:txBody>
                    <a:bodyPr/>
                    <a:lstStyle/>
                    <a:p>
                      <a:r>
                        <a:rPr lang="da-DK" sz="1500" b="1"/>
                        <a:t>Kritik af og reaktion mod</a:t>
                      </a:r>
                      <a:endParaRPr lang="da-DK" sz="1500"/>
                    </a:p>
                  </a:txBody>
                  <a:tcPr marL="76131" marR="76131" marT="38065" marB="38065" anchor="ctr"/>
                </a:tc>
                <a:tc>
                  <a:txBody>
                    <a:bodyPr/>
                    <a:lstStyle/>
                    <a:p>
                      <a:r>
                        <a:rPr lang="da-DK" sz="1500"/>
                        <a:t>Standsprivilegier og statsstyring</a:t>
                      </a:r>
                    </a:p>
                  </a:txBody>
                  <a:tcPr marL="76131" marR="76131" marT="38065" marB="38065" anchor="ctr"/>
                </a:tc>
                <a:extLst>
                  <a:ext uri="{0D108BD9-81ED-4DB2-BD59-A6C34878D82A}">
                    <a16:rowId xmlns:a16="http://schemas.microsoft.com/office/drawing/2014/main" val="4006910217"/>
                  </a:ext>
                </a:extLst>
              </a:tr>
              <a:tr h="304524">
                <a:tc>
                  <a:txBody>
                    <a:bodyPr/>
                    <a:lstStyle/>
                    <a:p>
                      <a:r>
                        <a:rPr lang="da-DK" sz="1500" b="1"/>
                        <a:t>Vigtige værdier</a:t>
                      </a:r>
                      <a:endParaRPr lang="da-DK" sz="1500"/>
                    </a:p>
                  </a:txBody>
                  <a:tcPr marL="76131" marR="76131" marT="38065" marB="38065" anchor="ctr"/>
                </a:tc>
                <a:tc>
                  <a:txBody>
                    <a:bodyPr/>
                    <a:lstStyle/>
                    <a:p>
                      <a:r>
                        <a:rPr lang="da-DK" sz="1500"/>
                        <a:t>Frihed, individualisme, lige rettigheder</a:t>
                      </a:r>
                    </a:p>
                  </a:txBody>
                  <a:tcPr marL="76131" marR="76131" marT="38065" marB="38065" anchor="ctr"/>
                </a:tc>
                <a:extLst>
                  <a:ext uri="{0D108BD9-81ED-4DB2-BD59-A6C34878D82A}">
                    <a16:rowId xmlns:a16="http://schemas.microsoft.com/office/drawing/2014/main" val="1125620991"/>
                  </a:ext>
                </a:extLst>
              </a:tr>
              <a:tr h="304524">
                <a:tc>
                  <a:txBody>
                    <a:bodyPr/>
                    <a:lstStyle/>
                    <a:p>
                      <a:r>
                        <a:rPr lang="da-DK" sz="1500" b="1"/>
                        <a:t>Menneskesyn</a:t>
                      </a:r>
                      <a:endParaRPr lang="da-DK" sz="1500"/>
                    </a:p>
                  </a:txBody>
                  <a:tcPr marL="76131" marR="76131" marT="38065" marB="38065" anchor="ctr"/>
                </a:tc>
                <a:tc>
                  <a:txBody>
                    <a:bodyPr/>
                    <a:lstStyle/>
                    <a:p>
                      <a:r>
                        <a:rPr lang="da-DK" sz="1500"/>
                        <a:t>Mennesket er rationelt, fornuftsbetonet og egoistisk</a:t>
                      </a:r>
                    </a:p>
                  </a:txBody>
                  <a:tcPr marL="76131" marR="76131" marT="38065" marB="38065" anchor="ctr"/>
                </a:tc>
                <a:extLst>
                  <a:ext uri="{0D108BD9-81ED-4DB2-BD59-A6C34878D82A}">
                    <a16:rowId xmlns:a16="http://schemas.microsoft.com/office/drawing/2014/main" val="1843302590"/>
                  </a:ext>
                </a:extLst>
              </a:tr>
              <a:tr h="304524">
                <a:tc>
                  <a:txBody>
                    <a:bodyPr/>
                    <a:lstStyle/>
                    <a:p>
                      <a:r>
                        <a:rPr lang="da-DK" sz="1500" b="1"/>
                        <a:t>Syn på samfundet</a:t>
                      </a:r>
                      <a:endParaRPr lang="da-DK" sz="1500"/>
                    </a:p>
                  </a:txBody>
                  <a:tcPr marL="76131" marR="76131" marT="38065" marB="38065" anchor="ctr"/>
                </a:tc>
                <a:tc>
                  <a:txBody>
                    <a:bodyPr/>
                    <a:lstStyle/>
                    <a:p>
                      <a:r>
                        <a:rPr lang="da-DK" sz="1500"/>
                        <a:t>Summen af individer</a:t>
                      </a:r>
                    </a:p>
                  </a:txBody>
                  <a:tcPr marL="76131" marR="76131" marT="38065" marB="38065" anchor="ctr"/>
                </a:tc>
                <a:extLst>
                  <a:ext uri="{0D108BD9-81ED-4DB2-BD59-A6C34878D82A}">
                    <a16:rowId xmlns:a16="http://schemas.microsoft.com/office/drawing/2014/main" val="3260465551"/>
                  </a:ext>
                </a:extLst>
              </a:tr>
              <a:tr h="532917">
                <a:tc>
                  <a:txBody>
                    <a:bodyPr/>
                    <a:lstStyle/>
                    <a:p>
                      <a:r>
                        <a:rPr lang="da-DK" sz="1500" b="1"/>
                        <a:t>Politisk vision</a:t>
                      </a:r>
                      <a:endParaRPr lang="da-DK" sz="1500"/>
                    </a:p>
                  </a:txBody>
                  <a:tcPr marL="76131" marR="76131" marT="38065" marB="38065" anchor="ctr"/>
                </a:tc>
                <a:tc>
                  <a:txBody>
                    <a:bodyPr/>
                    <a:lstStyle/>
                    <a:p>
                      <a:r>
                        <a:rPr lang="da-DK" sz="1500"/>
                        <a:t>Spontane fællesskaber, den frie ejendomsret, marked, en kontrolleret statsmagt</a:t>
                      </a:r>
                    </a:p>
                  </a:txBody>
                  <a:tcPr marL="76131" marR="76131" marT="38065" marB="38065" anchor="ctr"/>
                </a:tc>
                <a:extLst>
                  <a:ext uri="{0D108BD9-81ED-4DB2-BD59-A6C34878D82A}">
                    <a16:rowId xmlns:a16="http://schemas.microsoft.com/office/drawing/2014/main" val="1093798355"/>
                  </a:ext>
                </a:extLst>
              </a:tr>
              <a:tr h="304524">
                <a:tc>
                  <a:txBody>
                    <a:bodyPr/>
                    <a:lstStyle/>
                    <a:p>
                      <a:r>
                        <a:rPr lang="da-DK" sz="1500" b="1"/>
                        <a:t>Statens rolle</a:t>
                      </a:r>
                      <a:endParaRPr lang="da-DK" sz="1500"/>
                    </a:p>
                  </a:txBody>
                  <a:tcPr marL="76131" marR="76131" marT="38065" marB="38065" anchor="ctr"/>
                </a:tc>
                <a:tc>
                  <a:txBody>
                    <a:bodyPr/>
                    <a:lstStyle/>
                    <a:p>
                      <a:r>
                        <a:rPr lang="da-DK" sz="1500"/>
                        <a:t>Sikre tolerance og individets rettigheder</a:t>
                      </a:r>
                    </a:p>
                  </a:txBody>
                  <a:tcPr marL="76131" marR="76131" marT="38065" marB="38065" anchor="ctr"/>
                </a:tc>
                <a:extLst>
                  <a:ext uri="{0D108BD9-81ED-4DB2-BD59-A6C34878D82A}">
                    <a16:rowId xmlns:a16="http://schemas.microsoft.com/office/drawing/2014/main" val="3628611489"/>
                  </a:ext>
                </a:extLst>
              </a:tr>
              <a:tr h="532917">
                <a:tc>
                  <a:txBody>
                    <a:bodyPr/>
                    <a:lstStyle/>
                    <a:p>
                      <a:r>
                        <a:rPr lang="da-DK" sz="1500" b="1"/>
                        <a:t>Indkomst/formuefordeling</a:t>
                      </a:r>
                      <a:endParaRPr lang="da-DK" sz="1500"/>
                    </a:p>
                  </a:txBody>
                  <a:tcPr marL="76131" marR="76131" marT="38065" marB="38065" anchor="ctr"/>
                </a:tc>
                <a:tc>
                  <a:txBody>
                    <a:bodyPr/>
                    <a:lstStyle/>
                    <a:p>
                      <a:r>
                        <a:rPr lang="da-DK" sz="1500"/>
                        <a:t>Ulighed er naturlig, virker som et incitament. Derfor begrænset omfordeling</a:t>
                      </a:r>
                    </a:p>
                  </a:txBody>
                  <a:tcPr marL="76131" marR="76131" marT="38065" marB="38065" anchor="ctr"/>
                </a:tc>
                <a:extLst>
                  <a:ext uri="{0D108BD9-81ED-4DB2-BD59-A6C34878D82A}">
                    <a16:rowId xmlns:a16="http://schemas.microsoft.com/office/drawing/2014/main" val="2880217958"/>
                  </a:ext>
                </a:extLst>
              </a:tr>
              <a:tr h="304524">
                <a:tc>
                  <a:txBody>
                    <a:bodyPr/>
                    <a:lstStyle/>
                    <a:p>
                      <a:r>
                        <a:rPr lang="da-DK" sz="1500" b="1"/>
                        <a:t>Centrale slagord</a:t>
                      </a:r>
                      <a:endParaRPr lang="da-DK" sz="1500"/>
                    </a:p>
                  </a:txBody>
                  <a:tcPr marL="76131" marR="76131" marT="38065" marB="38065" anchor="ctr"/>
                </a:tc>
                <a:tc>
                  <a:txBody>
                    <a:bodyPr/>
                    <a:lstStyle/>
                    <a:p>
                      <a:r>
                        <a:rPr lang="da-DK" sz="1500" dirty="0"/>
                        <a:t>"Enhver er sin egen lykkes smed"</a:t>
                      </a:r>
                    </a:p>
                  </a:txBody>
                  <a:tcPr marL="76131" marR="76131" marT="38065" marB="38065" anchor="ctr"/>
                </a:tc>
                <a:extLst>
                  <a:ext uri="{0D108BD9-81ED-4DB2-BD59-A6C34878D82A}">
                    <a16:rowId xmlns:a16="http://schemas.microsoft.com/office/drawing/2014/main" val="1116207305"/>
                  </a:ext>
                </a:extLst>
              </a:tr>
            </a:tbl>
          </a:graphicData>
        </a:graphic>
      </p:graphicFrame>
      <p:grpSp>
        <p:nvGrpSpPr>
          <p:cNvPr id="11" name="Group 10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12" name="Isosceles Triangle 11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Pladsholder til indhold 7" descr="Et billede, der indeholder tekst, clipart&#10;&#10;Automatisk genereret beskrivelse">
            <a:extLst>
              <a:ext uri="{FF2B5EF4-FFF2-40B4-BE49-F238E27FC236}">
                <a16:creationId xmlns:a16="http://schemas.microsoft.com/office/drawing/2014/main" id="{B3A5A486-A0BF-44BB-B367-3EBD9D6028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080" y="-1"/>
            <a:ext cx="2485812" cy="994324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4174320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89CECF-A055-45E5-883E-D5ACDCC83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da-DK" sz="3600" dirty="0"/>
              <a:t>Klassisk konservatisme</a:t>
            </a:r>
          </a:p>
        </p:txBody>
      </p:sp>
      <p:pic>
        <p:nvPicPr>
          <p:cNvPr id="4" name="Pladsholder til indhold 7" descr="Et billede, der indeholder tekst, clipart&#10;&#10;Automatisk genereret beskrivelse">
            <a:extLst>
              <a:ext uri="{FF2B5EF4-FFF2-40B4-BE49-F238E27FC236}">
                <a16:creationId xmlns:a16="http://schemas.microsoft.com/office/drawing/2014/main" id="{B3A5A486-A0BF-44BB-B367-3EBD9D6028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080" y="-1"/>
            <a:ext cx="2485812" cy="994324"/>
          </a:xfrm>
          <a:prstGeom prst="rect">
            <a:avLst/>
          </a:prstGeom>
        </p:spPr>
      </p:pic>
      <p:graphicFrame>
        <p:nvGraphicFramePr>
          <p:cNvPr id="8" name="Pladsholder til indhold 7">
            <a:extLst>
              <a:ext uri="{FF2B5EF4-FFF2-40B4-BE49-F238E27FC236}">
                <a16:creationId xmlns:a16="http://schemas.microsoft.com/office/drawing/2014/main" id="{8059E114-76B4-4976-8F8D-2AAD361CDA3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2071850"/>
              </p:ext>
            </p:extLst>
          </p:nvPr>
        </p:nvGraphicFramePr>
        <p:xfrm>
          <a:off x="838200" y="1943894"/>
          <a:ext cx="10515600" cy="4114800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225340138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83720416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da-DK" dirty="0"/>
                        <a:t>Grundlægger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a-DK"/>
                        <a:t>Edmund Burke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3917868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da-DK" b="0" dirty="0"/>
                        <a:t>Kritik af og reaktion mod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a-DK"/>
                        <a:t>Individualisme og radikal forandring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2826706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da-DK" b="0" dirty="0"/>
                        <a:t>Vigtige værdier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a-DK"/>
                        <a:t>Fællesskab, ydmyghed, respekt for traditioner, orden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5416895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da-DK" dirty="0"/>
                        <a:t>Menneskesyn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Mennesket er svagt og ufornuftigt alene, familien er vigtig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542375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da-DK"/>
                        <a:t>Syn på samfundet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En organisme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1726295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da-DK"/>
                        <a:t>Politisk vision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Stabilt samfundshierarki, fri ejendomsret, traditionel samfundsorden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4296462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da-DK" b="0"/>
                        <a:t>Statens rolle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Sikre moralsk orden, bevare fælles identitet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470764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da-DK" b="0" dirty="0"/>
                        <a:t>Indkomst/formuefordeling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Ligesom liberalisterne, men staten skal beskytte de svage. Derfor begrænset/moderat omfordeling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0603198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da-DK" dirty="0"/>
                        <a:t>Centrale slagord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"At forandre for at bevare"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89892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0379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89CECF-A055-45E5-883E-D5ACDCC83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da-DK" sz="3600" dirty="0"/>
              <a:t>Socialisme</a:t>
            </a:r>
          </a:p>
        </p:txBody>
      </p:sp>
      <p:pic>
        <p:nvPicPr>
          <p:cNvPr id="4" name="Pladsholder til indhold 7" descr="Et billede, der indeholder tekst, clipart&#10;&#10;Automatisk genereret beskrivelse">
            <a:extLst>
              <a:ext uri="{FF2B5EF4-FFF2-40B4-BE49-F238E27FC236}">
                <a16:creationId xmlns:a16="http://schemas.microsoft.com/office/drawing/2014/main" id="{B3A5A486-A0BF-44BB-B367-3EBD9D6028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080" y="-1"/>
            <a:ext cx="2485812" cy="994324"/>
          </a:xfrm>
          <a:prstGeom prst="rect">
            <a:avLst/>
          </a:prstGeom>
        </p:spPr>
      </p:pic>
      <p:graphicFrame>
        <p:nvGraphicFramePr>
          <p:cNvPr id="7" name="Pladsholder til indhold 6">
            <a:extLst>
              <a:ext uri="{FF2B5EF4-FFF2-40B4-BE49-F238E27FC236}">
                <a16:creationId xmlns:a16="http://schemas.microsoft.com/office/drawing/2014/main" id="{334B5E48-B0E1-4A23-95E4-5CD26088C6C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1787841"/>
              </p:ext>
            </p:extLst>
          </p:nvPr>
        </p:nvGraphicFramePr>
        <p:xfrm>
          <a:off x="576792" y="1457471"/>
          <a:ext cx="5600478" cy="4450080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2800239">
                  <a:extLst>
                    <a:ext uri="{9D8B030D-6E8A-4147-A177-3AD203B41FA5}">
                      <a16:colId xmlns:a16="http://schemas.microsoft.com/office/drawing/2014/main" val="3896828783"/>
                    </a:ext>
                  </a:extLst>
                </a:gridCol>
                <a:gridCol w="2800239">
                  <a:extLst>
                    <a:ext uri="{9D8B030D-6E8A-4147-A177-3AD203B41FA5}">
                      <a16:colId xmlns:a16="http://schemas.microsoft.com/office/drawing/2014/main" val="232924268"/>
                    </a:ext>
                  </a:extLst>
                </a:gridCol>
              </a:tblGrid>
              <a:tr h="231803">
                <a:tc>
                  <a:txBody>
                    <a:bodyPr/>
                    <a:lstStyle/>
                    <a:p>
                      <a:r>
                        <a:rPr lang="da-DK" sz="1400" b="0" dirty="0"/>
                        <a:t>Grundlægger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a-DK" sz="1400" b="0"/>
                        <a:t>Karl Marx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34064123"/>
                  </a:ext>
                </a:extLst>
              </a:tr>
              <a:tr h="231803">
                <a:tc>
                  <a:txBody>
                    <a:bodyPr/>
                    <a:lstStyle/>
                    <a:p>
                      <a:r>
                        <a:rPr lang="da-DK" sz="1400" b="0" dirty="0"/>
                        <a:t>Kritik af og reaktion mod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a-DK" sz="1400" b="0" dirty="0"/>
                        <a:t>Klasseudbytning, det frie marked, standsprivilegier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72710854"/>
                  </a:ext>
                </a:extLst>
              </a:tr>
              <a:tr h="231803">
                <a:tc>
                  <a:txBody>
                    <a:bodyPr/>
                    <a:lstStyle/>
                    <a:p>
                      <a:r>
                        <a:rPr lang="da-DK" sz="1400" b="0" dirty="0"/>
                        <a:t>Vigtige værdier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a-DK" sz="1400" b="0"/>
                        <a:t>Social lighed, kollektivisme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08547057"/>
                  </a:ext>
                </a:extLst>
              </a:tr>
              <a:tr h="405656">
                <a:tc>
                  <a:txBody>
                    <a:bodyPr/>
                    <a:lstStyle/>
                    <a:p>
                      <a:r>
                        <a:rPr lang="da-DK" sz="1400" b="0" dirty="0"/>
                        <a:t>Menneskesyn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a-DK" sz="1400" b="0"/>
                        <a:t>Mennesket er et socialt væsen og har det derfor bedst i fællesskabet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92850833"/>
                  </a:ext>
                </a:extLst>
              </a:tr>
              <a:tr h="231803">
                <a:tc>
                  <a:txBody>
                    <a:bodyPr/>
                    <a:lstStyle/>
                    <a:p>
                      <a:r>
                        <a:rPr lang="da-DK" sz="1400" b="0" dirty="0"/>
                        <a:t>Syn på samfundet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a-DK" sz="1400" b="0" dirty="0"/>
                        <a:t>Forholdet mellem klasser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21994099"/>
                  </a:ext>
                </a:extLst>
              </a:tr>
              <a:tr h="405656">
                <a:tc>
                  <a:txBody>
                    <a:bodyPr/>
                    <a:lstStyle/>
                    <a:p>
                      <a:r>
                        <a:rPr lang="da-DK" sz="1400" b="0" dirty="0"/>
                        <a:t>Politisk vision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a-DK" sz="1400" b="0" dirty="0"/>
                        <a:t>Socialisering af produktionsmidlerne, statsstyring, lighed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57030203"/>
                  </a:ext>
                </a:extLst>
              </a:tr>
              <a:tr h="405656">
                <a:tc>
                  <a:txBody>
                    <a:bodyPr/>
                    <a:lstStyle/>
                    <a:p>
                      <a:r>
                        <a:rPr lang="da-DK" sz="1400" b="0"/>
                        <a:t>Statens rolle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a-DK" sz="1400" b="0" dirty="0"/>
                        <a:t>Sikre reformer, omfordele indkomst, kontrol med økonomien/produktionen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49095391"/>
                  </a:ext>
                </a:extLst>
              </a:tr>
              <a:tr h="231803">
                <a:tc>
                  <a:txBody>
                    <a:bodyPr/>
                    <a:lstStyle/>
                    <a:p>
                      <a:r>
                        <a:rPr lang="da-DK" sz="1400" b="0"/>
                        <a:t>Indkomst/formuefordeling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a-DK" sz="1400" b="0" dirty="0"/>
                        <a:t>Størst mulig lighed. Derfor en omfattende omfordeling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37532565"/>
                  </a:ext>
                </a:extLst>
              </a:tr>
              <a:tr h="231803">
                <a:tc>
                  <a:txBody>
                    <a:bodyPr/>
                    <a:lstStyle/>
                    <a:p>
                      <a:r>
                        <a:rPr lang="da-DK" sz="1400" b="0"/>
                        <a:t>Centrale slagord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a-DK" sz="1400" b="0" dirty="0"/>
                        <a:t>"Yde efter evne, modtage efter behov"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8652569"/>
                  </a:ext>
                </a:extLst>
              </a:tr>
            </a:tbl>
          </a:graphicData>
        </a:graphic>
      </p:graphicFrame>
      <p:pic>
        <p:nvPicPr>
          <p:cNvPr id="8" name="Billede 7">
            <a:extLst>
              <a:ext uri="{FF2B5EF4-FFF2-40B4-BE49-F238E27FC236}">
                <a16:creationId xmlns:a16="http://schemas.microsoft.com/office/drawing/2014/main" id="{5D77663F-58B9-447D-ABB5-331205A829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3945" y="1316058"/>
            <a:ext cx="5863478" cy="3998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89192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angle 5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72E784E-8089-43A8-9B23-8A2C655DD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8719608" cy="1135737"/>
          </a:xfrm>
        </p:spPr>
        <p:txBody>
          <a:bodyPr>
            <a:normAutofit/>
          </a:bodyPr>
          <a:lstStyle/>
          <a:p>
            <a:r>
              <a:rPr lang="da-DK" sz="3300" dirty="0"/>
              <a:t>Øvelse: I grupper 3-4 - Lav jeres egen ideologi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8E07EEE-872B-4F9B-92DD-FF2555F8C4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8" y="1782981"/>
            <a:ext cx="4970877" cy="4393982"/>
          </a:xfrm>
        </p:spPr>
        <p:txBody>
          <a:bodyPr>
            <a:normAutofit/>
          </a:bodyPr>
          <a:lstStyle/>
          <a:p>
            <a:r>
              <a:rPr lang="da-DK" sz="2000" dirty="0"/>
              <a:t>Opgave: </a:t>
            </a:r>
          </a:p>
          <a:p>
            <a:pPr lvl="1"/>
            <a:r>
              <a:rPr lang="da-DK" sz="1600" dirty="0"/>
              <a:t>Kopier skemaet til højre til jeres noter.</a:t>
            </a:r>
          </a:p>
          <a:p>
            <a:pPr lvl="1"/>
            <a:r>
              <a:rPr lang="da-DK" sz="1600" dirty="0"/>
              <a:t>Udfyld skemaet – lav jeres egen ideologi</a:t>
            </a:r>
          </a:p>
          <a:p>
            <a:pPr lvl="1"/>
            <a:r>
              <a:rPr lang="da-DK" sz="1600" dirty="0"/>
              <a:t>Præsentér for klassen</a:t>
            </a:r>
          </a:p>
          <a:p>
            <a:pPr lvl="1"/>
            <a:endParaRPr lang="da-DK" sz="2000" dirty="0"/>
          </a:p>
          <a:p>
            <a:endParaRPr lang="da-DK" sz="2000" dirty="0"/>
          </a:p>
        </p:txBody>
      </p:sp>
      <p:grpSp>
        <p:nvGrpSpPr>
          <p:cNvPr id="60" name="Group 59">
            <a:extLst>
              <a:ext uri="{FF2B5EF4-FFF2-40B4-BE49-F238E27FC236}">
                <a16:creationId xmlns:a16="http://schemas.microsoft.com/office/drawing/2014/main" id="{07EAA094-9CF6-4695-958A-33D9BCAA94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123132" y="713128"/>
            <a:ext cx="1068867" cy="2126625"/>
            <a:chOff x="10918968" y="713127"/>
            <a:chExt cx="1273032" cy="2532832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2E80C965-DB6D-4F81-9E9E-B027384D0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Isosceles Triangle 61">
              <a:extLst>
                <a:ext uri="{FF2B5EF4-FFF2-40B4-BE49-F238E27FC236}">
                  <a16:creationId xmlns:a16="http://schemas.microsoft.com/office/drawing/2014/main" id="{A580F890-B085-4E95-96AA-55AEBEC5CE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4" name="Isosceles Triangle 6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Billede 6">
            <a:extLst>
              <a:ext uri="{FF2B5EF4-FFF2-40B4-BE49-F238E27FC236}">
                <a16:creationId xmlns:a16="http://schemas.microsoft.com/office/drawing/2014/main" id="{D865EED6-6BBC-44B7-9923-8AC35383A6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0" y="0"/>
            <a:ext cx="2285999" cy="914400"/>
          </a:xfrm>
          <a:prstGeom prst="rect">
            <a:avLst/>
          </a:prstGeom>
        </p:spPr>
      </p:pic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FC17C2C6-4F6D-4392-9413-5EED603232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0839276"/>
              </p:ext>
            </p:extLst>
          </p:nvPr>
        </p:nvGraphicFramePr>
        <p:xfrm>
          <a:off x="5905812" y="2029997"/>
          <a:ext cx="5600478" cy="3045768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2800239">
                  <a:extLst>
                    <a:ext uri="{9D8B030D-6E8A-4147-A177-3AD203B41FA5}">
                      <a16:colId xmlns:a16="http://schemas.microsoft.com/office/drawing/2014/main" val="1020744040"/>
                    </a:ext>
                  </a:extLst>
                </a:gridCol>
                <a:gridCol w="2800239">
                  <a:extLst>
                    <a:ext uri="{9D8B030D-6E8A-4147-A177-3AD203B41FA5}">
                      <a16:colId xmlns:a16="http://schemas.microsoft.com/office/drawing/2014/main" val="3222690293"/>
                    </a:ext>
                  </a:extLst>
                </a:gridCol>
              </a:tblGrid>
              <a:tr h="231803">
                <a:tc>
                  <a:txBody>
                    <a:bodyPr/>
                    <a:lstStyle/>
                    <a:p>
                      <a:r>
                        <a:rPr lang="da-DK" sz="1400" b="0" dirty="0"/>
                        <a:t>Grundlægger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da-DK" sz="14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06140718"/>
                  </a:ext>
                </a:extLst>
              </a:tr>
              <a:tr h="231803">
                <a:tc>
                  <a:txBody>
                    <a:bodyPr/>
                    <a:lstStyle/>
                    <a:p>
                      <a:r>
                        <a:rPr lang="da-DK" sz="1400" b="0" dirty="0"/>
                        <a:t>Kritik af og reaktion mod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da-DK" sz="14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8520186"/>
                  </a:ext>
                </a:extLst>
              </a:tr>
              <a:tr h="231803">
                <a:tc>
                  <a:txBody>
                    <a:bodyPr/>
                    <a:lstStyle/>
                    <a:p>
                      <a:r>
                        <a:rPr lang="da-DK" sz="1400" b="0" dirty="0"/>
                        <a:t>Vigtige værdier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da-DK" sz="1400" b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48926965"/>
                  </a:ext>
                </a:extLst>
              </a:tr>
              <a:tr h="405656">
                <a:tc>
                  <a:txBody>
                    <a:bodyPr/>
                    <a:lstStyle/>
                    <a:p>
                      <a:r>
                        <a:rPr lang="da-DK" sz="1400" b="0" dirty="0"/>
                        <a:t>Menneskesyn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da-DK" sz="1400" b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62780151"/>
                  </a:ext>
                </a:extLst>
              </a:tr>
              <a:tr h="231803">
                <a:tc>
                  <a:txBody>
                    <a:bodyPr/>
                    <a:lstStyle/>
                    <a:p>
                      <a:r>
                        <a:rPr lang="da-DK" sz="1400" b="0" dirty="0"/>
                        <a:t>Syn på samfundet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da-DK" sz="14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80810835"/>
                  </a:ext>
                </a:extLst>
              </a:tr>
              <a:tr h="405656">
                <a:tc>
                  <a:txBody>
                    <a:bodyPr/>
                    <a:lstStyle/>
                    <a:p>
                      <a:r>
                        <a:rPr lang="da-DK" sz="1400" b="0" dirty="0"/>
                        <a:t>Politisk vision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da-DK" sz="14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63360628"/>
                  </a:ext>
                </a:extLst>
              </a:tr>
              <a:tr h="405656">
                <a:tc>
                  <a:txBody>
                    <a:bodyPr/>
                    <a:lstStyle/>
                    <a:p>
                      <a:r>
                        <a:rPr lang="da-DK" sz="1400" b="0"/>
                        <a:t>Statens rolle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da-DK" sz="14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66041814"/>
                  </a:ext>
                </a:extLst>
              </a:tr>
              <a:tr h="231803">
                <a:tc>
                  <a:txBody>
                    <a:bodyPr/>
                    <a:lstStyle/>
                    <a:p>
                      <a:r>
                        <a:rPr lang="da-DK" sz="1400" b="0"/>
                        <a:t>Indkomst/formuefordeling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da-DK" sz="14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42232528"/>
                  </a:ext>
                </a:extLst>
              </a:tr>
              <a:tr h="231803">
                <a:tc>
                  <a:txBody>
                    <a:bodyPr/>
                    <a:lstStyle/>
                    <a:p>
                      <a:r>
                        <a:rPr lang="da-DK" sz="1400" b="0" dirty="0"/>
                        <a:t>Centrale slagord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da-DK" sz="14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3041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87661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angle 5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72E784E-8089-43A8-9B23-8A2C655DD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8719608" cy="1135737"/>
          </a:xfrm>
        </p:spPr>
        <p:txBody>
          <a:bodyPr>
            <a:normAutofit/>
          </a:bodyPr>
          <a:lstStyle/>
          <a:p>
            <a:r>
              <a:rPr lang="da-DK" sz="3300" dirty="0"/>
              <a:t>Ideologiske forgreninger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8E07EEE-872B-4F9B-92DD-FF2555F8C4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8" y="1236134"/>
            <a:ext cx="10329332" cy="4940829"/>
          </a:xfrm>
        </p:spPr>
        <p:txBody>
          <a:bodyPr>
            <a:normAutofit fontScale="92500" lnSpcReduction="10000"/>
          </a:bodyPr>
          <a:lstStyle/>
          <a:p>
            <a:r>
              <a:rPr lang="da-DK" sz="2000" dirty="0"/>
              <a:t>Socialdemokratisme</a:t>
            </a:r>
          </a:p>
          <a:p>
            <a:pPr lvl="1"/>
            <a:r>
              <a:rPr lang="da-DK" sz="1600" dirty="0"/>
              <a:t>Reformistiske forgrening af socialismen</a:t>
            </a:r>
          </a:p>
          <a:p>
            <a:pPr lvl="1"/>
            <a:r>
              <a:rPr lang="da-DK" sz="1600" dirty="0"/>
              <a:t>Anerkender den private ejendomsret og markedet som centrale for samfundet</a:t>
            </a:r>
          </a:p>
          <a:p>
            <a:pPr lvl="1"/>
            <a:r>
              <a:rPr lang="da-DK" sz="1600" dirty="0"/>
              <a:t>balance mellem stat og marked og mellem individ og fællesskab</a:t>
            </a:r>
          </a:p>
          <a:p>
            <a:pPr lvl="1"/>
            <a:r>
              <a:rPr lang="da-DK" sz="1600" dirty="0"/>
              <a:t>kun staten, der kan sikre den mest moralsk retfærdige omfordeling af samfundets goder</a:t>
            </a:r>
          </a:p>
          <a:p>
            <a:r>
              <a:rPr lang="da-DK" sz="2000" dirty="0"/>
              <a:t>Socialkonservatisme</a:t>
            </a:r>
          </a:p>
          <a:p>
            <a:pPr lvl="1"/>
            <a:r>
              <a:rPr lang="da-DK" sz="1600" dirty="0"/>
              <a:t>store forskelle mellem rige og fattige kunne føre til konflikt og ultimativt en nedbrydning af samfundets institutioner</a:t>
            </a:r>
          </a:p>
          <a:p>
            <a:pPr lvl="1"/>
            <a:r>
              <a:rPr lang="da-DK" sz="1600" dirty="0"/>
              <a:t>Staten skal gribe ind og garantere den almene velfærd og harmoni mellem samfundsorganismens medlemmer.</a:t>
            </a:r>
          </a:p>
          <a:p>
            <a:pPr lvl="1"/>
            <a:r>
              <a:rPr lang="da-DK" sz="1600" dirty="0"/>
              <a:t>Anerkender velfærdsstaten</a:t>
            </a:r>
          </a:p>
          <a:p>
            <a:r>
              <a:rPr lang="da-DK" sz="2000" dirty="0"/>
              <a:t>Socialliberalisme</a:t>
            </a:r>
          </a:p>
          <a:p>
            <a:pPr lvl="1"/>
            <a:r>
              <a:rPr lang="da-DK" sz="1700" dirty="0"/>
              <a:t>Vigtigt at alle har mulighed for at tage en uddannelse (Mill)</a:t>
            </a:r>
          </a:p>
          <a:p>
            <a:pPr lvl="1"/>
            <a:r>
              <a:rPr lang="da-DK" sz="1700" dirty="0"/>
              <a:t>Statsindgreb kan på nogle områder retfærdiggøres</a:t>
            </a:r>
          </a:p>
          <a:p>
            <a:pPr lvl="1"/>
            <a:r>
              <a:rPr lang="da-DK" sz="1700" dirty="0"/>
              <a:t>Staten bør gribe regulerende ind i det økonomiske liv (Keynes)</a:t>
            </a:r>
          </a:p>
          <a:p>
            <a:r>
              <a:rPr lang="da-DK" sz="2000" dirty="0"/>
              <a:t>Neoliberalismen</a:t>
            </a:r>
          </a:p>
          <a:p>
            <a:pPr lvl="1"/>
            <a:r>
              <a:rPr lang="da-DK" sz="1700" dirty="0"/>
              <a:t>Staten som udgangspunkt beskytte det frie individ (</a:t>
            </a:r>
            <a:r>
              <a:rPr lang="da-DK" sz="1700" dirty="0" err="1"/>
              <a:t>Hayek</a:t>
            </a:r>
            <a:r>
              <a:rPr lang="da-DK" sz="1700" dirty="0"/>
              <a:t>)</a:t>
            </a:r>
          </a:p>
          <a:p>
            <a:pPr lvl="1"/>
            <a:r>
              <a:rPr lang="da-DK" sz="1700" dirty="0"/>
              <a:t>Staten skal derfor ikke omfordele fra rige til fattige.</a:t>
            </a:r>
          </a:p>
          <a:p>
            <a:pPr lvl="1"/>
            <a:r>
              <a:rPr lang="da-DK" sz="1700" dirty="0"/>
              <a:t>Staten skal sikre det frie marked og undgår at monopoler opstår. </a:t>
            </a:r>
          </a:p>
        </p:txBody>
      </p:sp>
      <p:grpSp>
        <p:nvGrpSpPr>
          <p:cNvPr id="60" name="Group 59">
            <a:extLst>
              <a:ext uri="{FF2B5EF4-FFF2-40B4-BE49-F238E27FC236}">
                <a16:creationId xmlns:a16="http://schemas.microsoft.com/office/drawing/2014/main" id="{07EAA094-9CF6-4695-958A-33D9BCAA94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123132" y="713128"/>
            <a:ext cx="1068867" cy="2126625"/>
            <a:chOff x="10918968" y="713127"/>
            <a:chExt cx="1273032" cy="2532832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2E80C965-DB6D-4F81-9E9E-B027384D0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Isosceles Triangle 61">
              <a:extLst>
                <a:ext uri="{FF2B5EF4-FFF2-40B4-BE49-F238E27FC236}">
                  <a16:creationId xmlns:a16="http://schemas.microsoft.com/office/drawing/2014/main" id="{A580F890-B085-4E95-96AA-55AEBEC5CE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4" name="Isosceles Triangle 6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Billede 6">
            <a:extLst>
              <a:ext uri="{FF2B5EF4-FFF2-40B4-BE49-F238E27FC236}">
                <a16:creationId xmlns:a16="http://schemas.microsoft.com/office/drawing/2014/main" id="{D865EED6-6BBC-44B7-9923-8AC35383A6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0" y="0"/>
            <a:ext cx="2285999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0376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72E784E-8089-43A8-9B23-8A2C655DD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da-DK" sz="3600"/>
              <a:t>Partiernes udvikling og ideologi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8E07EEE-872B-4F9B-92DD-FF2555F8C4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9" y="1782981"/>
            <a:ext cx="4008384" cy="4393982"/>
          </a:xfrm>
        </p:spPr>
        <p:txBody>
          <a:bodyPr>
            <a:normAutofit/>
          </a:bodyPr>
          <a:lstStyle/>
          <a:p>
            <a:r>
              <a:rPr lang="da-DK" sz="2400" dirty="0"/>
              <a:t>Ideologier spillet en afgørende rolle for den politiske og samfundsmæssige udvikling.</a:t>
            </a:r>
          </a:p>
          <a:p>
            <a:r>
              <a:rPr lang="da-DK" sz="2400" dirty="0"/>
              <a:t>Klar sammenhæng mellem partier og ideologierne. </a:t>
            </a:r>
          </a:p>
          <a:p>
            <a:endParaRPr lang="da-DK" sz="2000" dirty="0"/>
          </a:p>
        </p:txBody>
      </p:sp>
      <p:grpSp>
        <p:nvGrpSpPr>
          <p:cNvPr id="73" name="Group 72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74" name="Isosceles Triangle 73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6" name="Billede 5">
            <a:extLst>
              <a:ext uri="{FF2B5EF4-FFF2-40B4-BE49-F238E27FC236}">
                <a16:creationId xmlns:a16="http://schemas.microsoft.com/office/drawing/2014/main" id="{99959D96-EF8F-48AE-96D2-57AA67D2B4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5320" y="2142679"/>
            <a:ext cx="6253212" cy="3642495"/>
          </a:xfrm>
          <a:prstGeom prst="rect">
            <a:avLst/>
          </a:prstGeom>
        </p:spPr>
      </p:pic>
      <p:grpSp>
        <p:nvGrpSpPr>
          <p:cNvPr id="77" name="Group 76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Isosceles Triangle 78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7" name="Billede 6">
            <a:extLst>
              <a:ext uri="{FF2B5EF4-FFF2-40B4-BE49-F238E27FC236}">
                <a16:creationId xmlns:a16="http://schemas.microsoft.com/office/drawing/2014/main" id="{D865EED6-6BBC-44B7-9923-8AC35383A6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6000" y="0"/>
            <a:ext cx="2285999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55121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053DCB-4EE0-4A86-A093-1CD74731D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da-DK" sz="3600" dirty="0"/>
              <a:t>Undersøgelsesopgave: </a:t>
            </a:r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638B075E-9F12-4F0E-9D8D-4866DD6AE3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9" y="1782981"/>
            <a:ext cx="10905064" cy="4393982"/>
          </a:xfrm>
        </p:spPr>
        <p:txBody>
          <a:bodyPr>
            <a:normAutofit/>
          </a:bodyPr>
          <a:lstStyle/>
          <a:p>
            <a:r>
              <a:rPr lang="da-DK" sz="2000" dirty="0"/>
              <a:t>Klassen indledes i grupper efter partierne, således hver grupper har et politisk parti. </a:t>
            </a:r>
          </a:p>
          <a:p>
            <a:r>
              <a:rPr lang="da-DK" sz="2000" dirty="0"/>
              <a:t>Hver gruppe undersøger sit politiske partis program mv., og udfylder skemaet nedenfor: </a:t>
            </a:r>
          </a:p>
          <a:p>
            <a:endParaRPr lang="da-DK" sz="2000" dirty="0"/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Isosceles Triangle 35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33" name="Pladsholder til indhold 7" descr="Et billede, der indeholder tekst, clipart&#10;&#10;Automatisk genereret beskrivelse">
            <a:extLst>
              <a:ext uri="{FF2B5EF4-FFF2-40B4-BE49-F238E27FC236}">
                <a16:creationId xmlns:a16="http://schemas.microsoft.com/office/drawing/2014/main" id="{A91CA25B-CDD3-4F45-9175-27B4CF5603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6040" y="0"/>
            <a:ext cx="2845959" cy="1137920"/>
          </a:xfrm>
          <a:prstGeom prst="rect">
            <a:avLst/>
          </a:prstGeom>
        </p:spPr>
      </p:pic>
      <p:graphicFrame>
        <p:nvGraphicFramePr>
          <p:cNvPr id="4" name="Tabel 4">
            <a:extLst>
              <a:ext uri="{FF2B5EF4-FFF2-40B4-BE49-F238E27FC236}">
                <a16:creationId xmlns:a16="http://schemas.microsoft.com/office/drawing/2014/main" id="{EA982AE4-72AC-4EFA-A4B0-CA644C1F59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8551005"/>
              </p:ext>
            </p:extLst>
          </p:nvPr>
        </p:nvGraphicFramePr>
        <p:xfrm>
          <a:off x="1014060" y="3077827"/>
          <a:ext cx="10768366" cy="1559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8338">
                  <a:extLst>
                    <a:ext uri="{9D8B030D-6E8A-4147-A177-3AD203B41FA5}">
                      <a16:colId xmlns:a16="http://schemas.microsoft.com/office/drawing/2014/main" val="2389320882"/>
                    </a:ext>
                  </a:extLst>
                </a:gridCol>
                <a:gridCol w="2307507">
                  <a:extLst>
                    <a:ext uri="{9D8B030D-6E8A-4147-A177-3AD203B41FA5}">
                      <a16:colId xmlns:a16="http://schemas.microsoft.com/office/drawing/2014/main" val="2913440996"/>
                    </a:ext>
                  </a:extLst>
                </a:gridCol>
                <a:gridCol w="2307507">
                  <a:extLst>
                    <a:ext uri="{9D8B030D-6E8A-4147-A177-3AD203B41FA5}">
                      <a16:colId xmlns:a16="http://schemas.microsoft.com/office/drawing/2014/main" val="2210784871"/>
                    </a:ext>
                  </a:extLst>
                </a:gridCol>
                <a:gridCol w="2307507">
                  <a:extLst>
                    <a:ext uri="{9D8B030D-6E8A-4147-A177-3AD203B41FA5}">
                      <a16:colId xmlns:a16="http://schemas.microsoft.com/office/drawing/2014/main" val="3611444233"/>
                    </a:ext>
                  </a:extLst>
                </a:gridCol>
                <a:gridCol w="2307507">
                  <a:extLst>
                    <a:ext uri="{9D8B030D-6E8A-4147-A177-3AD203B41FA5}">
                      <a16:colId xmlns:a16="http://schemas.microsoft.com/office/drawing/2014/main" val="38476549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Mærkesager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Socialistiske kendetegn i programmet?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dirty="0"/>
                        <a:t>Liberalistiske kendetegn i programmet?</a:t>
                      </a:r>
                    </a:p>
                    <a:p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dirty="0"/>
                        <a:t>Konservative kendetegn i programmet?</a:t>
                      </a:r>
                    </a:p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7353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Parti 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3300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13376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1046</TotalTime>
  <Words>675</Words>
  <Application>Microsoft Office PowerPoint</Application>
  <PresentationFormat>Widescreen</PresentationFormat>
  <Paragraphs>129</Paragraphs>
  <Slides>10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Office-tema</vt:lpstr>
      <vt:lpstr>Kapitel 2: Politiske ideologier</vt:lpstr>
      <vt:lpstr>Kapitel 1: Hvad er en ideologi</vt:lpstr>
      <vt:lpstr>Klassisk liberalisme</vt:lpstr>
      <vt:lpstr>Klassisk konservatisme</vt:lpstr>
      <vt:lpstr>Socialisme</vt:lpstr>
      <vt:lpstr>Øvelse: I grupper 3-4 - Lav jeres egen ideologi</vt:lpstr>
      <vt:lpstr>Ideologiske forgreninger </vt:lpstr>
      <vt:lpstr>Partiernes udvikling og ideologi</vt:lpstr>
      <vt:lpstr>Undersøgelsesopgave: </vt:lpstr>
      <vt:lpstr>Læringsmål – kan du det?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Kapitel XX</dc:title>
  <dc:creator>Jesper Hjarsbæk</dc:creator>
  <cp:lastModifiedBy>Jesper Hjarsbæk Rasmussen</cp:lastModifiedBy>
  <cp:revision>18</cp:revision>
  <dcterms:created xsi:type="dcterms:W3CDTF">2021-10-11T07:32:15Z</dcterms:created>
  <dcterms:modified xsi:type="dcterms:W3CDTF">2021-10-17T16:15:51Z</dcterms:modified>
</cp:coreProperties>
</file>