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4" r:id="rId2"/>
    <p:sldId id="259" r:id="rId3"/>
    <p:sldId id="269" r:id="rId4"/>
    <p:sldId id="260" r:id="rId5"/>
    <p:sldId id="265" r:id="rId6"/>
    <p:sldId id="261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llemlayou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yst layout 1 - Markeri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5758FB7-9AC5-4552-8A53-C91805E547FA}" styleName="Tema til typografi 1 - Markering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450BB-A1C3-4DD4-B499-3696E582806B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1E8273-A264-4862-8881-9F436CDA77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8219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8D02AE-1DED-4D1D-9945-7806BD66F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8A3FBBA-E8B9-4FCD-8295-5B0F1F028D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550F9AE-19FE-4AED-8027-24B4FE03F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ED497F8-4A0C-4C56-AD55-0C880CFF2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BCE2C57-BE4D-412C-AFE1-63C1EDD76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3634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4D9269-F0D7-4019-BA05-4D942A649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B1EB501-C62B-45E2-B70D-35FBD3BBD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25CFAE5-4EE1-4C49-8B3C-C6C1B44CD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68B0089-AAB4-4047-B645-729E444B4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58B9096-28A8-4124-A6BF-DB8254DED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37856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A86CC5D-F118-4F4E-A92E-3ACE648987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306BB8F-903B-4CFC-87C7-E0F2E5C3F5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54CAF06-6A38-4BEB-AACF-ED12D7C34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EAA1663-21A9-4986-A6E6-907382287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06F427D-8EBD-4702-A2EF-27C74A017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789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98FDA7-2F40-47F5-A034-E2E091028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7B02042-F6DE-43B5-83B4-01EC62230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E9ABDA1-9B38-4E7D-8B7E-B8D0F63BF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C524FAA-AFC2-4B62-A681-8205ADCDA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28D1C47-5E61-4042-98D9-28967295B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07064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A65639-C213-4C3D-8ABD-3473B9268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7ED6D6A-3229-418F-B7E4-CF0DACCA4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4ACE8BF-A250-4B8F-856A-8EC1B7177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A4AECF2-037C-4740-AA87-C43EAC9D7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0BB7CE6-2C4D-4E4C-A4C7-8C4DAC663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0746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8B26B8-C27F-4134-9B03-BBFD68E18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46ABC3-D66C-4B85-B41D-7243D3BF01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C2F20D5-DCDC-4AE3-91D4-0D7E0AF992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B334769-F55A-4327-AD93-621BC4ECF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ACFD51D-F841-4B1C-B766-AB7CD59BD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1EAF2EC-424B-4F16-946A-F0B358745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2971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B7A537-3190-403D-9D44-7BAB088A9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C916A32-D948-431F-B58A-4FB4BCC0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7BAA6E2-C123-49F2-AC87-1A09649E5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3C6DB95E-2AB7-4F0C-B665-D3DF9123BF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9F46504-3BE9-4621-8E05-87CA18AA81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99A42F6-BBDE-4997-B404-2C5379673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CEF43F8-2EB7-4590-A1C3-9759DCEEE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EB52628-7280-43E5-8B40-68672345F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8858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F832A9-3263-4917-8503-7A5E076E2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EF34F5A-CE74-416D-924D-C7E559A97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178EBFB-BE91-4CFE-8B6D-82F5C3EE6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2ED9CA8-8E2C-4DB6-B91C-F74B79035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2510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CCC359F-B6B5-49A6-B9A3-B014AAC41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0F15608-DA72-4122-9F0E-18CB34093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883EF46C-8B0C-4C21-91C4-E6580365D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01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70E312-55E3-46F3-9D01-3B6C9734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615451-0FDB-4676-A164-CA59399EB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F604A54-6FB7-4803-8C3D-956A59EBC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BE03F57-4107-4416-9B5F-47A50F4D7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A1FE536-BFEF-49BF-B1CA-D842B0943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CC1704-C6BC-4D68-9431-2B284D6CA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569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E24E19-7370-4AA5-B8F7-70632D37A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CE7E19C-1FD1-4F30-8B5F-055D2F18E6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D150896-0FB3-4DDE-903C-70CA20FA35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F790192-91B1-47E0-901C-AAFEA3677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6E10B5C-267A-4612-A6DE-8E0AF9FBE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311888A-B93F-400E-8FB0-648726B0C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0038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A6C64F1A-5DDA-41CC-81E0-1974FD6F1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AFFE922-6A2C-4D5D-9801-7DF7BB8E8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9348F80-2ECA-48AA-9B75-BAA9A038EE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6DF7662-9C63-4388-8790-086C1126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BE5BD8E-2F31-46E7-AC36-4143FA5C0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2474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5C027C0-2AD1-47E8-B93D-75EFE7519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b="1" dirty="0"/>
              <a:t>Kapitel 3: Politiske Skillelinjer </a:t>
            </a:r>
            <a:endParaRPr lang="da-DK" sz="3600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64D2FB4A-93C1-4A24-9896-48C3A09D40B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43469" y="1782981"/>
            <a:ext cx="4008384" cy="439398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da-DK" altLang="da-DK" sz="20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da-DK" altLang="da-DK" sz="20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F53C9B9B-6C31-42EB-88C2-87CC0F895A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1212" y="14276"/>
            <a:ext cx="2360788" cy="944315"/>
          </a:xfrm>
          <a:prstGeom prst="rect">
            <a:avLst/>
          </a:prstGeom>
        </p:spPr>
      </p:pic>
      <p:graphicFrame>
        <p:nvGraphicFramePr>
          <p:cNvPr id="3" name="Tabel 4">
            <a:extLst>
              <a:ext uri="{FF2B5EF4-FFF2-40B4-BE49-F238E27FC236}">
                <a16:creationId xmlns:a16="http://schemas.microsoft.com/office/drawing/2014/main" id="{712497F4-C7CE-4834-B8D2-DA1F43970B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808907"/>
              </p:ext>
            </p:extLst>
          </p:nvPr>
        </p:nvGraphicFramePr>
        <p:xfrm>
          <a:off x="643468" y="2104644"/>
          <a:ext cx="10905066" cy="3757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0241">
                  <a:extLst>
                    <a:ext uri="{9D8B030D-6E8A-4147-A177-3AD203B41FA5}">
                      <a16:colId xmlns:a16="http://schemas.microsoft.com/office/drawing/2014/main" val="1922221262"/>
                    </a:ext>
                  </a:extLst>
                </a:gridCol>
                <a:gridCol w="5414825">
                  <a:extLst>
                    <a:ext uri="{9D8B030D-6E8A-4147-A177-3AD203B41FA5}">
                      <a16:colId xmlns:a16="http://schemas.microsoft.com/office/drawing/2014/main" val="2863391415"/>
                    </a:ext>
                  </a:extLst>
                </a:gridCol>
              </a:tblGrid>
              <a:tr h="9251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800"/>
                        <a:t>Læringsmål - efter at have læst dette kapitel skal du kunne: </a:t>
                      </a:r>
                    </a:p>
                  </a:txBody>
                  <a:tcPr marL="88961" marR="88961" marT="44480" marB="444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800"/>
                        <a:t>Dagsorden for modulet</a:t>
                      </a:r>
                    </a:p>
                    <a:p>
                      <a:endParaRPr lang="da-DK" sz="1800"/>
                    </a:p>
                  </a:txBody>
                  <a:tcPr marL="88961" marR="88961" marT="44480" marB="44480"/>
                </a:tc>
                <a:extLst>
                  <a:ext uri="{0D108BD9-81ED-4DB2-BD59-A6C34878D82A}">
                    <a16:rowId xmlns:a16="http://schemas.microsoft.com/office/drawing/2014/main" val="1859630239"/>
                  </a:ext>
                </a:extLst>
              </a:tr>
              <a:tr h="2793374">
                <a:tc>
                  <a:txBody>
                    <a:bodyPr/>
                    <a:lstStyle/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Vide hvad en politisk skillelinjer er</a:t>
                      </a:r>
                    </a:p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Redegøre for centrale skillelinjer i det traditionelle og moderne samfund. </a:t>
                      </a:r>
                    </a:p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Forklare hvorledes de politiske skillelinjer har udviklet sig over tid.</a:t>
                      </a:r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endParaRPr lang="da-DK" sz="1800" dirty="0"/>
                    </a:p>
                  </a:txBody>
                  <a:tcPr marL="88961" marR="88961" marT="44480" marB="4448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Hvad er en politisk skillelinje?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Politiske skillelinjer i det traditionelle og moderne samfund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Samfundsudviklingen og politiske skillelinjer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Undersøgelsesopgave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Opsummering på klassen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a-DK" sz="1800"/>
                        <a:t>Afsluttende øvelse om læringsmål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br>
                        <a:rPr lang="da-DK" sz="1800" dirty="0"/>
                      </a:br>
                      <a:r>
                        <a:rPr lang="da-DK" sz="1800" dirty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da-DK" sz="1800" dirty="0"/>
                    </a:p>
                  </a:txBody>
                  <a:tcPr marL="88961" marR="88961" marT="44480" marB="44480"/>
                </a:tc>
                <a:extLst>
                  <a:ext uri="{0D108BD9-81ED-4DB2-BD59-A6C34878D82A}">
                    <a16:rowId xmlns:a16="http://schemas.microsoft.com/office/drawing/2014/main" val="1525359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1239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Hvad er en politisk skillelinje?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C06212-37DE-414F-A4DB-6DEF5415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9" y="1782981"/>
            <a:ext cx="4008384" cy="4393982"/>
          </a:xfrm>
        </p:spPr>
        <p:txBody>
          <a:bodyPr>
            <a:normAutofit/>
          </a:bodyPr>
          <a:lstStyle/>
          <a:p>
            <a:r>
              <a:rPr lang="da-DK" sz="2000" dirty="0" err="1"/>
              <a:t>Lipset</a:t>
            </a:r>
            <a:r>
              <a:rPr lang="da-DK" sz="2000" dirty="0"/>
              <a:t> og </a:t>
            </a:r>
            <a:r>
              <a:rPr lang="da-DK" sz="2000" dirty="0" err="1"/>
              <a:t>Rokkan</a:t>
            </a:r>
            <a:r>
              <a:rPr lang="da-DK" sz="2000" dirty="0"/>
              <a:t> opstillede tre kriterier for, hvornår man kan tale om en politisk skillelinje:</a:t>
            </a:r>
          </a:p>
          <a:p>
            <a:pPr marL="800100" lvl="1" indent="-342900">
              <a:buFont typeface="+mj-lt"/>
              <a:buAutoNum type="arabicPeriod"/>
            </a:pPr>
            <a:r>
              <a:rPr lang="da-DK" sz="1600" dirty="0"/>
              <a:t> Sociale karakteristika f.eks. Ift. beskæftigelse, uddannelse, religion og etnicitet, som danner sociale skel mellem borgerne.</a:t>
            </a:r>
          </a:p>
          <a:p>
            <a:pPr marL="800100" lvl="1" indent="-342900">
              <a:buFont typeface="+mj-lt"/>
              <a:buAutoNum type="arabicPeriod"/>
            </a:pPr>
            <a:r>
              <a:rPr lang="da-DK" sz="1600" dirty="0"/>
              <a:t>Kollektive identitet</a:t>
            </a:r>
          </a:p>
          <a:p>
            <a:pPr marL="800100" lvl="1" indent="-342900">
              <a:buFont typeface="+mj-lt"/>
              <a:buAutoNum type="arabicPeriod"/>
            </a:pPr>
            <a:r>
              <a:rPr lang="da-DK" sz="1600" dirty="0"/>
              <a:t>Organisatoriske udtryk i form af partier eller interesseorganisationer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39" name="Isosceles Triangle 38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Billede 6">
            <a:extLst>
              <a:ext uri="{FF2B5EF4-FFF2-40B4-BE49-F238E27FC236}">
                <a16:creationId xmlns:a16="http://schemas.microsoft.com/office/drawing/2014/main" id="{262BF673-DEAC-4AB0-AB40-26F3EFAAF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320" y="2353725"/>
            <a:ext cx="6253212" cy="3220404"/>
          </a:xfrm>
          <a:prstGeom prst="rect">
            <a:avLst/>
          </a:prstGeom>
        </p:spPr>
      </p:pic>
      <p:grpSp>
        <p:nvGrpSpPr>
          <p:cNvPr id="42" name="Group 41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507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br>
              <a:rPr lang="da-DK" sz="2500" dirty="0"/>
            </a:br>
            <a:r>
              <a:rPr lang="da-DK" sz="2500" dirty="0"/>
              <a:t>Politiske skillelinjer i det traditionelle og moderne samfund</a:t>
            </a:r>
            <a:br>
              <a:rPr lang="da-DK" sz="2500" dirty="0"/>
            </a:br>
            <a:r>
              <a:rPr lang="da-DK" sz="2500" dirty="0"/>
              <a:t>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C06212-37DE-414F-A4DB-6DEF5415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9" y="1782981"/>
            <a:ext cx="4008384" cy="4393982"/>
          </a:xfrm>
        </p:spPr>
        <p:txBody>
          <a:bodyPr>
            <a:normAutofit/>
          </a:bodyPr>
          <a:lstStyle/>
          <a:p>
            <a:r>
              <a:rPr lang="da-DK" sz="2000" dirty="0"/>
              <a:t>To hovedtyper af traditionelle modsætninger:</a:t>
            </a:r>
          </a:p>
          <a:p>
            <a:pPr marL="800100" lvl="1" indent="-342900">
              <a:buFont typeface="+mj-lt"/>
              <a:buAutoNum type="arabicPeriod"/>
            </a:pPr>
            <a:r>
              <a:rPr lang="da-DK" sz="2000" dirty="0"/>
              <a:t>Kulturelle og værdimæssige modsætninger, som hang sammen med opbygningen af de moderne nationalstater. </a:t>
            </a:r>
          </a:p>
          <a:p>
            <a:pPr marL="800100" lvl="1" indent="-342900">
              <a:buFont typeface="+mj-lt"/>
              <a:buAutoNum type="arabicPeriod"/>
            </a:pPr>
            <a:r>
              <a:rPr lang="da-DK" sz="2000" dirty="0"/>
              <a:t>Økonomisk konflikt mellem arbejdsgiver og arbejder (samt mellem land og by), som voksede frem på grund af den industrielle revolution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52" name="Isosceles Triangle 51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6" name="Billede 5">
            <a:extLst>
              <a:ext uri="{FF2B5EF4-FFF2-40B4-BE49-F238E27FC236}">
                <a16:creationId xmlns:a16="http://schemas.microsoft.com/office/drawing/2014/main" id="{29D8E672-52F4-4BB3-8137-B69E4F756F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320" y="2338092"/>
            <a:ext cx="6253212" cy="3251670"/>
          </a:xfrm>
          <a:prstGeom prst="rect">
            <a:avLst/>
          </a:prstGeom>
        </p:spPr>
      </p:pic>
      <p:grpSp>
        <p:nvGrpSpPr>
          <p:cNvPr id="55" name="Group 54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42000"/>
          </a:blip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639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289CECF-A055-45E5-883E-D5ACDCC83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Samfundsudviklingen og politiske skillelinjer</a:t>
            </a:r>
            <a:br>
              <a:rPr lang="da-DK" sz="3600" dirty="0"/>
            </a:br>
            <a:r>
              <a:rPr lang="da-DK" sz="3600" dirty="0"/>
              <a:t> 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B3A5A486-A0BF-44BB-B367-3EBD9D6028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080" y="-1"/>
            <a:ext cx="2485812" cy="994324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4" name="Pladsholder til indhold 13" descr="Et billede, der indeholder bord&#10;&#10;Automatisk genereret beskrivelse">
            <a:extLst>
              <a:ext uri="{FF2B5EF4-FFF2-40B4-BE49-F238E27FC236}">
                <a16:creationId xmlns:a16="http://schemas.microsoft.com/office/drawing/2014/main" id="{724086F1-6A98-4BFA-89D6-5933BB98BA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3500" y="1118364"/>
            <a:ext cx="8170580" cy="5196489"/>
          </a:xfrm>
        </p:spPr>
      </p:pic>
    </p:spTree>
    <p:extLst>
      <p:ext uri="{BB962C8B-B14F-4D97-AF65-F5344CB8AC3E}">
        <p14:creationId xmlns:p14="http://schemas.microsoft.com/office/powerpoint/2010/main" val="1417432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89CECF-A055-45E5-883E-D5ACDCC83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Undersøgelsesopgave</a:t>
            </a:r>
          </a:p>
        </p:txBody>
      </p: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B3A5A486-A0BF-44BB-B367-3EBD9D6028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080" y="-1"/>
            <a:ext cx="2485812" cy="994324"/>
          </a:xfrm>
          <a:prstGeom prst="rect">
            <a:avLst/>
          </a:prstGeom>
        </p:spPr>
      </p:pic>
      <p:sp>
        <p:nvSpPr>
          <p:cNvPr id="14" name="Pladsholder til indhold 13">
            <a:extLst>
              <a:ext uri="{FF2B5EF4-FFF2-40B4-BE49-F238E27FC236}">
                <a16:creationId xmlns:a16="http://schemas.microsoft.com/office/drawing/2014/main" id="{F07806C7-40B4-4BD4-A884-33C7069F53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Gruppearbejde: Hver gruppe tildeles et parti i det danske Folketing. Opgaven lyder: undersøg jeres partis program mv. Hvilke skillelinjer (brug figur 3.4) synes jeres parti at have fokus på?</a:t>
            </a:r>
          </a:p>
          <a:p>
            <a:r>
              <a:rPr lang="da-DK" dirty="0"/>
              <a:t>Fremlæggelse: grupperne deler sig nu ud, således at en repræsentant for hvert parti fremlægger for hinanden. </a:t>
            </a:r>
          </a:p>
          <a:p>
            <a:r>
              <a:rPr lang="da-DK" dirty="0"/>
              <a:t>Efter hver person har fremlagt sit parti, diskuterer den store gruppe nu, hvor de centrale skillelinjer går mellem partierne i dag? </a:t>
            </a:r>
          </a:p>
        </p:txBody>
      </p:sp>
    </p:spTree>
    <p:extLst>
      <p:ext uri="{BB962C8B-B14F-4D97-AF65-F5344CB8AC3E}">
        <p14:creationId xmlns:p14="http://schemas.microsoft.com/office/powerpoint/2010/main" val="3050379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C5908AD-5BC9-4F3E-AE55-B380BDB98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/>
              <a:t>Læringsmål – kan du det?</a:t>
            </a:r>
          </a:p>
        </p:txBody>
      </p:sp>
      <p:graphicFrame>
        <p:nvGraphicFramePr>
          <p:cNvPr id="5" name="Tabel 5">
            <a:extLst>
              <a:ext uri="{FF2B5EF4-FFF2-40B4-BE49-F238E27FC236}">
                <a16:creationId xmlns:a16="http://schemas.microsoft.com/office/drawing/2014/main" id="{2F1DAE66-90C3-4C80-AC46-AA4D1A285E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0733358"/>
              </p:ext>
            </p:extLst>
          </p:nvPr>
        </p:nvGraphicFramePr>
        <p:xfrm>
          <a:off x="838200" y="1825625"/>
          <a:ext cx="10515600" cy="210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57378272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9857574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Læringsmål: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Dine noter: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3034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Vide hvad en politisk skillelinjer er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Redegøre for centrale skillelinjer i det traditionelle og moderne samfund. 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Forklare hvorledes de politiske skillelinjer har udviklet sig over tid.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96569"/>
                  </a:ext>
                </a:extLst>
              </a:tr>
            </a:tbl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B1C20693-EBC3-44F8-8B28-A5B7F7EE23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392" y="-23543"/>
            <a:ext cx="3284659" cy="1313863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10526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1065</TotalTime>
  <Words>312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Kapitel 3: Politiske Skillelinjer </vt:lpstr>
      <vt:lpstr>Hvad er en politisk skillelinje? </vt:lpstr>
      <vt:lpstr> Politiske skillelinjer i det traditionelle og moderne samfund  </vt:lpstr>
      <vt:lpstr>Samfundsudviklingen og politiske skillelinjer  </vt:lpstr>
      <vt:lpstr>Undersøgelsesopgave</vt:lpstr>
      <vt:lpstr>Læringsmål – kan du det?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Kapitel XX</dc:title>
  <dc:creator>Jesper Hjarsbæk</dc:creator>
  <cp:lastModifiedBy>Jesper Hjarsbæk Rasmussen</cp:lastModifiedBy>
  <cp:revision>21</cp:revision>
  <dcterms:created xsi:type="dcterms:W3CDTF">2021-10-11T07:32:15Z</dcterms:created>
  <dcterms:modified xsi:type="dcterms:W3CDTF">2021-10-17T16:15:59Z</dcterms:modified>
</cp:coreProperties>
</file>