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59" r:id="rId3"/>
    <p:sldId id="273" r:id="rId4"/>
    <p:sldId id="274" r:id="rId5"/>
    <p:sldId id="277" r:id="rId6"/>
    <p:sldId id="275" r:id="rId7"/>
    <p:sldId id="260" r:id="rId8"/>
    <p:sldId id="261" r:id="rId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emlayou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ema til typografi 1 - Markerin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450BB-A1C3-4DD4-B499-3696E582806B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E8273-A264-4862-8881-9F436CDA77E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8219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8D02AE-1DED-4D1D-9945-7806BD66F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A3FBBA-E8B9-4FCD-8295-5B0F1F028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50F9AE-19FE-4AED-8027-24B4FE03F7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D497F8-4A0C-4C56-AD55-0C880CFF2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CE2C57-BE4D-412C-AFE1-63C1EDD76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34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4D9269-F0D7-4019-BA05-4D942A649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B1EB501-C62B-45E2-B70D-35FBD3BBD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25CFAE5-4EE1-4C49-8B3C-C6C1B44CD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68B0089-AAB4-4047-B645-729E444B4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8B9096-28A8-4124-A6BF-DB8254DED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3785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A86CC5D-F118-4F4E-A92E-3ACE648987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306BB8F-903B-4CFC-87C7-E0F2E5C3F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54CAF06-6A38-4BEB-AACF-ED12D7C3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EAA1663-21A9-4986-A6E6-907382287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06F427D-8EBD-4702-A2EF-27C74A017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789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98FDA7-2F40-47F5-A034-E2E091028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B02042-F6DE-43B5-83B4-01EC62230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E9ABDA1-9B38-4E7D-8B7E-B8D0F63BF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C524FAA-AFC2-4B62-A681-8205ADCD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8D1C47-5E61-4042-98D9-28967295B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07064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A65639-C213-4C3D-8ABD-3473B926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ED6D6A-3229-418F-B7E4-CF0DACCA45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4ACE8BF-A250-4B8F-856A-8EC1B717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A4AECF2-037C-4740-AA87-C43EAC9D7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BB7CE6-2C4D-4E4C-A4C7-8C4DAC663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074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8B26B8-C27F-4134-9B03-BBFD68E18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46ABC3-D66C-4B85-B41D-7243D3BF01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C2F20D5-DCDC-4AE3-91D4-0D7E0AF99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B334769-F55A-4327-AD93-621BC4ECF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ACFD51D-F841-4B1C-B766-AB7CD59B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1EAF2EC-424B-4F16-946A-F0B358745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297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7A537-3190-403D-9D44-7BAB088A9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916A32-D948-431F-B58A-4FB4BCC0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7BAA6E2-C123-49F2-AC87-1A09649E55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3C6DB95E-2AB7-4F0C-B665-D3DF9123B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9F46504-3BE9-4621-8E05-87CA18AA8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99A42F6-BBDE-4997-B404-2C5379673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0CEF43F8-2EB7-4590-A1C3-9759DCEEE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FEB52628-7280-43E5-8B40-68672345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885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F832A9-3263-4917-8503-7A5E076E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6EF34F5A-CE74-416D-924D-C7E559A97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178EBFB-BE91-4CFE-8B6D-82F5C3EE6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2ED9CA8-8E2C-4DB6-B91C-F74B790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2510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CCC359F-B6B5-49A6-B9A3-B014AAC4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0F15608-DA72-4122-9F0E-18CB3409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83EF46C-8B0C-4C21-91C4-E6580365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01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70E312-55E3-46F3-9D01-3B6C9734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E615451-0FDB-4676-A164-CA59399EB2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F604A54-6FB7-4803-8C3D-956A59EBC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BE03F57-4107-4416-9B5F-47A50F4D7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A1FE536-BFEF-49BF-B1CA-D842B0943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CC1704-C6BC-4D68-9431-2B284D6C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6569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E24E19-7370-4AA5-B8F7-70632D37A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CE7E19C-1FD1-4F30-8B5F-055D2F18E6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D150896-0FB3-4DDE-903C-70CA20FA35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790192-91B1-47E0-901C-AAFEA367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6E10B5C-267A-4612-A6DE-8E0AF9FBE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11888A-B93F-400E-8FB0-648726B0C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0386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A6C64F1A-5DDA-41CC-81E0-1974FD6F1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AFFE922-6A2C-4D5D-9801-7DF7BB8E8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9348F80-2ECA-48AA-9B75-BAA9A038EE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9DD96-5E4F-4ED6-AA22-0F486D1215A3}" type="datetimeFigureOut">
              <a:rPr lang="da-DK" smtClean="0"/>
              <a:t>17-10-2021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6DF7662-9C63-4388-8790-086C112645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E5BD8E-2F31-46E7-AC36-4143FA5C0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A88B6-95D6-488E-9508-6203550130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2474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5C027C0-2AD1-47E8-B93D-75EFE7519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b="1" dirty="0"/>
              <a:t>Kapitel 8: Medier og politik</a:t>
            </a:r>
            <a:endParaRPr lang="da-DK" sz="3600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64D2FB4A-93C1-4A24-9896-48C3A09D40B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3469" y="1782981"/>
            <a:ext cx="4008384" cy="439398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da-DK" altLang="da-DK" sz="2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F53C9B9B-6C31-42EB-88C2-87CC0F895AB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212" y="14276"/>
            <a:ext cx="2360788" cy="944315"/>
          </a:xfrm>
          <a:prstGeom prst="rect">
            <a:avLst/>
          </a:prstGeom>
        </p:spPr>
      </p:pic>
      <p:graphicFrame>
        <p:nvGraphicFramePr>
          <p:cNvPr id="3" name="Tabel 4">
            <a:extLst>
              <a:ext uri="{FF2B5EF4-FFF2-40B4-BE49-F238E27FC236}">
                <a16:creationId xmlns:a16="http://schemas.microsoft.com/office/drawing/2014/main" id="{712497F4-C7CE-4834-B8D2-DA1F43970B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1921124"/>
              </p:ext>
            </p:extLst>
          </p:nvPr>
        </p:nvGraphicFramePr>
        <p:xfrm>
          <a:off x="643468" y="2104644"/>
          <a:ext cx="10905066" cy="4580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0241">
                  <a:extLst>
                    <a:ext uri="{9D8B030D-6E8A-4147-A177-3AD203B41FA5}">
                      <a16:colId xmlns:a16="http://schemas.microsoft.com/office/drawing/2014/main" val="1922221262"/>
                    </a:ext>
                  </a:extLst>
                </a:gridCol>
                <a:gridCol w="5414825">
                  <a:extLst>
                    <a:ext uri="{9D8B030D-6E8A-4147-A177-3AD203B41FA5}">
                      <a16:colId xmlns:a16="http://schemas.microsoft.com/office/drawing/2014/main" val="2863391415"/>
                    </a:ext>
                  </a:extLst>
                </a:gridCol>
              </a:tblGrid>
              <a:tr h="9251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 dirty="0"/>
                        <a:t>Læringsmål - efter at have læst dette kapitel skal du kunne: </a:t>
                      </a:r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800"/>
                        <a:t>Dagsorden for modulet</a:t>
                      </a:r>
                    </a:p>
                    <a:p>
                      <a:endParaRPr lang="da-DK" sz="180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859630239"/>
                  </a:ext>
                </a:extLst>
              </a:tr>
              <a:tr h="2793374">
                <a:tc>
                  <a:txBody>
                    <a:bodyPr/>
                    <a:lstStyle/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Redegøre for mediernes rolle i samfundet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Vide hvordan medierne påvirker den politiske dagsorden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Vide hvordan politiske kommunikation foregår.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Undersøge aktuelle nyhedshistorier. 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Redegøre hvordan sociale påvirker der politiske kommunikation. </a:t>
                      </a:r>
                    </a:p>
                    <a:p>
                      <a:pPr marL="457200" indent="-457200">
                        <a:buAutoNum type="arabicParenR"/>
                      </a:pPr>
                      <a:r>
                        <a:rPr lang="da-DK" sz="1800" b="0" dirty="0"/>
                        <a:t>Opstille hypoteser og anvende teorier om mediernes indflydelse på vælgeren. </a:t>
                      </a:r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pPr marL="457200" indent="-457200">
                        <a:buAutoNum type="arabicParenR"/>
                      </a:pPr>
                      <a:endParaRPr lang="da-DK" sz="1800" b="0" dirty="0"/>
                    </a:p>
                    <a:p>
                      <a:endParaRPr lang="da-DK" sz="1800" dirty="0"/>
                    </a:p>
                  </a:txBody>
                  <a:tcPr marL="88961" marR="88961" marT="44480" marB="44480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Mediernes rolle i samfundet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Politisk meningsdannelse og medier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Politisk kommunikation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Undersøgelses- og diskussionsopgave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Politik og sociale medier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1800" dirty="0"/>
                        <a:t>Hypoteseopgave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da-DK" sz="1800" dirty="0"/>
                        <a:t>Afsluttende øvelse om læringsmål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br>
                        <a:rPr lang="da-DK" sz="1800" dirty="0"/>
                      </a:br>
                      <a:r>
                        <a:rPr lang="da-DK" sz="180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a-DK" sz="1800" dirty="0"/>
                    </a:p>
                  </a:txBody>
                  <a:tcPr marL="88961" marR="88961" marT="44480" marB="44480"/>
                </a:tc>
                <a:extLst>
                  <a:ext uri="{0D108BD9-81ED-4DB2-BD59-A6C34878D82A}">
                    <a16:rowId xmlns:a16="http://schemas.microsoft.com/office/drawing/2014/main" val="15253591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239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 126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Mediernes rolle i vores samfund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r>
              <a:rPr lang="da-DK" sz="2000" dirty="0"/>
              <a:t>Traditionelt set har medierne haft som ideal at være den fjerde kontrollerende statsmagt.</a:t>
            </a:r>
          </a:p>
          <a:p>
            <a:r>
              <a:rPr lang="da-DK" sz="2000" dirty="0"/>
              <a:t>Hvor vi tidligere primært fik vores nyheder fra tv og trykte aviser, får vi nu vores nyheder fra flere forskellige platforme, for eksempel Facebook eller nyhedsapps.</a:t>
            </a:r>
          </a:p>
          <a:p>
            <a:r>
              <a:rPr lang="da-DK" sz="2000" dirty="0"/>
              <a:t>Dermed er der opstået en såkaldt demokratisering af medierne, foregår formidlingen i de traditionelle medier stadig i stor udstrækning på mediernes vilkår.</a:t>
            </a:r>
          </a:p>
          <a:p>
            <a:endParaRPr lang="da-DK" sz="2000" dirty="0"/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Isosceles Triangle 130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Billede 11">
            <a:extLst>
              <a:ext uri="{FF2B5EF4-FFF2-40B4-BE49-F238E27FC236}">
                <a16:creationId xmlns:a16="http://schemas.microsoft.com/office/drawing/2014/main" id="{723D975C-CC39-40FB-8295-7B00EBC57C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0794" y="1782982"/>
            <a:ext cx="2722261" cy="2116558"/>
          </a:xfrm>
          <a:prstGeom prst="rect">
            <a:avLst/>
          </a:prstGeom>
        </p:spPr>
      </p:pic>
      <p:grpSp>
        <p:nvGrpSpPr>
          <p:cNvPr id="133" name="Group 132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34" name="Isosceles Triangle 133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Billede 12">
            <a:extLst>
              <a:ext uri="{FF2B5EF4-FFF2-40B4-BE49-F238E27FC236}">
                <a16:creationId xmlns:a16="http://schemas.microsoft.com/office/drawing/2014/main" id="{CD45A240-ED77-4968-AAA8-C56C9A8C3D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7132" y="4060406"/>
            <a:ext cx="5449588" cy="2084467"/>
          </a:xfrm>
          <a:prstGeom prst="rect">
            <a:avLst/>
          </a:prstGeom>
        </p:spPr>
      </p:pic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507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Rectangle 126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Politisk meningsdannelse og medier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 lnSpcReduction="10000"/>
          </a:bodyPr>
          <a:lstStyle/>
          <a:p>
            <a:r>
              <a:rPr lang="da-DK" sz="1700" dirty="0"/>
              <a:t>De traditionelle medier har en ”gatekeeper ”-funktion.</a:t>
            </a:r>
          </a:p>
          <a:p>
            <a:r>
              <a:rPr lang="da-DK" sz="1700" dirty="0"/>
              <a:t> Mellem de forskellige dagsordener spiller begreberne priming og framing en central rolle.</a:t>
            </a:r>
          </a:p>
          <a:p>
            <a:r>
              <a:rPr lang="da-DK" sz="1700" dirty="0"/>
              <a:t>Priming forstås, at medierne ved at beskæftige sig intenst med nogle emner og ignorere andre kan påvirke befolkningen med hensyn til, hvilke emner de ser som relevante og vigtige. </a:t>
            </a:r>
          </a:p>
          <a:p>
            <a:r>
              <a:rPr lang="da-DK" sz="1700" dirty="0"/>
              <a:t>Framing forstås den måde, de enkelte medier vinkler deres historier på. Framing hænger sammen med nyhedskriterierne, idet et medie kan vælge at udpege helte og skurke i en given sag eller vælge at vinkle en bestemt historie positivt eller negativt</a:t>
            </a:r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30" name="Isosceles Triangle 129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Billede 7">
            <a:extLst>
              <a:ext uri="{FF2B5EF4-FFF2-40B4-BE49-F238E27FC236}">
                <a16:creationId xmlns:a16="http://schemas.microsoft.com/office/drawing/2014/main" id="{FFA55E5A-CB84-4040-A926-EB02DD66BE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5320" y="2463156"/>
            <a:ext cx="6253212" cy="3001541"/>
          </a:xfrm>
          <a:prstGeom prst="rect">
            <a:avLst/>
          </a:prstGeom>
        </p:spPr>
      </p:pic>
      <p:grpSp>
        <p:nvGrpSpPr>
          <p:cNvPr id="133" name="Group 132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Isosceles Triangle 134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682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13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Politisk kommunikation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da-DK" sz="2000" dirty="0"/>
              <a:t>Medialisering: Medierne bestemmer den politiske kommunikations form og struktur. </a:t>
            </a:r>
          </a:p>
          <a:p>
            <a:r>
              <a:rPr lang="da-DK" sz="2000" dirty="0"/>
              <a:t>Spin er en betegnelse for de kommunikationsmæssige metoder, de benytter sig af. Det handler for politikeren om at målrette budskaberne til målgruppen via medierne. </a:t>
            </a:r>
          </a:p>
          <a:p>
            <a:r>
              <a:rPr lang="da-DK" sz="2000" dirty="0"/>
              <a:t>Issue-</a:t>
            </a:r>
            <a:r>
              <a:rPr lang="da-DK" sz="2000" dirty="0" err="1"/>
              <a:t>mapping</a:t>
            </a:r>
            <a:r>
              <a:rPr lang="da-DK" sz="2000" dirty="0"/>
              <a:t> er et andet brugt værktøj for politikere til at komme i medierne med. Med issue-</a:t>
            </a:r>
            <a:r>
              <a:rPr lang="da-DK" sz="2000" dirty="0" err="1"/>
              <a:t>mapping</a:t>
            </a:r>
            <a:r>
              <a:rPr lang="da-DK" sz="2000" dirty="0"/>
              <a:t> menes en kortlægning af de aktuelle emner i samfundsdebatten. </a:t>
            </a:r>
          </a:p>
          <a:p>
            <a:endParaRPr lang="da-DK" sz="2000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Isosceles Triangle 14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Isosceles Triangle 14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346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Rectangle 13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Undersøgelses- og diskussionsopgave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61892"/>
          </a:xfrm>
        </p:spPr>
        <p:txBody>
          <a:bodyPr>
            <a:normAutofit/>
          </a:bodyPr>
          <a:lstStyle/>
          <a:p>
            <a:r>
              <a:rPr lang="da-DK" sz="2000" dirty="0"/>
              <a:t>Undersøg i grupper hvad der dominerer mediernes dagsordener på for eksempel DR, TV2, Politiken, Berlingske, Jyllands-Posten, BT eller Ekstra Bladet. </a:t>
            </a:r>
          </a:p>
          <a:p>
            <a:r>
              <a:rPr lang="da-DK" sz="2000" dirty="0"/>
              <a:t>Hvordan og på hvilken måde, er nyhedskriterierne i spil ved de historier der dominerer mediernes dagsorden.</a:t>
            </a:r>
          </a:p>
          <a:p>
            <a:r>
              <a:rPr lang="da-DK" sz="2000" dirty="0"/>
              <a:t>Diskuter med en gruppen - hvordan I synes, at politikerne har kommunikeret om disse sager eller emner, herunder om I synes de har benyttet sig af forskellige former for spin til at placere sig i bedre position over for befolkningen/vælgerne.</a:t>
            </a: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Isosceles Triangle 14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Isosceles Triangle 14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888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7A5495F-CF2F-4925-BCC2-52605ACC13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Politik og sociale medier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C06212-37DE-414F-A4DB-6DEF5415C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9" y="1782981"/>
            <a:ext cx="4008384" cy="4393982"/>
          </a:xfrm>
        </p:spPr>
        <p:txBody>
          <a:bodyPr>
            <a:normAutofit/>
          </a:bodyPr>
          <a:lstStyle/>
          <a:p>
            <a:r>
              <a:rPr lang="da-DK" sz="1600"/>
              <a:t>Sociale medier adskiller sig fra de mere almindelige medier, ved at kommunikationen bevæger sig begge veje mellem afsender og modtager. </a:t>
            </a:r>
          </a:p>
          <a:p>
            <a:pPr lvl="1"/>
            <a:r>
              <a:rPr lang="da-DK" sz="1600"/>
              <a:t>Giver sociale medier politikerne mulighed for at komme i direkte kontakt med deres vælgere</a:t>
            </a:r>
          </a:p>
          <a:p>
            <a:pPr lvl="1"/>
            <a:r>
              <a:rPr lang="da-DK" sz="1600"/>
              <a:t>Politikerne har større mulighed for at bestemme indholdet. De behøver ikke at stille op til pressemøde og svare på kritiske spørgsmål. </a:t>
            </a:r>
          </a:p>
          <a:p>
            <a:r>
              <a:rPr lang="da-DK" sz="1600"/>
              <a:t>2 hypoteser domineret forestillingerne om sammenhængen mellem sociale medier og politik:</a:t>
            </a:r>
          </a:p>
          <a:p>
            <a:pPr marL="800100" lvl="1" indent="-342900">
              <a:buFont typeface="+mj-lt"/>
              <a:buAutoNum type="arabicPeriod"/>
            </a:pPr>
            <a:r>
              <a:rPr lang="da-DK" sz="1600"/>
              <a:t>Mobiliseringshypotesen</a:t>
            </a:r>
          </a:p>
          <a:p>
            <a:pPr marL="800100" lvl="1" indent="-342900">
              <a:buFont typeface="+mj-lt"/>
              <a:buAutoNum type="arabicPeriod"/>
            </a:pPr>
            <a:r>
              <a:rPr lang="da-DK" sz="1600"/>
              <a:t>Forstærkelseshypotesen</a:t>
            </a:r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92" name="Isosceles Triangle 9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Billede 7">
            <a:extLst>
              <a:ext uri="{FF2B5EF4-FFF2-40B4-BE49-F238E27FC236}">
                <a16:creationId xmlns:a16="http://schemas.microsoft.com/office/drawing/2014/main" id="{3CB6433A-211C-4C2E-8704-8C6FA0759A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5320" y="2916514"/>
            <a:ext cx="6253212" cy="2094826"/>
          </a:xfrm>
          <a:prstGeom prst="rect">
            <a:avLst/>
          </a:prstGeom>
        </p:spPr>
      </p:pic>
      <p:grpSp>
        <p:nvGrpSpPr>
          <p:cNvPr id="95" name="Group 9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Isosceles Triangle 9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5" name="Billede 4" descr="Et billede, der indeholder tekst&#10;&#10;Automatisk genereret beskrivelse">
            <a:extLst>
              <a:ext uri="{FF2B5EF4-FFF2-40B4-BE49-F238E27FC236}">
                <a16:creationId xmlns:a16="http://schemas.microsoft.com/office/drawing/2014/main" id="{875B8B62-8644-42FA-9DF4-E91CFC1BA0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32644" y="0"/>
            <a:ext cx="2359356" cy="944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5100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289CECF-A055-45E5-883E-D5ACDCC83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 dirty="0"/>
              <a:t>Hypoteseopgave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3A5A486-A0BF-44BB-B367-3EBD9D602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4080" y="-1"/>
            <a:ext cx="2485812" cy="994324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Pladsholder til indhold 9">
            <a:extLst>
              <a:ext uri="{FF2B5EF4-FFF2-40B4-BE49-F238E27FC236}">
                <a16:creationId xmlns:a16="http://schemas.microsoft.com/office/drawing/2014/main" id="{2FD3CC1D-A2A5-4CC9-A9C9-BF3A1E5A8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5454"/>
            <a:ext cx="10515600" cy="453150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da-DK" dirty="0"/>
              <a:t>Læs tekstboks 8.2. </a:t>
            </a:r>
          </a:p>
          <a:p>
            <a:pPr marL="0" indent="0">
              <a:buNone/>
            </a:pPr>
            <a:r>
              <a:rPr lang="da-DK" dirty="0"/>
              <a:t>Opstil, i grupper af 2-3 pers., en eller to hypoteser på baggrund af de beskrevne teorier (Kanyle-, </a:t>
            </a:r>
            <a:r>
              <a:rPr lang="da-DK" dirty="0" err="1"/>
              <a:t>Totrins</a:t>
            </a:r>
            <a:r>
              <a:rPr lang="da-DK" dirty="0"/>
              <a:t>- </a:t>
            </a:r>
            <a:r>
              <a:rPr lang="da-DK" dirty="0" err="1"/>
              <a:t>etc</a:t>
            </a:r>
            <a:r>
              <a:rPr lang="da-DK" dirty="0"/>
              <a:t>) om måden vi modtager vores oplysninger fra medierne på.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Undersøg jeres hypotese ( r): Undersøgelsen skal indeholde 2-3 interviews. </a:t>
            </a:r>
          </a:p>
          <a:p>
            <a:pPr marL="0" indent="0">
              <a:buNone/>
            </a:pPr>
            <a:r>
              <a:rPr lang="da-DK" dirty="0"/>
              <a:t>Interviews skal optages, idet i næste time skal arbejde med at formidle jeres resultat med udgangspunkt i nyhedskriterierne!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Formidling: I skal herefter formidle resultatet af jeres undersøgelsen.  Jeres formidling skal vinkles efter nyhedskriterierne. </a:t>
            </a:r>
          </a:p>
          <a:p>
            <a:pPr marL="0" indent="0">
              <a:buNone/>
            </a:pPr>
            <a:r>
              <a:rPr lang="da-DK" dirty="0"/>
              <a:t>Jeres formidlingsmetode (podcast, vodcast el. andet) vælger i selv.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17432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5908AD-5BC9-4F3E-AE55-B380BDB98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da-DK" sz="3600"/>
              <a:t>Læringsmål – kan du det?</a:t>
            </a: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2F1DAE66-90C3-4C80-AC46-AA4D1A285E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0696696"/>
              </p:ext>
            </p:extLst>
          </p:nvPr>
        </p:nvGraphicFramePr>
        <p:xfrm>
          <a:off x="838200" y="1825625"/>
          <a:ext cx="105156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57378272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19857574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a-DK" dirty="0"/>
                        <a:t>Læringsmål: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/>
                        <a:t>Dine noter: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30347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Redegøre for mediernes rolle i samfundet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Vide hvordan medierne påvirker den politiske dagsorden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Vide hvordan politiske kommunikation foregår.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Undersøge aktuelle nyhedshistorier.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Redegøre hvordan sociale påvirker der politiske kommunikation. 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a-DK" sz="1800" b="0" dirty="0"/>
                        <a:t>Opstille hypoteser og anvende teorier om mediernes indflydelse på vælgeren.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96569"/>
                  </a:ext>
                </a:extLst>
              </a:tr>
            </a:tbl>
          </a:graphicData>
        </a:graphic>
      </p:graphicFrame>
      <p:grpSp>
        <p:nvGrpSpPr>
          <p:cNvPr id="11" name="Group 10">
            <a:extLst>
              <a:ext uri="{FF2B5EF4-FFF2-40B4-BE49-F238E27FC236}">
                <a16:creationId xmlns:a16="http://schemas.microsoft.com/office/drawing/2014/main" id="{828A5161-06F1-46CF-8AD7-844680A59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4601497"/>
            <a:ext cx="1014060" cy="2017580"/>
            <a:chOff x="0" y="4601497"/>
            <a:chExt cx="1014060" cy="2017580"/>
          </a:xfrm>
        </p:grpSpPr>
        <p:sp>
          <p:nvSpPr>
            <p:cNvPr id="12" name="Isosceles Triangle 11">
              <a:extLst>
                <a:ext uri="{FF2B5EF4-FFF2-40B4-BE49-F238E27FC236}">
                  <a16:creationId xmlns:a16="http://schemas.microsoft.com/office/drawing/2014/main" id="{D3F51FEB-38FB-4F6C-9F7B-2F2AFAB654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501760" y="5103257"/>
              <a:ext cx="2017580" cy="1014060"/>
            </a:xfrm>
            <a:prstGeom prst="triangle">
              <a:avLst>
                <a:gd name="adj" fmla="val 50000"/>
              </a:avLst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E547BA6-BAE0-43BB-A7CA-60F69CE252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427916" y="572870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" name="Pladsholder til indhold 7" descr="Et billede, der indeholder tekst, clipart&#10;&#10;Automatisk genereret beskrivelse">
            <a:extLst>
              <a:ext uri="{FF2B5EF4-FFF2-40B4-BE49-F238E27FC236}">
                <a16:creationId xmlns:a16="http://schemas.microsoft.com/office/drawing/2014/main" id="{B1C20693-EBC3-44F8-8B28-A5B7F7EE2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392" y="-23543"/>
            <a:ext cx="3284659" cy="1313863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5995D10D-E9C9-47DB-AE7E-801FEF38F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219290" y="1"/>
            <a:ext cx="972709" cy="1935307"/>
            <a:chOff x="10918968" y="713127"/>
            <a:chExt cx="1273032" cy="2532832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C1A72C6-3DE4-4EC3-9AD5-9E0D40D8C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0B0DA1F1-C391-4EDF-9FE0-23E86E137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10526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654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Kapitel 8: Medier og politik</vt:lpstr>
      <vt:lpstr>Mediernes rolle i vores samfund</vt:lpstr>
      <vt:lpstr>Politisk meningsdannelse og medier</vt:lpstr>
      <vt:lpstr>Politisk kommunikation</vt:lpstr>
      <vt:lpstr>Undersøgelses- og diskussionsopgave</vt:lpstr>
      <vt:lpstr>Politik og sociale medier</vt:lpstr>
      <vt:lpstr>Hypoteseopgave</vt:lpstr>
      <vt:lpstr>Læringsmål – kan du det?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Kapitel XX</dc:title>
  <dc:creator>Jesper Hjarsbæk</dc:creator>
  <cp:lastModifiedBy>Jesper Hjarsbæk Rasmussen</cp:lastModifiedBy>
  <cp:revision>37</cp:revision>
  <dcterms:created xsi:type="dcterms:W3CDTF">2021-10-11T07:32:15Z</dcterms:created>
  <dcterms:modified xsi:type="dcterms:W3CDTF">2021-10-17T18:25:08Z</dcterms:modified>
</cp:coreProperties>
</file>