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64" r:id="rId2"/>
    <p:sldId id="259" r:id="rId3"/>
    <p:sldId id="273" r:id="rId4"/>
    <p:sldId id="261" r:id="rId5"/>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llemlayout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yst layout 1 - Markerin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5758FB7-9AC5-4552-8A53-C91805E547FA}" styleName="Tema til typografi 1 - Markering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E450BB-A1C3-4DD4-B499-3696E582806B}" type="datetimeFigureOut">
              <a:rPr lang="da-DK" smtClean="0"/>
              <a:t>18-10-2021</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1E8273-A264-4862-8881-9F436CDA77ED}" type="slidenum">
              <a:rPr lang="da-DK" smtClean="0"/>
              <a:t>‹nr.›</a:t>
            </a:fld>
            <a:endParaRPr lang="da-DK"/>
          </a:p>
        </p:txBody>
      </p:sp>
    </p:spTree>
    <p:extLst>
      <p:ext uri="{BB962C8B-B14F-4D97-AF65-F5344CB8AC3E}">
        <p14:creationId xmlns:p14="http://schemas.microsoft.com/office/powerpoint/2010/main" val="2758219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8D02AE-1DED-4D1D-9945-7806BD66FB31}"/>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8A3FBBA-E8B9-4FCD-8295-5B0F1F028D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550F9AE-19FE-4AED-8027-24B4FE03F7D9}"/>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6ED497F8-4A0C-4C56-AD55-0C880CFF24C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BCE2C57-BE4D-412C-AFE1-63C1EDD76C40}"/>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843634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D9269-F0D7-4019-BA05-4D942A649FA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FB1EB501-C62B-45E2-B70D-35FBD3BBDA52}"/>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25CFAE5-4EE1-4C49-8B3C-C6C1B44CDCD2}"/>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B68B0089-AAB4-4047-B645-729E444B4739}"/>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58B9096-28A8-4124-A6BF-DB8254DEDF58}"/>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93785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FA86CC5D-F118-4F4E-A92E-3ACE64898789}"/>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306BB8F-903B-4CFC-87C7-E0F2E5C3F589}"/>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F54CAF06-6A38-4BEB-AACF-ED12D7C345E7}"/>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FEAA1663-21A9-4986-A6E6-907382287E04}"/>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606F427D-8EBD-4702-A2EF-27C74A017D27}"/>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897893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98FDA7-2F40-47F5-A034-E2E09102859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B02042-F6DE-43B5-83B4-01EC622302D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9ABDA1-9B38-4E7D-8B7E-B8D0F63BFFAE}"/>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3C524FAA-AFC2-4B62-A681-8205ADCDA40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28D1C47-5E61-4042-98D9-28967295B68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407064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A65639-C213-4C3D-8ABD-3473B92681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17ED6D6A-3229-418F-B7E4-CF0DACCA45D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14ACE8BF-A250-4B8F-856A-8EC1B71771DD}"/>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9A4AECF2-037C-4740-AA87-C43EAC9D762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B0BB7CE6-2C4D-4E4C-A4C7-8C4DAC66384A}"/>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66074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8B26B8-C27F-4134-9B03-BBFD68E1881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46ABC3-D66C-4B85-B41D-7243D3BF01CA}"/>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1C2F20D5-DCDC-4AE3-91D4-0D7E0AF992FE}"/>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4B334769-F55A-4327-AD93-621BC4ECFDF3}"/>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4ACFD51D-F841-4B1C-B766-AB7CD59BDE0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A1EAF2EC-424B-4F16-946A-F0B358745D6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6297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B7A537-3190-403D-9D44-7BAB088A958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C916A32-D948-431F-B58A-4FB4BCC09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17BAA6E2-C123-49F2-AC87-1A09649E557D}"/>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3C6DB95E-2AB7-4F0C-B665-D3DF9123BF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49F46504-3BE9-4621-8E05-87CA18AA818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99A42F6-BBDE-4997-B404-2C53796737DB}"/>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8" name="Pladsholder til sidefod 7">
            <a:extLst>
              <a:ext uri="{FF2B5EF4-FFF2-40B4-BE49-F238E27FC236}">
                <a16:creationId xmlns:a16="http://schemas.microsoft.com/office/drawing/2014/main" id="{0CEF43F8-2EB7-4590-A1C3-9759DCEEEC10}"/>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EB52628-7280-43E5-8B40-68672345F2D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408858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F832A9-3263-4917-8503-7A5E076E278A}"/>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6EF34F5A-CE74-416D-924D-C7E559A9706F}"/>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4" name="Pladsholder til sidefod 3">
            <a:extLst>
              <a:ext uri="{FF2B5EF4-FFF2-40B4-BE49-F238E27FC236}">
                <a16:creationId xmlns:a16="http://schemas.microsoft.com/office/drawing/2014/main" id="{E178EBFB-BE91-4CFE-8B6D-82F5C3EE6029}"/>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42ED9CA8-8E2C-4DB6-B91C-F74B7903596D}"/>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2592510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5CCC359F-B6B5-49A6-B9A3-B014AAC41E86}"/>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3" name="Pladsholder til sidefod 2">
            <a:extLst>
              <a:ext uri="{FF2B5EF4-FFF2-40B4-BE49-F238E27FC236}">
                <a16:creationId xmlns:a16="http://schemas.microsoft.com/office/drawing/2014/main" id="{A0F15608-DA72-4122-9F0E-18CB340931B8}"/>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883EF46C-8B0C-4C21-91C4-E6580365DBBC}"/>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300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70E312-55E3-46F3-9D01-3B6C97340F2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E615451-0FDB-4676-A164-CA59399EB2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F604A54-6FB7-4803-8C3D-956A59EBC2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6BE03F57-4107-4416-9B5F-47A50F4D7BDF}"/>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DA1FE536-BFEF-49BF-B1CA-D842B0943A8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0CC1704-C6BC-4D68-9431-2B284D6CAEEB}"/>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1965692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24E19-7370-4AA5-B8F7-70632D37A111}"/>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5CE7E19C-1FD1-4F30-8B5F-055D2F18E6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0D150896-0FB3-4DDE-903C-70CA20FA35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4F790192-91B1-47E0-901C-AAFEA3677903}"/>
              </a:ext>
            </a:extLst>
          </p:cNvPr>
          <p:cNvSpPr>
            <a:spLocks noGrp="1"/>
          </p:cNvSpPr>
          <p:nvPr>
            <p:ph type="dt" sz="half" idx="10"/>
          </p:nvPr>
        </p:nvSpPr>
        <p:spPr/>
        <p:txBody>
          <a:bodyPr/>
          <a:lstStyle/>
          <a:p>
            <a:fld id="{4069DD96-5E4F-4ED6-AA22-0F486D1215A3}" type="datetimeFigureOut">
              <a:rPr lang="da-DK" smtClean="0"/>
              <a:t>18-10-2021</a:t>
            </a:fld>
            <a:endParaRPr lang="da-DK"/>
          </a:p>
        </p:txBody>
      </p:sp>
      <p:sp>
        <p:nvSpPr>
          <p:cNvPr id="6" name="Pladsholder til sidefod 5">
            <a:extLst>
              <a:ext uri="{FF2B5EF4-FFF2-40B4-BE49-F238E27FC236}">
                <a16:creationId xmlns:a16="http://schemas.microsoft.com/office/drawing/2014/main" id="{D6E10B5C-267A-4612-A6DE-8E0AF9FBE94D}"/>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11888A-B93F-400E-8FB0-648726B0CE1F}"/>
              </a:ext>
            </a:extLst>
          </p:cNvPr>
          <p:cNvSpPr>
            <a:spLocks noGrp="1"/>
          </p:cNvSpPr>
          <p:nvPr>
            <p:ph type="sldNum" sz="quarter" idx="12"/>
          </p:nvPr>
        </p:nvSpPr>
        <p:spPr/>
        <p:txBody>
          <a:bodyPr/>
          <a:lstStyle/>
          <a:p>
            <a:fld id="{A97A88B6-95D6-488E-9508-620355013096}" type="slidenum">
              <a:rPr lang="da-DK" smtClean="0"/>
              <a:t>‹nr.›</a:t>
            </a:fld>
            <a:endParaRPr lang="da-DK"/>
          </a:p>
        </p:txBody>
      </p:sp>
    </p:spTree>
    <p:extLst>
      <p:ext uri="{BB962C8B-B14F-4D97-AF65-F5344CB8AC3E}">
        <p14:creationId xmlns:p14="http://schemas.microsoft.com/office/powerpoint/2010/main" val="3100386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6C64F1A-5DDA-41CC-81E0-1974FD6F1D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7AFFE922-6A2C-4D5D-9801-7DF7BB8E8E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9348F80-2ECA-48AA-9B75-BAA9A038EE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69DD96-5E4F-4ED6-AA22-0F486D1215A3}" type="datetimeFigureOut">
              <a:rPr lang="da-DK" smtClean="0"/>
              <a:t>18-10-2021</a:t>
            </a:fld>
            <a:endParaRPr lang="da-DK"/>
          </a:p>
        </p:txBody>
      </p:sp>
      <p:sp>
        <p:nvSpPr>
          <p:cNvPr id="5" name="Pladsholder til sidefod 4">
            <a:extLst>
              <a:ext uri="{FF2B5EF4-FFF2-40B4-BE49-F238E27FC236}">
                <a16:creationId xmlns:a16="http://schemas.microsoft.com/office/drawing/2014/main" id="{56DF7662-9C63-4388-8790-086C11264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BBE5BD8E-2F31-46E7-AC36-4143FA5C04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A88B6-95D6-488E-9508-620355013096}" type="slidenum">
              <a:rPr lang="da-DK" smtClean="0"/>
              <a:t>‹nr.›</a:t>
            </a:fld>
            <a:endParaRPr lang="da-DK"/>
          </a:p>
        </p:txBody>
      </p:sp>
    </p:spTree>
    <p:extLst>
      <p:ext uri="{BB962C8B-B14F-4D97-AF65-F5344CB8AC3E}">
        <p14:creationId xmlns:p14="http://schemas.microsoft.com/office/powerpoint/2010/main" val="3242474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yheder.tv2.dk/samfund/2019-05-28-her-er-landets-mest-magtfulde-persone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E5C027C0-2AD1-47E8-B93D-75EFE751950F}"/>
              </a:ext>
            </a:extLst>
          </p:cNvPr>
          <p:cNvSpPr>
            <a:spLocks noGrp="1"/>
          </p:cNvSpPr>
          <p:nvPr>
            <p:ph type="title"/>
          </p:nvPr>
        </p:nvSpPr>
        <p:spPr>
          <a:xfrm>
            <a:off x="643467" y="321734"/>
            <a:ext cx="10905066" cy="1135737"/>
          </a:xfrm>
        </p:spPr>
        <p:txBody>
          <a:bodyPr>
            <a:normAutofit/>
          </a:bodyPr>
          <a:lstStyle/>
          <a:p>
            <a:r>
              <a:rPr lang="da-DK" sz="3600" b="1" dirty="0"/>
              <a:t>Kapitel 9: Magt</a:t>
            </a:r>
            <a:endParaRPr lang="da-DK" sz="3600" dirty="0"/>
          </a:p>
        </p:txBody>
      </p:sp>
      <p:sp>
        <p:nvSpPr>
          <p:cNvPr id="7" name="Rectangle 3">
            <a:extLst>
              <a:ext uri="{FF2B5EF4-FFF2-40B4-BE49-F238E27FC236}">
                <a16:creationId xmlns:a16="http://schemas.microsoft.com/office/drawing/2014/main" id="{64D2FB4A-93C1-4A24-9896-48C3A09D40B7}"/>
              </a:ext>
            </a:extLst>
          </p:cNvPr>
          <p:cNvSpPr>
            <a:spLocks noGrp="1" noChangeArrowheads="1"/>
          </p:cNvSpPr>
          <p:nvPr>
            <p:ph idx="1"/>
          </p:nvPr>
        </p:nvSpPr>
        <p:spPr bwMode="auto">
          <a:xfrm>
            <a:off x="643469" y="1782981"/>
            <a:ext cx="4008384" cy="439398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a:p>
            <a:pPr marL="0" marR="0" lvl="0" indent="0" defTabSz="914400" rtl="0" eaLnBrk="0" fontAlgn="base" latinLnBrk="0" hangingPunct="0">
              <a:spcBef>
                <a:spcPct val="0"/>
              </a:spcBef>
              <a:spcAft>
                <a:spcPts val="600"/>
              </a:spcAft>
              <a:buClrTx/>
              <a:buSzTx/>
              <a:buFontTx/>
              <a:buNone/>
              <a:tabLst/>
            </a:pPr>
            <a:endParaRPr kumimoji="0" lang="da-DK" altLang="da-DK" sz="2000" b="0" i="0" u="none" strike="noStrike" cap="none" normalizeH="0" baseline="0">
              <a:ln>
                <a:noFill/>
              </a:ln>
              <a:effectLst/>
              <a:latin typeface="Arial" panose="020B0604020202020204" pitchFamily="34" charset="0"/>
            </a:endParaRPr>
          </a:p>
        </p:txBody>
      </p:sp>
      <p:grpSp>
        <p:nvGrpSpPr>
          <p:cNvPr id="14" name="Group 13">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9" name="Rectangle 18">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sosceles Triangle 19">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ladsholder til indhold 7" descr="Et billede, der indeholder tekst, clipart&#10;&#10;Automatisk genereret beskrivelse">
            <a:extLst>
              <a:ext uri="{FF2B5EF4-FFF2-40B4-BE49-F238E27FC236}">
                <a16:creationId xmlns:a16="http://schemas.microsoft.com/office/drawing/2014/main" id="{F53C9B9B-6C31-42EB-88C2-87CC0F895AB2}"/>
              </a:ext>
            </a:extLst>
          </p:cNvPr>
          <p:cNvPicPr>
            <a:picLocks noChangeAspect="1"/>
          </p:cNvPicPr>
          <p:nvPr/>
        </p:nvPicPr>
        <p:blipFill>
          <a:blip r:embed="rId2">
            <a:alphaModFix amt="48000"/>
            <a:extLst>
              <a:ext uri="{28A0092B-C50C-407E-A947-70E740481C1C}">
                <a14:useLocalDpi xmlns:a14="http://schemas.microsoft.com/office/drawing/2010/main" val="0"/>
              </a:ext>
            </a:extLst>
          </a:blip>
          <a:stretch>
            <a:fillRect/>
          </a:stretch>
        </p:blipFill>
        <p:spPr>
          <a:xfrm>
            <a:off x="9831212" y="14276"/>
            <a:ext cx="2360788" cy="944315"/>
          </a:xfrm>
          <a:prstGeom prst="rect">
            <a:avLst/>
          </a:prstGeom>
        </p:spPr>
      </p:pic>
      <p:graphicFrame>
        <p:nvGraphicFramePr>
          <p:cNvPr id="3" name="Tabel 4">
            <a:extLst>
              <a:ext uri="{FF2B5EF4-FFF2-40B4-BE49-F238E27FC236}">
                <a16:creationId xmlns:a16="http://schemas.microsoft.com/office/drawing/2014/main" id="{712497F4-C7CE-4834-B8D2-DA1F43970BE0}"/>
              </a:ext>
            </a:extLst>
          </p:cNvPr>
          <p:cNvGraphicFramePr>
            <a:graphicFrameLocks noGrp="1"/>
          </p:cNvGraphicFramePr>
          <p:nvPr>
            <p:extLst>
              <p:ext uri="{D42A27DB-BD31-4B8C-83A1-F6EECF244321}">
                <p14:modId xmlns:p14="http://schemas.microsoft.com/office/powerpoint/2010/main" val="1010711099"/>
              </p:ext>
            </p:extLst>
          </p:nvPr>
        </p:nvGraphicFramePr>
        <p:xfrm>
          <a:off x="643468" y="2104644"/>
          <a:ext cx="10905066" cy="3718568"/>
        </p:xfrm>
        <a:graphic>
          <a:graphicData uri="http://schemas.openxmlformats.org/drawingml/2006/table">
            <a:tbl>
              <a:tblPr firstRow="1" bandRow="1">
                <a:tableStyleId>{5C22544A-7EE6-4342-B048-85BDC9FD1C3A}</a:tableStyleId>
              </a:tblPr>
              <a:tblGrid>
                <a:gridCol w="5490241">
                  <a:extLst>
                    <a:ext uri="{9D8B030D-6E8A-4147-A177-3AD203B41FA5}">
                      <a16:colId xmlns:a16="http://schemas.microsoft.com/office/drawing/2014/main" val="1922221262"/>
                    </a:ext>
                  </a:extLst>
                </a:gridCol>
                <a:gridCol w="5414825">
                  <a:extLst>
                    <a:ext uri="{9D8B030D-6E8A-4147-A177-3AD203B41FA5}">
                      <a16:colId xmlns:a16="http://schemas.microsoft.com/office/drawing/2014/main" val="2863391415"/>
                    </a:ext>
                  </a:extLst>
                </a:gridCol>
              </a:tblGrid>
              <a:tr h="92519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dirty="0"/>
                        <a:t>Læringsmål - efter at have læst dette kapitel skal du kunne: </a:t>
                      </a:r>
                    </a:p>
                  </a:txBody>
                  <a:tcPr marL="88961" marR="88961" marT="44480" marB="444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a:t>Dagsorden for modulet</a:t>
                      </a:r>
                    </a:p>
                    <a:p>
                      <a:endParaRPr lang="da-DK" sz="1800"/>
                    </a:p>
                  </a:txBody>
                  <a:tcPr marL="88961" marR="88961" marT="44480" marB="44480"/>
                </a:tc>
                <a:extLst>
                  <a:ext uri="{0D108BD9-81ED-4DB2-BD59-A6C34878D82A}">
                    <a16:rowId xmlns:a16="http://schemas.microsoft.com/office/drawing/2014/main" val="1859630239"/>
                  </a:ext>
                </a:extLst>
              </a:tr>
              <a:tr h="2793374">
                <a:tc>
                  <a:txBody>
                    <a:bodyPr/>
                    <a:lstStyle/>
                    <a:p>
                      <a:pPr marL="457200" indent="-457200">
                        <a:buAutoNum type="arabicParenR"/>
                      </a:pPr>
                      <a:r>
                        <a:rPr lang="da-DK" sz="1800" b="0" dirty="0"/>
                        <a:t>Definere  magt</a:t>
                      </a:r>
                    </a:p>
                    <a:p>
                      <a:pPr marL="457200" indent="-457200">
                        <a:buAutoNum type="arabicParenR"/>
                      </a:pPr>
                      <a:r>
                        <a:rPr lang="da-DK" sz="1800" b="0" dirty="0"/>
                        <a:t>Redegøre for forskellige magtformer</a:t>
                      </a:r>
                    </a:p>
                    <a:p>
                      <a:pPr marL="457200" indent="-457200">
                        <a:buAutoNum type="arabicParenR"/>
                      </a:pPr>
                      <a:r>
                        <a:rPr lang="da-DK" sz="1800" b="0" dirty="0"/>
                        <a:t>Identificere forskellige magtformer i virkeligheden.</a:t>
                      </a:r>
                    </a:p>
                    <a:p>
                      <a:pPr marL="457200" indent="-457200">
                        <a:buAutoNum type="arabicParenR"/>
                      </a:pPr>
                      <a:r>
                        <a:rPr lang="da-DK" sz="1800" b="0" dirty="0"/>
                        <a:t>Anvende viden om magtformer</a:t>
                      </a:r>
                    </a:p>
                    <a:p>
                      <a:pPr marL="457200" indent="-457200">
                        <a:buAutoNum type="arabicParenR"/>
                      </a:pPr>
                      <a:endParaRPr lang="da-DK" sz="1800" b="0" dirty="0"/>
                    </a:p>
                    <a:p>
                      <a:pPr marL="457200" indent="-457200">
                        <a:buAutoNum type="arabicParenR"/>
                      </a:pPr>
                      <a:endParaRPr lang="da-DK" sz="1800" b="0" dirty="0"/>
                    </a:p>
                    <a:p>
                      <a:pPr marL="457200" indent="-457200">
                        <a:buAutoNum type="arabicParenR"/>
                      </a:pPr>
                      <a:endParaRPr lang="da-DK" sz="1800" b="0" dirty="0"/>
                    </a:p>
                    <a:p>
                      <a:endParaRPr lang="da-DK" sz="1800" dirty="0"/>
                    </a:p>
                  </a:txBody>
                  <a:tcPr marL="88961" marR="88961" marT="44480" marB="44480"/>
                </a:tc>
                <a:tc>
                  <a:txBody>
                    <a:bodyPr/>
                    <a:lstStyle/>
                    <a:p>
                      <a:pPr marL="285750" indent="-285750">
                        <a:buFont typeface="Arial" panose="020B0604020202020204" pitchFamily="34" charset="0"/>
                        <a:buChar char="•"/>
                      </a:pPr>
                      <a:r>
                        <a:rPr lang="da-DK" sz="1800" dirty="0"/>
                        <a:t>Hvad er magt? </a:t>
                      </a:r>
                    </a:p>
                    <a:p>
                      <a:pPr marL="285750" indent="-285750">
                        <a:buFont typeface="Arial" panose="020B0604020202020204" pitchFamily="34" charset="0"/>
                        <a:buChar char="•"/>
                      </a:pPr>
                      <a:r>
                        <a:rPr lang="da-DK" sz="1800" dirty="0"/>
                        <a:t>Undersøgelsesopgave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800" dirty="0"/>
                        <a:t>Afsluttende øvelse om læringsmål</a:t>
                      </a:r>
                    </a:p>
                    <a:p>
                      <a:pPr marL="0" indent="0">
                        <a:buFont typeface="Arial" panose="020B0604020202020204" pitchFamily="34" charset="0"/>
                        <a:buNone/>
                      </a:pPr>
                      <a:br>
                        <a:rPr lang="da-DK" sz="1800" dirty="0"/>
                      </a:br>
                      <a:r>
                        <a:rPr lang="da-DK" sz="1800" dirty="0"/>
                        <a:t> </a:t>
                      </a:r>
                    </a:p>
                    <a:p>
                      <a:pPr marL="285750" indent="-285750">
                        <a:buFont typeface="Arial" panose="020B0604020202020204" pitchFamily="34" charset="0"/>
                        <a:buChar char="•"/>
                      </a:pPr>
                      <a:endParaRPr lang="da-DK" sz="1800" dirty="0"/>
                    </a:p>
                  </a:txBody>
                  <a:tcPr marL="88961" marR="88961" marT="44480" marB="44480"/>
                </a:tc>
                <a:extLst>
                  <a:ext uri="{0D108BD9-81ED-4DB2-BD59-A6C34878D82A}">
                    <a16:rowId xmlns:a16="http://schemas.microsoft.com/office/drawing/2014/main" val="1525359183"/>
                  </a:ext>
                </a:extLst>
              </a:tr>
            </a:tbl>
          </a:graphicData>
        </a:graphic>
      </p:graphicFrame>
    </p:spTree>
    <p:extLst>
      <p:ext uri="{BB962C8B-B14F-4D97-AF65-F5344CB8AC3E}">
        <p14:creationId xmlns:p14="http://schemas.microsoft.com/office/powerpoint/2010/main" val="401123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0" name="Rectangle 139">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Hvad er magt?</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9" y="1782981"/>
            <a:ext cx="4008384" cy="4393982"/>
          </a:xfrm>
        </p:spPr>
        <p:txBody>
          <a:bodyPr>
            <a:normAutofit/>
          </a:bodyPr>
          <a:lstStyle/>
          <a:p>
            <a:r>
              <a:rPr lang="da-DK" sz="2000" dirty="0"/>
              <a:t>Grundlæggende er der mange forskellige definitioner på, hvad magt er. Den simpleste er, at magt er, når aktør A kan få aktør B til at gøre noget, som B ellers ikke ville have gjort.</a:t>
            </a:r>
          </a:p>
          <a:p>
            <a:r>
              <a:rPr lang="da-DK" sz="2000" dirty="0"/>
              <a:t>Men mange forskellige dimensioner</a:t>
            </a:r>
          </a:p>
        </p:txBody>
      </p:sp>
      <p:grpSp>
        <p:nvGrpSpPr>
          <p:cNvPr id="142" name="Group 141">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43" name="Isosceles Triangle 14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Rectangle 143">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6" name="Group 145">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47" name="Rectangle 146">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Isosceles Triangle 147">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2"/>
          <a:stretch>
            <a:fillRect/>
          </a:stretch>
        </p:blipFill>
        <p:spPr>
          <a:xfrm>
            <a:off x="9832644" y="0"/>
            <a:ext cx="2359356" cy="944962"/>
          </a:xfrm>
          <a:prstGeom prst="rect">
            <a:avLst/>
          </a:prstGeom>
        </p:spPr>
      </p:pic>
      <p:graphicFrame>
        <p:nvGraphicFramePr>
          <p:cNvPr id="4" name="Tabel 3">
            <a:extLst>
              <a:ext uri="{FF2B5EF4-FFF2-40B4-BE49-F238E27FC236}">
                <a16:creationId xmlns:a16="http://schemas.microsoft.com/office/drawing/2014/main" id="{4D28BD1C-9F67-40EF-9297-8FEE87A7B7E5}"/>
              </a:ext>
            </a:extLst>
          </p:cNvPr>
          <p:cNvGraphicFramePr>
            <a:graphicFrameLocks noGrp="1"/>
          </p:cNvGraphicFramePr>
          <p:nvPr>
            <p:extLst>
              <p:ext uri="{D42A27DB-BD31-4B8C-83A1-F6EECF244321}">
                <p14:modId xmlns:p14="http://schemas.microsoft.com/office/powerpoint/2010/main" val="1676848062"/>
              </p:ext>
            </p:extLst>
          </p:nvPr>
        </p:nvGraphicFramePr>
        <p:xfrm>
          <a:off x="5713529" y="1144806"/>
          <a:ext cx="5854449" cy="5244254"/>
        </p:xfrm>
        <a:graphic>
          <a:graphicData uri="http://schemas.openxmlformats.org/drawingml/2006/table">
            <a:tbl>
              <a:tblPr>
                <a:solidFill>
                  <a:schemeClr val="bg1">
                    <a:lumMod val="95000"/>
                  </a:schemeClr>
                </a:solidFill>
              </a:tblPr>
              <a:tblGrid>
                <a:gridCol w="1039448">
                  <a:extLst>
                    <a:ext uri="{9D8B030D-6E8A-4147-A177-3AD203B41FA5}">
                      <a16:colId xmlns:a16="http://schemas.microsoft.com/office/drawing/2014/main" val="1584203702"/>
                    </a:ext>
                  </a:extLst>
                </a:gridCol>
                <a:gridCol w="4815001">
                  <a:extLst>
                    <a:ext uri="{9D8B030D-6E8A-4147-A177-3AD203B41FA5}">
                      <a16:colId xmlns:a16="http://schemas.microsoft.com/office/drawing/2014/main" val="1530773663"/>
                    </a:ext>
                  </a:extLst>
                </a:gridCol>
              </a:tblGrid>
              <a:tr h="1013224">
                <a:tc>
                  <a:txBody>
                    <a:bodyPr/>
                    <a:lstStyle/>
                    <a:p>
                      <a:r>
                        <a:rPr lang="da-DK" sz="1200" b="0" cap="none" spc="0" dirty="0">
                          <a:solidFill>
                            <a:schemeClr val="tx1"/>
                          </a:solidFill>
                        </a:rPr>
                        <a:t>Magt som ressource:</a:t>
                      </a:r>
                    </a:p>
                  </a:txBody>
                  <a:tcPr marL="50302" marR="35253" marT="14372" marB="107790" anchor="ctr">
                    <a:lnL w="12700" cap="flat" cmpd="sng" algn="ctr">
                      <a:solidFill>
                        <a:schemeClr val="accent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Ressourcestærke aktører har større magt end mindre ressourcestærke. Magtressourcer kan være materielle (for eksempel penge), positionelle (for eksempel topstilling), sociale (for eksempel godt netværk) eller psykiske/kommunikative (for eksempel karisma). Et eksempel på dette kunne være en person som Mette Frederiksen. Hun besidder på mange både en materiel, positioneçl, social og kommunikativ magt.</a:t>
                      </a:r>
                    </a:p>
                  </a:txBody>
                  <a:tcPr marL="50302" marR="35253" marT="14372" marB="107790" anchor="ctr">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269529951"/>
                  </a:ext>
                </a:extLst>
              </a:tr>
              <a:tr h="294626">
                <a:tc>
                  <a:txBody>
                    <a:bodyPr/>
                    <a:lstStyle/>
                    <a:p>
                      <a:r>
                        <a:rPr lang="da-DK" sz="1200" b="0" cap="none" spc="0">
                          <a:solidFill>
                            <a:schemeClr val="tx1"/>
                          </a:solidFill>
                        </a:rPr>
                        <a:t>Magt som relation:</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Magt udøves som en relation mellem aktører.</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396637216"/>
                  </a:ext>
                </a:extLst>
              </a:tr>
              <a:tr h="438345">
                <a:tc>
                  <a:txBody>
                    <a:bodyPr/>
                    <a:lstStyle/>
                    <a:p>
                      <a:r>
                        <a:rPr lang="da-DK" sz="1200" b="0" cap="none" spc="0">
                          <a:solidFill>
                            <a:schemeClr val="tx1"/>
                          </a:solidFill>
                        </a:rPr>
                        <a:t>Direkte magt:</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A får B til at gøre noget, som B ellers ikke ville have gjort. For eksempel når dine forældre beder dig om at vaske gulvet, og du så gør det.</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576785370"/>
                  </a:ext>
                </a:extLst>
              </a:tr>
              <a:tr h="1013224">
                <a:tc>
                  <a:txBody>
                    <a:bodyPr/>
                    <a:lstStyle/>
                    <a:p>
                      <a:r>
                        <a:rPr lang="da-DK" sz="1200" b="0" cap="none" spc="0">
                          <a:solidFill>
                            <a:schemeClr val="tx1"/>
                          </a:solidFill>
                        </a:rPr>
                        <a:t>Indirekte magt:</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B indretter sig efter A uden A’s opfordring, fordi A har mulighed for at sanktionere B’s adfærd. For eksempel når du kommer ind i klassen og sætter dig ned og tager dine ting frem. Her indretter du dig efter lærerens ønsker, uden at læreren har bedt dig om det, idet du ved, at læreren har mulighed for at straffe dig (for eksempel ved karaktergivning).</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1884416025"/>
                  </a:ext>
                </a:extLst>
              </a:tr>
              <a:tr h="294626">
                <a:tc>
                  <a:txBody>
                    <a:bodyPr/>
                    <a:lstStyle/>
                    <a:p>
                      <a:r>
                        <a:rPr lang="da-DK" sz="1200" b="0" cap="none" spc="0">
                          <a:solidFill>
                            <a:schemeClr val="tx1"/>
                          </a:solidFill>
                        </a:rPr>
                        <a:t>Strukturel magt:</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Magt udøves, uden at nogen aktører behøver at handle.</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3395678328"/>
                  </a:ext>
                </a:extLst>
              </a:tr>
              <a:tr h="725785">
                <a:tc>
                  <a:txBody>
                    <a:bodyPr/>
                    <a:lstStyle/>
                    <a:p>
                      <a:r>
                        <a:rPr lang="da-DK" sz="1200" b="0" cap="none" spc="0">
                          <a:solidFill>
                            <a:schemeClr val="tx1"/>
                          </a:solidFill>
                        </a:rPr>
                        <a:t>Symbolsk magt:</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a:solidFill>
                            <a:schemeClr val="tx1"/>
                          </a:solidFill>
                        </a:rPr>
                        <a:t>Aktører er bærere af bestemte, socialt skabte forestillinger (diskurser), som problemer konstrueres/defineres med/af. For eksempel når medierne konstruerer de emner, vi snakker om rundtomkring på arbejdspladser og hjemme i stuerne.</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4183510745"/>
                  </a:ext>
                </a:extLst>
              </a:tr>
              <a:tr h="582065">
                <a:tc>
                  <a:txBody>
                    <a:bodyPr/>
                    <a:lstStyle/>
                    <a:p>
                      <a:r>
                        <a:rPr lang="da-DK" sz="1200" b="0" cap="none" spc="0">
                          <a:solidFill>
                            <a:schemeClr val="tx1"/>
                          </a:solidFill>
                        </a:rPr>
                        <a:t>Institutionel magt:</a:t>
                      </a:r>
                    </a:p>
                  </a:txBody>
                  <a:tcPr marL="50302" marR="35253" marT="14372" marB="107790" anchor="ctr">
                    <a:lnL w="12700" cap="flat" cmpd="sng" algn="ctr">
                      <a:solidFill>
                        <a:schemeClr val="accent1"/>
                      </a:solidFill>
                      <a:prstDash val="solid"/>
                    </a:lnL>
                    <a:lnR w="12700" cmpd="sng">
                      <a:noFill/>
                      <a:prstDash val="solid"/>
                    </a:lnR>
                    <a:lnT w="12700" cmpd="sng">
                      <a:noFill/>
                      <a:prstDash val="solid"/>
                    </a:lnT>
                    <a:lnB w="12700" cmpd="sng">
                      <a:noFill/>
                      <a:prstDash val="solid"/>
                    </a:lnB>
                    <a:solidFill>
                      <a:schemeClr val="bg1">
                        <a:lumMod val="95000"/>
                      </a:schemeClr>
                    </a:solidFill>
                  </a:tcPr>
                </a:tc>
                <a:tc>
                  <a:txBody>
                    <a:bodyPr/>
                    <a:lstStyle/>
                    <a:p>
                      <a:r>
                        <a:rPr lang="da-DK" sz="1200" b="0" cap="none" spc="0" dirty="0">
                          <a:solidFill>
                            <a:schemeClr val="tx1"/>
                          </a:solidFill>
                        </a:rPr>
                        <a:t>Vi påvirkes af socialt skabte institutioner. For eksempel de uudtalte normer om, hvad god børneopdragelse er, hvad god undervisning er i folkeskolen og gymnasiet mv.</a:t>
                      </a:r>
                    </a:p>
                  </a:txBody>
                  <a:tcPr marL="50302" marR="35253" marT="14372" marB="107790" anchor="ctr">
                    <a:lnL w="12700" cmpd="sng">
                      <a:noFill/>
                      <a:prstDash val="solid"/>
                    </a:lnL>
                    <a:lnR w="12700" cmpd="sng">
                      <a:noFill/>
                      <a:prstDash val="solid"/>
                    </a:lnR>
                    <a:lnT w="12700" cmpd="sng">
                      <a:noFill/>
                      <a:prstDash val="solid"/>
                    </a:lnT>
                    <a:lnB w="12700" cmpd="sng">
                      <a:noFill/>
                      <a:prstDash val="solid"/>
                    </a:lnB>
                    <a:solidFill>
                      <a:schemeClr val="bg1">
                        <a:lumMod val="95000"/>
                      </a:schemeClr>
                    </a:solidFill>
                  </a:tcPr>
                </a:tc>
                <a:extLst>
                  <a:ext uri="{0D108BD9-81ED-4DB2-BD59-A6C34878D82A}">
                    <a16:rowId xmlns:a16="http://schemas.microsoft.com/office/drawing/2014/main" val="2713462406"/>
                  </a:ext>
                </a:extLst>
              </a:tr>
            </a:tbl>
          </a:graphicData>
        </a:graphic>
      </p:graphicFrame>
    </p:spTree>
    <p:extLst>
      <p:ext uri="{BB962C8B-B14F-4D97-AF65-F5344CB8AC3E}">
        <p14:creationId xmlns:p14="http://schemas.microsoft.com/office/powerpoint/2010/main" val="3035507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7" name="Rectangle 126">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17A5495F-CF2F-4925-BCC2-52605ACC1342}"/>
              </a:ext>
            </a:extLst>
          </p:cNvPr>
          <p:cNvSpPr>
            <a:spLocks noGrp="1"/>
          </p:cNvSpPr>
          <p:nvPr>
            <p:ph type="title"/>
          </p:nvPr>
        </p:nvSpPr>
        <p:spPr>
          <a:xfrm>
            <a:off x="643467" y="321734"/>
            <a:ext cx="10905066" cy="1135737"/>
          </a:xfrm>
        </p:spPr>
        <p:txBody>
          <a:bodyPr>
            <a:normAutofit/>
          </a:bodyPr>
          <a:lstStyle/>
          <a:p>
            <a:r>
              <a:rPr lang="da-DK" sz="3600" dirty="0"/>
              <a:t>Undersøgelsesopgave:</a:t>
            </a:r>
          </a:p>
        </p:txBody>
      </p:sp>
      <p:sp>
        <p:nvSpPr>
          <p:cNvPr id="3" name="Pladsholder til indhold 2">
            <a:extLst>
              <a:ext uri="{FF2B5EF4-FFF2-40B4-BE49-F238E27FC236}">
                <a16:creationId xmlns:a16="http://schemas.microsoft.com/office/drawing/2014/main" id="{AFC06212-37DE-414F-A4DB-6DEF5415CCAE}"/>
              </a:ext>
            </a:extLst>
          </p:cNvPr>
          <p:cNvSpPr>
            <a:spLocks noGrp="1"/>
          </p:cNvSpPr>
          <p:nvPr>
            <p:ph idx="1"/>
          </p:nvPr>
        </p:nvSpPr>
        <p:spPr>
          <a:xfrm>
            <a:off x="643468" y="1782981"/>
            <a:ext cx="8614831" cy="4393982"/>
          </a:xfrm>
        </p:spPr>
        <p:txBody>
          <a:bodyPr>
            <a:normAutofit/>
          </a:bodyPr>
          <a:lstStyle/>
          <a:p>
            <a:r>
              <a:rPr lang="da-DK" sz="1800" dirty="0"/>
              <a:t>I grupper: </a:t>
            </a:r>
          </a:p>
          <a:p>
            <a:pPr lvl="1"/>
            <a:r>
              <a:rPr lang="da-DK" sz="1800" dirty="0"/>
              <a:t>Læs artiklen: </a:t>
            </a:r>
            <a:r>
              <a:rPr lang="da-DK" sz="1800" dirty="0">
                <a:hlinkClick r:id="rId2"/>
              </a:rPr>
              <a:t>Her er de mest magtfulde personer i Danmark</a:t>
            </a:r>
            <a:endParaRPr lang="da-DK" sz="1800" dirty="0"/>
          </a:p>
          <a:p>
            <a:pPr>
              <a:buFont typeface="+mj-lt"/>
              <a:buAutoNum type="arabicPeriod"/>
            </a:pPr>
            <a:r>
              <a:rPr lang="da-DK" sz="1800" dirty="0"/>
              <a:t>Hvad karakteriserer de personer, der ligger i toppen af de forskellige lister?</a:t>
            </a:r>
          </a:p>
          <a:p>
            <a:pPr>
              <a:buFont typeface="+mj-lt"/>
              <a:buAutoNum type="arabicPeriod"/>
            </a:pPr>
            <a:r>
              <a:rPr lang="da-DK" sz="1800" dirty="0"/>
              <a:t>Hvad er årsagerne til at de pågældende personer er så højt placeret? Altså: hvilken type magt har de?</a:t>
            </a:r>
          </a:p>
          <a:p>
            <a:pPr>
              <a:buFont typeface="+mj-lt"/>
              <a:buAutoNum type="arabicPeriod"/>
            </a:pPr>
            <a:r>
              <a:rPr lang="da-DK" sz="1800" dirty="0"/>
              <a:t>Hvor er det mest magtfulde personer bosat? – er dette et problem?</a:t>
            </a:r>
          </a:p>
          <a:p>
            <a:pPr>
              <a:buFont typeface="+mj-lt"/>
              <a:buAutoNum type="arabicPeriod"/>
            </a:pPr>
            <a:r>
              <a:rPr lang="da-DK" sz="1800" dirty="0"/>
              <a:t>Artiklen er fra 2019. Diskutér hvordan listen ville se ud i dag. Hvilke personer rykker op eller ned af listen? Er der nye personer på listen.  Lav jeres egen top-10 og præsenter for klassen.  For hver personer på jeres liste skal I kunne argumentere for jeres placering af personen, og hvilken magttype personen har. </a:t>
            </a:r>
          </a:p>
          <a:p>
            <a:pPr>
              <a:buFont typeface="+mj-lt"/>
              <a:buAutoNum type="arabicPeriod"/>
            </a:pPr>
            <a:r>
              <a:rPr lang="da-DK" sz="1800" dirty="0"/>
              <a:t>I præsenterer jeres liste på klassen. </a:t>
            </a:r>
          </a:p>
          <a:p>
            <a:pPr lvl="1"/>
            <a:endParaRPr lang="da-DK" sz="1300" dirty="0"/>
          </a:p>
        </p:txBody>
      </p:sp>
      <p:grpSp>
        <p:nvGrpSpPr>
          <p:cNvPr id="129" name="Group 128">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30" name="Isosceles Triangle 129">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ectangle 130">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34" name="Rectangle 133">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Isosceles Triangle 134">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Billede 4" descr="Et billede, der indeholder tekst&#10;&#10;Automatisk genereret beskrivelse">
            <a:extLst>
              <a:ext uri="{FF2B5EF4-FFF2-40B4-BE49-F238E27FC236}">
                <a16:creationId xmlns:a16="http://schemas.microsoft.com/office/drawing/2014/main" id="{875B8B62-8644-42FA-9DF4-E91CFC1BA0E1}"/>
              </a:ext>
            </a:extLst>
          </p:cNvPr>
          <p:cNvPicPr>
            <a:picLocks noChangeAspect="1"/>
          </p:cNvPicPr>
          <p:nvPr/>
        </p:nvPicPr>
        <p:blipFill>
          <a:blip r:embed="rId3"/>
          <a:stretch>
            <a:fillRect/>
          </a:stretch>
        </p:blipFill>
        <p:spPr>
          <a:xfrm>
            <a:off x="9832644" y="0"/>
            <a:ext cx="2359356" cy="944962"/>
          </a:xfrm>
          <a:prstGeom prst="rect">
            <a:avLst/>
          </a:prstGeom>
        </p:spPr>
      </p:pic>
    </p:spTree>
    <p:extLst>
      <p:ext uri="{BB962C8B-B14F-4D97-AF65-F5344CB8AC3E}">
        <p14:creationId xmlns:p14="http://schemas.microsoft.com/office/powerpoint/2010/main" val="4212682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FC5908AD-5BC9-4F3E-AE55-B380BDB987BB}"/>
              </a:ext>
            </a:extLst>
          </p:cNvPr>
          <p:cNvSpPr>
            <a:spLocks noGrp="1"/>
          </p:cNvSpPr>
          <p:nvPr>
            <p:ph type="title"/>
          </p:nvPr>
        </p:nvSpPr>
        <p:spPr>
          <a:xfrm>
            <a:off x="643467" y="321734"/>
            <a:ext cx="10905066" cy="1135737"/>
          </a:xfrm>
        </p:spPr>
        <p:txBody>
          <a:bodyPr>
            <a:normAutofit/>
          </a:bodyPr>
          <a:lstStyle/>
          <a:p>
            <a:r>
              <a:rPr lang="da-DK" sz="3600"/>
              <a:t>Læringsmål – kan du det?</a:t>
            </a:r>
          </a:p>
        </p:txBody>
      </p:sp>
      <p:graphicFrame>
        <p:nvGraphicFramePr>
          <p:cNvPr id="5" name="Tabel 5">
            <a:extLst>
              <a:ext uri="{FF2B5EF4-FFF2-40B4-BE49-F238E27FC236}">
                <a16:creationId xmlns:a16="http://schemas.microsoft.com/office/drawing/2014/main" id="{2F1DAE66-90C3-4C80-AC46-AA4D1A285E16}"/>
              </a:ext>
            </a:extLst>
          </p:cNvPr>
          <p:cNvGraphicFramePr>
            <a:graphicFrameLocks noGrp="1"/>
          </p:cNvGraphicFramePr>
          <p:nvPr>
            <p:ph idx="1"/>
            <p:extLst>
              <p:ext uri="{D42A27DB-BD31-4B8C-83A1-F6EECF244321}">
                <p14:modId xmlns:p14="http://schemas.microsoft.com/office/powerpoint/2010/main" val="185189892"/>
              </p:ext>
            </p:extLst>
          </p:nvPr>
        </p:nvGraphicFramePr>
        <p:xfrm>
          <a:off x="838200" y="1825625"/>
          <a:ext cx="10515600" cy="210820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3573782727"/>
                    </a:ext>
                  </a:extLst>
                </a:gridCol>
                <a:gridCol w="5257800">
                  <a:extLst>
                    <a:ext uri="{9D8B030D-6E8A-4147-A177-3AD203B41FA5}">
                      <a16:colId xmlns:a16="http://schemas.microsoft.com/office/drawing/2014/main" val="1985757485"/>
                    </a:ext>
                  </a:extLst>
                </a:gridCol>
              </a:tblGrid>
              <a:tr h="370840">
                <a:tc>
                  <a:txBody>
                    <a:bodyPr/>
                    <a:lstStyle/>
                    <a:p>
                      <a:r>
                        <a:rPr lang="da-DK" dirty="0"/>
                        <a:t>Læringsmål:</a:t>
                      </a:r>
                    </a:p>
                  </a:txBody>
                  <a:tcPr/>
                </a:tc>
                <a:tc>
                  <a:txBody>
                    <a:bodyPr/>
                    <a:lstStyle/>
                    <a:p>
                      <a:r>
                        <a:rPr lang="da-DK" dirty="0"/>
                        <a:t>Dine noter: </a:t>
                      </a:r>
                    </a:p>
                  </a:txBody>
                  <a:tcPr/>
                </a:tc>
                <a:extLst>
                  <a:ext uri="{0D108BD9-81ED-4DB2-BD59-A6C34878D82A}">
                    <a16:rowId xmlns:a16="http://schemas.microsoft.com/office/drawing/2014/main" val="1563034702"/>
                  </a:ext>
                </a:extLst>
              </a:tr>
              <a:tr h="370840">
                <a:tc>
                  <a:txBody>
                    <a:bodyPr/>
                    <a:lstStyle/>
                    <a:p>
                      <a:pPr marL="457200" indent="-457200">
                        <a:buAutoNum type="arabicParenR"/>
                      </a:pPr>
                      <a:r>
                        <a:rPr lang="da-DK" sz="1800" b="0" dirty="0"/>
                        <a:t>Definere  magt</a:t>
                      </a:r>
                    </a:p>
                    <a:p>
                      <a:pPr marL="457200" indent="-457200">
                        <a:buAutoNum type="arabicParenR"/>
                      </a:pPr>
                      <a:r>
                        <a:rPr lang="da-DK" sz="1800" b="0" dirty="0"/>
                        <a:t>Redegøre for forskellige magtformer</a:t>
                      </a:r>
                    </a:p>
                    <a:p>
                      <a:pPr marL="457200" indent="-457200">
                        <a:buAutoNum type="arabicParenR"/>
                      </a:pPr>
                      <a:r>
                        <a:rPr lang="da-DK" sz="1800" b="0" dirty="0"/>
                        <a:t>Identificere forskellige magtformer i virkeligheden.</a:t>
                      </a:r>
                    </a:p>
                    <a:p>
                      <a:pPr marL="457200" indent="-457200">
                        <a:buAutoNum type="arabicParenR"/>
                      </a:pPr>
                      <a:r>
                        <a:rPr lang="da-DK" sz="1800" b="0" dirty="0"/>
                        <a:t>Anvende viden om magtformer</a:t>
                      </a:r>
                    </a:p>
                    <a:p>
                      <a:pPr marL="285750" indent="-285750">
                        <a:buFontTx/>
                        <a:buChar char="-"/>
                      </a:pPr>
                      <a:endParaRPr lang="da-DK" dirty="0"/>
                    </a:p>
                  </a:txBody>
                  <a:tcPr/>
                </a:tc>
                <a:tc>
                  <a:txBody>
                    <a:bodyPr/>
                    <a:lstStyle/>
                    <a:p>
                      <a:endParaRPr lang="da-DK" dirty="0"/>
                    </a:p>
                  </a:txBody>
                  <a:tcPr/>
                </a:tc>
                <a:extLst>
                  <a:ext uri="{0D108BD9-81ED-4DB2-BD59-A6C34878D82A}">
                    <a16:rowId xmlns:a16="http://schemas.microsoft.com/office/drawing/2014/main" val="81396569"/>
                  </a:ext>
                </a:extLst>
              </a:tr>
            </a:tbl>
          </a:graphicData>
        </a:graphic>
      </p:graphicFrame>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Pladsholder til indhold 7" descr="Et billede, der indeholder tekst, clipart&#10;&#10;Automatisk genereret beskrivelse">
            <a:extLst>
              <a:ext uri="{FF2B5EF4-FFF2-40B4-BE49-F238E27FC236}">
                <a16:creationId xmlns:a16="http://schemas.microsoft.com/office/drawing/2014/main" id="{B1C20693-EBC3-44F8-8B28-A5B7F7EE23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392" y="-23543"/>
            <a:ext cx="3284659" cy="1313863"/>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61052622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1247</TotalTime>
  <Words>538</Words>
  <Application>Microsoft Office PowerPoint</Application>
  <PresentationFormat>Widescreen</PresentationFormat>
  <Paragraphs>45</Paragraphs>
  <Slides>4</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4</vt:i4>
      </vt:variant>
    </vt:vector>
  </HeadingPairs>
  <TitlesOfParts>
    <vt:vector size="8" baseType="lpstr">
      <vt:lpstr>Arial</vt:lpstr>
      <vt:lpstr>Calibri</vt:lpstr>
      <vt:lpstr>Calibri Light</vt:lpstr>
      <vt:lpstr>Office-tema</vt:lpstr>
      <vt:lpstr>Kapitel 9: Magt</vt:lpstr>
      <vt:lpstr>Hvad er magt?</vt:lpstr>
      <vt:lpstr>Undersøgelsesopgave:</vt:lpstr>
      <vt:lpstr>Læringsmål – kan du det?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Kapitel XX</dc:title>
  <dc:creator>Jesper Hjarsbæk</dc:creator>
  <cp:lastModifiedBy>Jesper Hjarsbæk Rasmussen</cp:lastModifiedBy>
  <cp:revision>42</cp:revision>
  <dcterms:created xsi:type="dcterms:W3CDTF">2021-10-11T07:32:15Z</dcterms:created>
  <dcterms:modified xsi:type="dcterms:W3CDTF">2021-10-18T09:25:28Z</dcterms:modified>
</cp:coreProperties>
</file>