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03"/>
    <p:restoredTop sz="95728"/>
  </p:normalViewPr>
  <p:slideViewPr>
    <p:cSldViewPr snapToGrid="0" snapToObjects="1">
      <p:cViewPr varScale="1">
        <p:scale>
          <a:sx n="109" d="100"/>
          <a:sy n="109" d="100"/>
        </p:scale>
        <p:origin x="2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1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539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2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48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0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5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3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94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32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5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9/10/20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384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34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20" r:id="rId4"/>
    <p:sldLayoutId id="2147483721" r:id="rId5"/>
    <p:sldLayoutId id="2147483727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2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F40FBDA-CEB1-40F0-9AB9-BD9C402D7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5BF3369E-460F-4AB6-B917-00E0D77678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73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CFF10A9-48A8-49DE-BCC0-36CD4D617C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69" y="1267730"/>
            <a:ext cx="9576262" cy="430795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E6EC7A-73F0-4AA6-8CCE-7492D8F65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68" y="1267730"/>
            <a:ext cx="9576262" cy="4307950"/>
          </a:xfrm>
          <a:prstGeom prst="rect">
            <a:avLst/>
          </a:prstGeom>
          <a:solidFill>
            <a:srgbClr val="B69D7A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344D4FE-ABEF-4230-9E4E-AD5782FC7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67BDAF-3923-A246-B758-075431D54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9532" y="2091263"/>
            <a:ext cx="8652938" cy="2461504"/>
          </a:xfrm>
        </p:spPr>
        <p:txBody>
          <a:bodyPr>
            <a:normAutofit fontScale="90000"/>
          </a:bodyPr>
          <a:lstStyle/>
          <a:p>
            <a:r>
              <a:rPr lang="da-DK" sz="5800" dirty="0"/>
              <a:t>Dani Rodriks Økonomiske globaliseringstese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DB3764E-931A-2741-BAA1-84F2D1DCC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9532" y="4623127"/>
            <a:ext cx="8655200" cy="457201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tx1"/>
                </a:solidFill>
              </a:rPr>
              <a:t>Populisme og identitetspolitik, kap. 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325F979-D3F9-4926-81B7-7ACCB31A5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9525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2595109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35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62" name="Rectangle 37">
            <a:extLst>
              <a:ext uri="{FF2B5EF4-FFF2-40B4-BE49-F238E27FC236}">
                <a16:creationId xmlns:a16="http://schemas.microsoft.com/office/drawing/2014/main" id="{1E8D93C5-28EB-42D0-86CE-D80495565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3" name="Rectangle 39">
            <a:extLst>
              <a:ext uri="{FF2B5EF4-FFF2-40B4-BE49-F238E27FC236}">
                <a16:creationId xmlns:a16="http://schemas.microsoft.com/office/drawing/2014/main" id="{AB1B1E7D-F76D-4744-AF85-239E6998A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64" name="Rectangle 41">
            <a:extLst>
              <a:ext uri="{FF2B5EF4-FFF2-40B4-BE49-F238E27FC236}">
                <a16:creationId xmlns:a16="http://schemas.microsoft.com/office/drawing/2014/main" id="{3BB65211-00DB-45B6-A223-033B2D19C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5" name="Group 43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14DF524F-3FEF-4236-90C6-820E876A94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400A003-1BE9-49C2-8E57-DCD9B870F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83BF0991-F9A1-4282-99DB-92D70239F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Rectangle 48">
            <a:extLst>
              <a:ext uri="{FF2B5EF4-FFF2-40B4-BE49-F238E27FC236}">
                <a16:creationId xmlns:a16="http://schemas.microsoft.com/office/drawing/2014/main" id="{EA4E4267-CAF0-4C38-8DC6-CD3B1A9F0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50">
            <a:extLst>
              <a:ext uri="{FF2B5EF4-FFF2-40B4-BE49-F238E27FC236}">
                <a16:creationId xmlns:a16="http://schemas.microsoft.com/office/drawing/2014/main" id="{0EE3ACC5-126D-4BA4-8B45-7F0B5B839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" name="Rectangle 52">
            <a:extLst>
              <a:ext uri="{FF2B5EF4-FFF2-40B4-BE49-F238E27FC236}">
                <a16:creationId xmlns:a16="http://schemas.microsoft.com/office/drawing/2014/main" id="{AB2868F7-FE10-4289-A5BD-90763C7A2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1219386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ladsholder til indhold 4" descr="Et billede, der indeholder skærmbillede&#10;&#10;Automatisk genereret beskrivelse">
            <a:extLst>
              <a:ext uri="{FF2B5EF4-FFF2-40B4-BE49-F238E27FC236}">
                <a16:creationId xmlns:a16="http://schemas.microsoft.com/office/drawing/2014/main" id="{689456B4-7487-464E-9FBD-9D704E7D6D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35325" y="645106"/>
            <a:ext cx="8908343" cy="3229275"/>
          </a:xfrm>
          <a:prstGeom prst="rect">
            <a:avLst/>
          </a:prstGeom>
        </p:spPr>
      </p:pic>
      <p:sp>
        <p:nvSpPr>
          <p:cNvPr id="69" name="Rectangle 54">
            <a:extLst>
              <a:ext uri="{FF2B5EF4-FFF2-40B4-BE49-F238E27FC236}">
                <a16:creationId xmlns:a16="http://schemas.microsoft.com/office/drawing/2014/main" id="{BD94142C-10EE-487C-A327-404FDF358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501" y="4212709"/>
            <a:ext cx="10905302" cy="199706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70" name="Rectangle 56">
            <a:extLst>
              <a:ext uri="{FF2B5EF4-FFF2-40B4-BE49-F238E27FC236}">
                <a16:creationId xmlns:a16="http://schemas.microsoft.com/office/drawing/2014/main" id="{5F7FAC2D-7A74-4939-A917-A1A5AF935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348" y="4379135"/>
            <a:ext cx="10579608" cy="1664208"/>
          </a:xfrm>
          <a:prstGeom prst="rect">
            <a:avLst/>
          </a:prstGeom>
          <a:noFill/>
          <a:ln w="6350" cap="sq" cmpd="sng" algn="ctr">
            <a:solidFill>
              <a:schemeClr val="bg1"/>
            </a:solidFill>
            <a:prstDash val="solid"/>
            <a:miter lim="800000"/>
          </a:ln>
          <a:effectLst/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7272B1-BEF5-B248-96E9-D3D3310DE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695" y="4687199"/>
            <a:ext cx="10366743" cy="105490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4800" cap="all" spc="-100" dirty="0">
                <a:solidFill>
                  <a:schemeClr val="bg1"/>
                </a:solidFill>
              </a:rPr>
              <a:t>Det overordnede argument</a:t>
            </a:r>
          </a:p>
        </p:txBody>
      </p:sp>
    </p:spTree>
    <p:extLst>
      <p:ext uri="{BB962C8B-B14F-4D97-AF65-F5344CB8AC3E}">
        <p14:creationId xmlns:p14="http://schemas.microsoft.com/office/powerpoint/2010/main" val="20364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203729A-66E4-4139-B3DB-CECEF6DA52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8B0185-BF60-40FC-A3B6-BF883AD4E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5FF99E5-A26E-4AC8-AA09-A9F829E3A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F540446-7F84-E049-9173-7555B5F72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619" y="891241"/>
            <a:ext cx="3939084" cy="5075519"/>
          </a:xfrm>
        </p:spPr>
        <p:txBody>
          <a:bodyPr>
            <a:normAutofit/>
          </a:bodyPr>
          <a:lstStyle/>
          <a:p>
            <a:pPr algn="r"/>
            <a:r>
              <a:rPr lang="en-US" sz="4000"/>
              <a:t>Hvad er økonomisk globalisering?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A5AEE14-4971-4A17-9134-2678A90F2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9078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7F423C6-179A-5E4F-BC6B-8C18A7542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12" y="891241"/>
            <a:ext cx="5978834" cy="50755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dirty="0"/>
              <a:t>Stigende handel med varer, tjenester, teknologier og investeringer mellem lande, der binder dem sammen og gør dem indbyrdes afhængige (=interdependens)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dirty="0"/>
              <a:t>Økonomisk globalisering kan deles op i to underområder: </a:t>
            </a:r>
            <a:r>
              <a:rPr lang="da-DK" sz="2000" i="1" dirty="0"/>
              <a:t>frihandel </a:t>
            </a:r>
            <a:r>
              <a:rPr lang="da-DK" sz="2000" dirty="0"/>
              <a:t>og </a:t>
            </a:r>
            <a:r>
              <a:rPr lang="da-DK" sz="2000" i="1" dirty="0"/>
              <a:t>finansiel globalisering</a:t>
            </a:r>
            <a:endParaRPr lang="da-DK" sz="2000" dirty="0"/>
          </a:p>
          <a:p>
            <a:r>
              <a:rPr lang="da-DK" sz="2000" dirty="0"/>
              <a:t>FRIHANDEL: Handel mellem lande uden toldmure og import-/eksportrestriktioner</a:t>
            </a:r>
          </a:p>
          <a:p>
            <a:r>
              <a:rPr lang="da-DK" sz="2000" dirty="0"/>
              <a:t>FINANSIEL GLOBALISERING: Pengestrømmenes frie bevægelse på tværs af grænser</a:t>
            </a:r>
          </a:p>
        </p:txBody>
      </p:sp>
    </p:spTree>
    <p:extLst>
      <p:ext uri="{BB962C8B-B14F-4D97-AF65-F5344CB8AC3E}">
        <p14:creationId xmlns:p14="http://schemas.microsoft.com/office/powerpoint/2010/main" val="40474719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00EA2B-4DA2-6343-9245-328F1503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 dét et problem?</a:t>
            </a:r>
            <a:endParaRPr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3006C1-C17E-AA41-8DE2-BA575F10A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40444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sz="2000" dirty="0"/>
              <a:t>Rodriks undersøgelser viser, at der er negative konsekvenser for særligt arbejderne og de nedre samfundslag ved frihandlen og den finansielle globalisering</a:t>
            </a:r>
          </a:p>
          <a:p>
            <a:pPr marL="0" indent="0">
              <a:buNone/>
            </a:pPr>
            <a:endParaRPr lang="da-DK" sz="2000" dirty="0"/>
          </a:p>
          <a:p>
            <a:r>
              <a:rPr lang="da-DK" sz="2000" b="1" dirty="0"/>
              <a:t>Negative konsekvenser ved frihandel</a:t>
            </a:r>
          </a:p>
          <a:p>
            <a:pPr lvl="1"/>
            <a:r>
              <a:rPr lang="da-DK" sz="1800" dirty="0"/>
              <a:t>De varer, der produceres af lavtuddannede arbejdere i land A, er billigere at importere fra udlandet, fordi produktionsomkostningerne (løn, arbejdsvilkår) er lavere </a:t>
            </a:r>
            <a:r>
              <a:rPr lang="da-DK" sz="1800" dirty="0">
                <a:sym typeface="Wingdings" pitchFamily="2" charset="2"/>
              </a:rPr>
              <a:t> konsekvens for arbejderne i land A:  lønnedgang/afskedigelser</a:t>
            </a:r>
          </a:p>
          <a:p>
            <a:pPr marL="274320" lvl="1" indent="0">
              <a:buNone/>
            </a:pPr>
            <a:endParaRPr lang="da-DK" sz="1800" dirty="0">
              <a:sym typeface="Wingdings" pitchFamily="2" charset="2"/>
            </a:endParaRPr>
          </a:p>
          <a:p>
            <a:r>
              <a:rPr lang="da-DK" sz="2000" b="1" dirty="0">
                <a:sym typeface="Wingdings" pitchFamily="2" charset="2"/>
              </a:rPr>
              <a:t>Negative konsekvenser ved finansiel globalisering</a:t>
            </a:r>
          </a:p>
          <a:p>
            <a:pPr lvl="1"/>
            <a:r>
              <a:rPr lang="da-DK" sz="1800" dirty="0">
                <a:sym typeface="Wingdings" pitchFamily="2" charset="2"/>
              </a:rPr>
              <a:t>Finansiel globalisering hænger tæt sammen med forekomster af finanskriser (se næste slide), der ofte rammer almindelig mennesker hårdest</a:t>
            </a:r>
          </a:p>
          <a:p>
            <a:pPr lvl="1"/>
            <a:r>
              <a:rPr lang="da-DK" sz="1800" dirty="0">
                <a:sym typeface="Wingdings" pitchFamily="2" charset="2"/>
              </a:rPr>
              <a:t>Uligheden internt i landene øges: langvarig indkomstnedgang for arbejdere og stigning i indkomsten for de indkomstgrupper, der ligger i top 1, 5 og 10.</a:t>
            </a:r>
          </a:p>
        </p:txBody>
      </p:sp>
    </p:spTree>
    <p:extLst>
      <p:ext uri="{BB962C8B-B14F-4D97-AF65-F5344CB8AC3E}">
        <p14:creationId xmlns:p14="http://schemas.microsoft.com/office/powerpoint/2010/main" val="354531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9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32" name="Rectangle 11">
            <a:extLst>
              <a:ext uri="{FF2B5EF4-FFF2-40B4-BE49-F238E27FC236}">
                <a16:creationId xmlns:a16="http://schemas.microsoft.com/office/drawing/2014/main" id="{1E8D93C5-28EB-42D0-86CE-D80495565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34" name="Rectangle 13">
            <a:extLst>
              <a:ext uri="{FF2B5EF4-FFF2-40B4-BE49-F238E27FC236}">
                <a16:creationId xmlns:a16="http://schemas.microsoft.com/office/drawing/2014/main" id="{AB1B1E7D-F76D-4744-AF85-239E6998A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6" name="Rectangle 15">
            <a:extLst>
              <a:ext uri="{FF2B5EF4-FFF2-40B4-BE49-F238E27FC236}">
                <a16:creationId xmlns:a16="http://schemas.microsoft.com/office/drawing/2014/main" id="{3BB65211-00DB-45B6-A223-033B2D19C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8" name="Group 17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4DF524F-3FEF-4236-90C6-820E876A94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400A003-1BE9-49C2-8E57-DCD9B870F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3BF0991-F9A1-4282-99DB-92D70239F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ectangle 22">
            <a:extLst>
              <a:ext uri="{FF2B5EF4-FFF2-40B4-BE49-F238E27FC236}">
                <a16:creationId xmlns:a16="http://schemas.microsoft.com/office/drawing/2014/main" id="{1C3E817E-E139-426E-89E5-9DD346EC7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24">
            <a:extLst>
              <a:ext uri="{FF2B5EF4-FFF2-40B4-BE49-F238E27FC236}">
                <a16:creationId xmlns:a16="http://schemas.microsoft.com/office/drawing/2014/main" id="{E2ADD2F6-F7FC-464F-8F18-5BDBD27A7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26">
            <a:extLst>
              <a:ext uri="{FF2B5EF4-FFF2-40B4-BE49-F238E27FC236}">
                <a16:creationId xmlns:a16="http://schemas.microsoft.com/office/drawing/2014/main" id="{5A3A31F1-FA83-497F-98FF-9A5621DC5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816874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ladsholder til indhold 4" descr="Et billede, der indeholder kort, tekst&#10;&#10;Automatisk genereret beskrivelse">
            <a:extLst>
              <a:ext uri="{FF2B5EF4-FFF2-40B4-BE49-F238E27FC236}">
                <a16:creationId xmlns:a16="http://schemas.microsoft.com/office/drawing/2014/main" id="{2B317A3E-C0D0-2044-BD1D-1205D72CE4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192" y="1032679"/>
            <a:ext cx="6909386" cy="4784749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343FF9E2-8F7E-4BCC-9A50-C41AD8A56D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31468" y="164592"/>
            <a:ext cx="3708894" cy="654017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FC6D82-077C-F34C-B9C3-F33AC6723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024" y="1559768"/>
            <a:ext cx="3238829" cy="31353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2600" cap="all" spc="-100" dirty="0"/>
              <a:t>Finansiel globalisering og finanskriser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7751BC8-250F-493B-BDF9-D45BA5991D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19318" y="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F0F044C-8394-47CB-8E3D-FA56B0693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33618" y="-117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B2DCD75-B707-4C51-8ADC-813834C09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025258" y="-117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4851414-8BB1-42EF-912B-608FCE07B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33618" y="644123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358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4A3A5EB-931E-46DE-A692-6731DB988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58634F-705D-44E4-9FBF-A406E2F9A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CFE1E3-A09C-4196-A99F-B7C3014E9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855A32-0118-D440-BC37-C0DD888BF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33" y="642594"/>
            <a:ext cx="10413999" cy="1371600"/>
          </a:xfrm>
        </p:spPr>
        <p:txBody>
          <a:bodyPr>
            <a:normAutofit/>
          </a:bodyPr>
          <a:lstStyle/>
          <a:p>
            <a:r>
              <a:rPr lang="en-US" sz="3500" dirty="0"/>
              <a:t>Hvordan hænger det sammen med populisme?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661C3B-D407-F84C-811F-C1EA1CEF1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6485467" cy="3931920"/>
          </a:xfrm>
        </p:spPr>
        <p:txBody>
          <a:bodyPr>
            <a:normAutofit/>
          </a:bodyPr>
          <a:lstStyle/>
          <a:p>
            <a:r>
              <a:rPr lang="da-DK" sz="2000" dirty="0"/>
              <a:t>Uligheden, som følger med den økonomiske globalisering, opleves som uretfærdig og utryghedsskabende</a:t>
            </a:r>
          </a:p>
          <a:p>
            <a:r>
              <a:rPr lang="da-DK" sz="2000" dirty="0"/>
              <a:t>Disse ‘følelser’ er ikke blevet adresseret af mainstream-politikere </a:t>
            </a:r>
          </a:p>
          <a:p>
            <a:r>
              <a:rPr lang="da-DK" sz="2000" dirty="0"/>
              <a:t>Det har givet populisterne en platform at tale fra; de præsenterer en fortælling (et narrativ) om den udvikling – og hvem der bærer skylden for den</a:t>
            </a:r>
            <a:endParaRPr sz="2000" dirty="0"/>
          </a:p>
        </p:txBody>
      </p:sp>
      <p:pic>
        <p:nvPicPr>
          <p:cNvPr id="5" name="Billede 4" descr="Et billede, der indeholder skærmbillede&#10;&#10;Automatisk genereret beskrivelse">
            <a:extLst>
              <a:ext uri="{FF2B5EF4-FFF2-40B4-BE49-F238E27FC236}">
                <a16:creationId xmlns:a16="http://schemas.microsoft.com/office/drawing/2014/main" id="{73EB7886-E379-7E4C-9E12-6EB5C6465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5554" y="2014194"/>
            <a:ext cx="3019646" cy="344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45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6D742F-B9C6-3443-B391-0F9E3A4C5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08000"/>
            <a:ext cx="10058400" cy="1371600"/>
          </a:xfrm>
        </p:spPr>
        <p:txBody>
          <a:bodyPr/>
          <a:lstStyle/>
          <a:p>
            <a:r>
              <a:rPr lang="en-US" dirty="0"/>
              <a:t>Højre- eller venstrepopulist?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16BFC0-BCF4-9D41-B7E2-28377A0AF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79600"/>
            <a:ext cx="10058400" cy="4073144"/>
          </a:xfrm>
        </p:spPr>
        <p:txBody>
          <a:bodyPr>
            <a:normAutofit/>
          </a:bodyPr>
          <a:lstStyle/>
          <a:p>
            <a:r>
              <a:rPr lang="da-DK" sz="2000" dirty="0"/>
              <a:t>Hvad afgør så, om et land domineres af højre- eller venstrepopulister?</a:t>
            </a:r>
          </a:p>
          <a:p>
            <a:r>
              <a:rPr lang="da-DK" sz="2000" dirty="0"/>
              <a:t>Det afgøres, ifølge Rodrik, af hvilke problemer der opleves som mest problematiske for befolkningen</a:t>
            </a:r>
          </a:p>
          <a:p>
            <a:pPr lvl="1"/>
            <a:r>
              <a:rPr lang="da-DK" sz="1800" dirty="0"/>
              <a:t>Højrepopulisme: her opleves immigrationen som det største problem</a:t>
            </a:r>
          </a:p>
          <a:p>
            <a:pPr lvl="1"/>
            <a:r>
              <a:rPr lang="da-DK" sz="1800" dirty="0"/>
              <a:t>Venstrepopulisme: her opleves den økonomiske elite som det største problem</a:t>
            </a:r>
          </a:p>
          <a:p>
            <a:r>
              <a:rPr lang="da-DK" sz="2000" dirty="0"/>
              <a:t>Det problem, der opleves som det største i befolkningen, er det problem som populisten kaster sig over; altså den kløft der giver størst mulig anledning til konflikt</a:t>
            </a:r>
          </a:p>
          <a:p>
            <a:endParaRPr lang="da-DK" sz="2000" dirty="0"/>
          </a:p>
        </p:txBody>
      </p:sp>
      <p:pic>
        <p:nvPicPr>
          <p:cNvPr id="5" name="Billede 4" descr="Et billede, der indeholder tegning, spejl&#10;&#10;Automatisk genereret beskrivelse">
            <a:extLst>
              <a:ext uri="{FF2B5EF4-FFF2-40B4-BE49-F238E27FC236}">
                <a16:creationId xmlns:a16="http://schemas.microsoft.com/office/drawing/2014/main" id="{040491B9-8312-8E43-8419-70EB22A10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131" y="4745566"/>
            <a:ext cx="4542130" cy="1604434"/>
          </a:xfrm>
          <a:prstGeom prst="rect">
            <a:avLst/>
          </a:prstGeom>
        </p:spPr>
      </p:pic>
      <p:pic>
        <p:nvPicPr>
          <p:cNvPr id="7" name="Billede 6" descr="Et billede, der indeholder skærmbillede&#10;&#10;Automatisk genereret beskrivelse">
            <a:extLst>
              <a:ext uri="{FF2B5EF4-FFF2-40B4-BE49-F238E27FC236}">
                <a16:creationId xmlns:a16="http://schemas.microsoft.com/office/drawing/2014/main" id="{89D0F1B1-5397-D64D-8773-A798272AE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7592" y="4745566"/>
            <a:ext cx="4840343" cy="160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805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C710A-B6C9-614A-BF11-5597E0A8B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Opsummerende:</a:t>
            </a:r>
            <a:endParaRPr dirty="0"/>
          </a:p>
        </p:txBody>
      </p:sp>
      <p:pic>
        <p:nvPicPr>
          <p:cNvPr id="5" name="Pladsholder til indhold 4" descr="Et billede, der indeholder skærmbillede&#10;&#10;Automatisk genereret beskrivelse">
            <a:extLst>
              <a:ext uri="{FF2B5EF4-FFF2-40B4-BE49-F238E27FC236}">
                <a16:creationId xmlns:a16="http://schemas.microsoft.com/office/drawing/2014/main" id="{0D4B163B-FB0F-8449-B9D5-557C6A7C86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3075" y="2269320"/>
            <a:ext cx="8705850" cy="3780378"/>
          </a:xfrm>
        </p:spPr>
      </p:pic>
    </p:spTree>
    <p:extLst>
      <p:ext uri="{BB962C8B-B14F-4D97-AF65-F5344CB8AC3E}">
        <p14:creationId xmlns:p14="http://schemas.microsoft.com/office/powerpoint/2010/main" val="30411010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RightStep">
      <a:dk1>
        <a:srgbClr val="000000"/>
      </a:dk1>
      <a:lt1>
        <a:srgbClr val="FFFFFF"/>
      </a:lt1>
      <a:dk2>
        <a:srgbClr val="243A41"/>
      </a:dk2>
      <a:lt2>
        <a:srgbClr val="E2E4E8"/>
      </a:lt2>
      <a:accent1>
        <a:srgbClr val="B69D7A"/>
      </a:accent1>
      <a:accent2>
        <a:srgbClr val="A4A470"/>
      </a:accent2>
      <a:accent3>
        <a:srgbClr val="96A77E"/>
      </a:accent3>
      <a:accent4>
        <a:srgbClr val="80AE77"/>
      </a:accent4>
      <a:accent5>
        <a:srgbClr val="82AB8C"/>
      </a:accent5>
      <a:accent6>
        <a:srgbClr val="76AD9B"/>
      </a:accent6>
      <a:hlink>
        <a:srgbClr val="6582AC"/>
      </a:hlink>
      <a:folHlink>
        <a:srgbClr val="828282"/>
      </a:folHlink>
    </a:clrScheme>
    <a:fontScheme name="Savon">
      <a:majorFont>
        <a:latin typeface="Century School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350</Words>
  <Application>Microsoft Macintosh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Century Schoolbook</vt:lpstr>
      <vt:lpstr>Franklin Gothic Book</vt:lpstr>
      <vt:lpstr>Garamond</vt:lpstr>
      <vt:lpstr>SavonVTI</vt:lpstr>
      <vt:lpstr>Dani Rodriks Økonomiske globaliseringstese</vt:lpstr>
      <vt:lpstr>Det overordnede argument</vt:lpstr>
      <vt:lpstr>Hvad er økonomisk globalisering?</vt:lpstr>
      <vt:lpstr>Er dét et problem?</vt:lpstr>
      <vt:lpstr>Finansiel globalisering og finanskriser</vt:lpstr>
      <vt:lpstr>Hvordan hænger det sammen med populisme?</vt:lpstr>
      <vt:lpstr>Højre- eller venstrepopulist?</vt:lpstr>
      <vt:lpstr>Opsummerende: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Økonomisk globaliserings tese</dc:title>
  <dc:creator>Marie Berg Carlsen</dc:creator>
  <cp:lastModifiedBy>Marie Berg Carlsen</cp:lastModifiedBy>
  <cp:revision>2</cp:revision>
  <dcterms:created xsi:type="dcterms:W3CDTF">2020-09-07T21:15:14Z</dcterms:created>
  <dcterms:modified xsi:type="dcterms:W3CDTF">2020-09-10T09:50:45Z</dcterms:modified>
</cp:coreProperties>
</file>