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94"/>
  </p:notesMasterIdLst>
  <p:sldIdLst>
    <p:sldId id="256" r:id="rId2"/>
    <p:sldId id="2018" r:id="rId3"/>
    <p:sldId id="2019" r:id="rId4"/>
    <p:sldId id="1888" r:id="rId5"/>
    <p:sldId id="1887" r:id="rId6"/>
    <p:sldId id="2027" r:id="rId7"/>
    <p:sldId id="1943" r:id="rId8"/>
    <p:sldId id="1941" r:id="rId9"/>
    <p:sldId id="1942" r:id="rId10"/>
    <p:sldId id="1945" r:id="rId11"/>
    <p:sldId id="1991" r:id="rId12"/>
    <p:sldId id="1886" r:id="rId13"/>
    <p:sldId id="1947" r:id="rId14"/>
    <p:sldId id="1992" r:id="rId15"/>
    <p:sldId id="2020" r:id="rId16"/>
    <p:sldId id="1890" r:id="rId17"/>
    <p:sldId id="1891" r:id="rId18"/>
    <p:sldId id="1993" r:id="rId19"/>
    <p:sldId id="1995" r:id="rId20"/>
    <p:sldId id="1994" r:id="rId21"/>
    <p:sldId id="1996" r:id="rId22"/>
    <p:sldId id="1997" r:id="rId23"/>
    <p:sldId id="2001" r:id="rId24"/>
    <p:sldId id="1999" r:id="rId25"/>
    <p:sldId id="2000" r:id="rId26"/>
    <p:sldId id="1998" r:id="rId27"/>
    <p:sldId id="2002" r:id="rId28"/>
    <p:sldId id="2004" r:id="rId29"/>
    <p:sldId id="2003" r:id="rId30"/>
    <p:sldId id="2005" r:id="rId31"/>
    <p:sldId id="2021" r:id="rId32"/>
    <p:sldId id="1893" r:id="rId33"/>
    <p:sldId id="1894" r:id="rId34"/>
    <p:sldId id="1955" r:id="rId35"/>
    <p:sldId id="1958" r:id="rId36"/>
    <p:sldId id="2006" r:id="rId37"/>
    <p:sldId id="1959" r:id="rId38"/>
    <p:sldId id="2022" r:id="rId39"/>
    <p:sldId id="1896" r:id="rId40"/>
    <p:sldId id="1897" r:id="rId41"/>
    <p:sldId id="1961" r:id="rId42"/>
    <p:sldId id="1962" r:id="rId43"/>
    <p:sldId id="1960" r:id="rId44"/>
    <p:sldId id="2007" r:id="rId45"/>
    <p:sldId id="1963" r:id="rId46"/>
    <p:sldId id="2023" r:id="rId47"/>
    <p:sldId id="1899" r:id="rId48"/>
    <p:sldId id="1900" r:id="rId49"/>
    <p:sldId id="1965" r:id="rId50"/>
    <p:sldId id="1966" r:id="rId51"/>
    <p:sldId id="1967" r:id="rId52"/>
    <p:sldId id="1968" r:id="rId53"/>
    <p:sldId id="1969" r:id="rId54"/>
    <p:sldId id="1970" r:id="rId55"/>
    <p:sldId id="1971" r:id="rId56"/>
    <p:sldId id="1972" r:id="rId57"/>
    <p:sldId id="1973" r:id="rId58"/>
    <p:sldId id="1974" r:id="rId59"/>
    <p:sldId id="1975" r:id="rId60"/>
    <p:sldId id="1977" r:id="rId61"/>
    <p:sldId id="1924" r:id="rId62"/>
    <p:sldId id="1923" r:id="rId63"/>
    <p:sldId id="1925" r:id="rId64"/>
    <p:sldId id="2008" r:id="rId65"/>
    <p:sldId id="1929" r:id="rId66"/>
    <p:sldId id="1928" r:id="rId67"/>
    <p:sldId id="2009" r:id="rId68"/>
    <p:sldId id="2024" r:id="rId69"/>
    <p:sldId id="1902" r:id="rId70"/>
    <p:sldId id="1903" r:id="rId71"/>
    <p:sldId id="1931" r:id="rId72"/>
    <p:sldId id="1932" r:id="rId73"/>
    <p:sldId id="1933" r:id="rId74"/>
    <p:sldId id="1934" r:id="rId75"/>
    <p:sldId id="1936" r:id="rId76"/>
    <p:sldId id="1935" r:id="rId77"/>
    <p:sldId id="1981" r:id="rId78"/>
    <p:sldId id="2010" r:id="rId79"/>
    <p:sldId id="2011" r:id="rId80"/>
    <p:sldId id="2025" r:id="rId81"/>
    <p:sldId id="1905" r:id="rId82"/>
    <p:sldId id="1906" r:id="rId83"/>
    <p:sldId id="2015" r:id="rId84"/>
    <p:sldId id="2013" r:id="rId85"/>
    <p:sldId id="2014" r:id="rId86"/>
    <p:sldId id="2012" r:id="rId87"/>
    <p:sldId id="2026" r:id="rId88"/>
    <p:sldId id="1908" r:id="rId89"/>
    <p:sldId id="1909" r:id="rId90"/>
    <p:sldId id="2016" r:id="rId91"/>
    <p:sldId id="2017" r:id="rId92"/>
    <p:sldId id="1986"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llemlayout 4 - Markerin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1"/>
    <p:restoredTop sz="83106"/>
  </p:normalViewPr>
  <p:slideViewPr>
    <p:cSldViewPr snapToGrid="0" snapToObjects="1">
      <p:cViewPr varScale="1">
        <p:scale>
          <a:sx n="116" d="100"/>
          <a:sy n="116" d="100"/>
        </p:scale>
        <p:origin x="11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24C56-D210-0440-959E-FF08D7C0027F}" type="datetimeFigureOut">
              <a:rPr lang="da-DK" smtClean="0"/>
              <a:t>20.06.2024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6EC75-D9D2-F44B-98F6-90FD882D8DAB}" type="slidenum">
              <a:rPr lang="da-DK" smtClean="0"/>
              <a:t>‹nr.›</a:t>
            </a:fld>
            <a:endParaRPr lang="da-DK"/>
          </a:p>
        </p:txBody>
      </p:sp>
    </p:spTree>
    <p:extLst>
      <p:ext uri="{BB962C8B-B14F-4D97-AF65-F5344CB8AC3E}">
        <p14:creationId xmlns:p14="http://schemas.microsoft.com/office/powerpoint/2010/main" val="165971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3E76EC75-D9D2-F44B-98F6-90FD882D8DAB}" type="slidenum">
              <a:rPr lang="da-DK" smtClean="0"/>
              <a:t>5</a:t>
            </a:fld>
            <a:endParaRPr lang="da-DK"/>
          </a:p>
        </p:txBody>
      </p:sp>
    </p:spTree>
    <p:extLst>
      <p:ext uri="{BB962C8B-B14F-4D97-AF65-F5344CB8AC3E}">
        <p14:creationId xmlns:p14="http://schemas.microsoft.com/office/powerpoint/2010/main" val="1033020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Lilla segment</a:t>
            </a:r>
          </a:p>
        </p:txBody>
      </p:sp>
      <p:sp>
        <p:nvSpPr>
          <p:cNvPr id="4" name="Pladsholder til slidenummer 3"/>
          <p:cNvSpPr>
            <a:spLocks noGrp="1"/>
          </p:cNvSpPr>
          <p:nvPr>
            <p:ph type="sldNum" sz="quarter" idx="5"/>
          </p:nvPr>
        </p:nvSpPr>
        <p:spPr/>
        <p:txBody>
          <a:bodyPr/>
          <a:lstStyle/>
          <a:p>
            <a:fld id="{3E76EC75-D9D2-F44B-98F6-90FD882D8DAB}" type="slidenum">
              <a:rPr lang="da-DK" smtClean="0"/>
              <a:t>30</a:t>
            </a:fld>
            <a:endParaRPr lang="da-DK"/>
          </a:p>
        </p:txBody>
      </p:sp>
    </p:spTree>
    <p:extLst>
      <p:ext uri="{BB962C8B-B14F-4D97-AF65-F5344CB8AC3E}">
        <p14:creationId xmlns:p14="http://schemas.microsoft.com/office/powerpoint/2010/main" val="3120697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Kort gennemgang af de tre samfundstyper ved hjælp af modellerne fra bogen</a:t>
            </a:r>
          </a:p>
        </p:txBody>
      </p:sp>
      <p:sp>
        <p:nvSpPr>
          <p:cNvPr id="4" name="Pladsholder til slidenummer 3"/>
          <p:cNvSpPr>
            <a:spLocks noGrp="1"/>
          </p:cNvSpPr>
          <p:nvPr>
            <p:ph type="sldNum" sz="quarter" idx="5"/>
          </p:nvPr>
        </p:nvSpPr>
        <p:spPr/>
        <p:txBody>
          <a:bodyPr/>
          <a:lstStyle/>
          <a:p>
            <a:fld id="{3E76EC75-D9D2-F44B-98F6-90FD882D8DAB}" type="slidenum">
              <a:rPr lang="da-DK" smtClean="0"/>
              <a:t>35</a:t>
            </a:fld>
            <a:endParaRPr lang="da-DK"/>
          </a:p>
        </p:txBody>
      </p:sp>
    </p:spTree>
    <p:extLst>
      <p:ext uri="{BB962C8B-B14F-4D97-AF65-F5344CB8AC3E}">
        <p14:creationId xmlns:p14="http://schemas.microsoft.com/office/powerpoint/2010/main" val="542976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Start timen med at vise de to elevproduktioner, som du synes var mest vellykket. </a:t>
            </a:r>
          </a:p>
        </p:txBody>
      </p:sp>
      <p:sp>
        <p:nvSpPr>
          <p:cNvPr id="4" name="Pladsholder til slidenummer 3"/>
          <p:cNvSpPr>
            <a:spLocks noGrp="1"/>
          </p:cNvSpPr>
          <p:nvPr>
            <p:ph type="sldNum" sz="quarter" idx="5"/>
          </p:nvPr>
        </p:nvSpPr>
        <p:spPr/>
        <p:txBody>
          <a:bodyPr/>
          <a:lstStyle/>
          <a:p>
            <a:fld id="{3E76EC75-D9D2-F44B-98F6-90FD882D8DAB}" type="slidenum">
              <a:rPr lang="da-DK" smtClean="0"/>
              <a:t>41</a:t>
            </a:fld>
            <a:endParaRPr lang="da-DK"/>
          </a:p>
        </p:txBody>
      </p:sp>
    </p:spTree>
    <p:extLst>
      <p:ext uri="{BB962C8B-B14F-4D97-AF65-F5344CB8AC3E}">
        <p14:creationId xmlns:p14="http://schemas.microsoft.com/office/powerpoint/2010/main" val="363621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opsamling på samfundstyperne skal du nu bede eleverne om at rejse sig og placere sig ved den samfundstype, som de bedst kunne tænke sig at være ung i. </a:t>
            </a:r>
          </a:p>
        </p:txBody>
      </p:sp>
      <p:sp>
        <p:nvSpPr>
          <p:cNvPr id="4" name="Pladsholder til slidenummer 3"/>
          <p:cNvSpPr>
            <a:spLocks noGrp="1"/>
          </p:cNvSpPr>
          <p:nvPr>
            <p:ph type="sldNum" sz="quarter" idx="5"/>
          </p:nvPr>
        </p:nvSpPr>
        <p:spPr/>
        <p:txBody>
          <a:bodyPr/>
          <a:lstStyle/>
          <a:p>
            <a:fld id="{3E76EC75-D9D2-F44B-98F6-90FD882D8DAB}" type="slidenum">
              <a:rPr lang="da-DK" smtClean="0"/>
              <a:t>43</a:t>
            </a:fld>
            <a:endParaRPr lang="da-DK"/>
          </a:p>
        </p:txBody>
      </p:sp>
    </p:spTree>
    <p:extLst>
      <p:ext uri="{BB962C8B-B14F-4D97-AF65-F5344CB8AC3E}">
        <p14:creationId xmlns:p14="http://schemas.microsoft.com/office/powerpoint/2010/main" val="178312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Resten af timen skal eleverne lave denne øvelse i tremandsgrupper. I hver gruppe må der godt sidde en forholdsvis dygtig elev og en kreativ elev, der kan finde ud af at tænke lidt ud af boksen. Det kræver det nemlig at tage billederne. </a:t>
            </a:r>
          </a:p>
        </p:txBody>
      </p:sp>
      <p:sp>
        <p:nvSpPr>
          <p:cNvPr id="4" name="Pladsholder til slidenummer 3"/>
          <p:cNvSpPr>
            <a:spLocks noGrp="1"/>
          </p:cNvSpPr>
          <p:nvPr>
            <p:ph type="sldNum" sz="quarter" idx="5"/>
          </p:nvPr>
        </p:nvSpPr>
        <p:spPr/>
        <p:txBody>
          <a:bodyPr/>
          <a:lstStyle/>
          <a:p>
            <a:fld id="{3E76EC75-D9D2-F44B-98F6-90FD882D8DAB}" type="slidenum">
              <a:rPr lang="da-DK" smtClean="0"/>
              <a:t>45</a:t>
            </a:fld>
            <a:endParaRPr lang="da-DK"/>
          </a:p>
        </p:txBody>
      </p:sp>
    </p:spTree>
    <p:extLst>
      <p:ext uri="{BB962C8B-B14F-4D97-AF65-F5344CB8AC3E}">
        <p14:creationId xmlns:p14="http://schemas.microsoft.com/office/powerpoint/2010/main" val="3950091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ark printes ud og udleveres til eleverne. Konkurrencen skal laves med sidemanden. </a:t>
            </a:r>
          </a:p>
        </p:txBody>
      </p:sp>
      <p:sp>
        <p:nvSpPr>
          <p:cNvPr id="4" name="Pladsholder til slidenummer 3"/>
          <p:cNvSpPr>
            <a:spLocks noGrp="1"/>
          </p:cNvSpPr>
          <p:nvPr>
            <p:ph type="sldNum" sz="quarter" idx="5"/>
          </p:nvPr>
        </p:nvSpPr>
        <p:spPr/>
        <p:txBody>
          <a:bodyPr/>
          <a:lstStyle/>
          <a:p>
            <a:fld id="{3E76EC75-D9D2-F44B-98F6-90FD882D8DAB}" type="slidenum">
              <a:rPr lang="da-DK" smtClean="0"/>
              <a:t>49</a:t>
            </a:fld>
            <a:endParaRPr lang="da-DK"/>
          </a:p>
        </p:txBody>
      </p:sp>
    </p:spTree>
    <p:extLst>
      <p:ext uri="{BB962C8B-B14F-4D97-AF65-F5344CB8AC3E}">
        <p14:creationId xmlns:p14="http://schemas.microsoft.com/office/powerpoint/2010/main" val="2756014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næste 10 slides skal udfyldes med et billede pr. slide. </a:t>
            </a:r>
          </a:p>
        </p:txBody>
      </p:sp>
      <p:sp>
        <p:nvSpPr>
          <p:cNvPr id="4" name="Pladsholder til slidenummer 3"/>
          <p:cNvSpPr>
            <a:spLocks noGrp="1"/>
          </p:cNvSpPr>
          <p:nvPr>
            <p:ph type="sldNum" sz="quarter" idx="5"/>
          </p:nvPr>
        </p:nvSpPr>
        <p:spPr/>
        <p:txBody>
          <a:bodyPr/>
          <a:lstStyle/>
          <a:p>
            <a:fld id="{3E76EC75-D9D2-F44B-98F6-90FD882D8DAB}" type="slidenum">
              <a:rPr lang="da-DK" smtClean="0"/>
              <a:t>50</a:t>
            </a:fld>
            <a:endParaRPr lang="da-DK"/>
          </a:p>
        </p:txBody>
      </p:sp>
    </p:spTree>
    <p:extLst>
      <p:ext uri="{BB962C8B-B14F-4D97-AF65-F5344CB8AC3E}">
        <p14:creationId xmlns:p14="http://schemas.microsoft.com/office/powerpoint/2010/main" val="3459247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Eleverne finder nu nogle at bytte ark med, så de retter hinandens quiz. Du gennemgår nu billederne og spørger eleverne til begreberne. Løbende får I også en uddybende snak om begreberne. </a:t>
            </a:r>
          </a:p>
        </p:txBody>
      </p:sp>
      <p:sp>
        <p:nvSpPr>
          <p:cNvPr id="4" name="Pladsholder til slidenummer 3"/>
          <p:cNvSpPr>
            <a:spLocks noGrp="1"/>
          </p:cNvSpPr>
          <p:nvPr>
            <p:ph type="sldNum" sz="quarter" idx="5"/>
          </p:nvPr>
        </p:nvSpPr>
        <p:spPr/>
        <p:txBody>
          <a:bodyPr/>
          <a:lstStyle/>
          <a:p>
            <a:fld id="{3E76EC75-D9D2-F44B-98F6-90FD882D8DAB}" type="slidenum">
              <a:rPr lang="da-DK" smtClean="0"/>
              <a:t>60</a:t>
            </a:fld>
            <a:endParaRPr lang="da-DK"/>
          </a:p>
        </p:txBody>
      </p:sp>
    </p:spTree>
    <p:extLst>
      <p:ext uri="{BB962C8B-B14F-4D97-AF65-F5344CB8AC3E}">
        <p14:creationId xmlns:p14="http://schemas.microsoft.com/office/powerpoint/2010/main" val="1172641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60F6DEA-45BE-D94B-B1E6-297C056B70F5}" type="slidenum">
              <a:rPr lang="da-DK" smtClean="0"/>
              <a:t>61</a:t>
            </a:fld>
            <a:endParaRPr lang="da-DK"/>
          </a:p>
        </p:txBody>
      </p:sp>
    </p:spTree>
    <p:extLst>
      <p:ext uri="{BB962C8B-B14F-4D97-AF65-F5344CB8AC3E}">
        <p14:creationId xmlns:p14="http://schemas.microsoft.com/office/powerpoint/2010/main" val="186100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60F6DEA-45BE-D94B-B1E6-297C056B70F5}" type="slidenum">
              <a:rPr lang="da-DK" smtClean="0"/>
              <a:t>62</a:t>
            </a:fld>
            <a:endParaRPr lang="da-DK"/>
          </a:p>
        </p:txBody>
      </p:sp>
    </p:spTree>
    <p:extLst>
      <p:ext uri="{BB962C8B-B14F-4D97-AF65-F5344CB8AC3E}">
        <p14:creationId xmlns:p14="http://schemas.microsoft.com/office/powerpoint/2010/main" val="113864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netop set, at flere og flere unge mistrives. Men hvorfor? De lever jo i en tid, hvor der aldrig har været så mange muligheder og så stor frihed? Det er det spørgsmål, forløbet kredser op. Lige nu er modellen til venstre blank, men i løbet af de næste 8 lektioner får I en række forskellige forklaringer på trivselskrisen. Vi starter allerede i dag med at kigge på jeres identitetsdannelsesproces. </a:t>
            </a:r>
          </a:p>
        </p:txBody>
      </p:sp>
      <p:sp>
        <p:nvSpPr>
          <p:cNvPr id="4" name="Pladsholder til slidenummer 3"/>
          <p:cNvSpPr>
            <a:spLocks noGrp="1"/>
          </p:cNvSpPr>
          <p:nvPr>
            <p:ph type="sldNum" sz="quarter" idx="5"/>
          </p:nvPr>
        </p:nvSpPr>
        <p:spPr/>
        <p:txBody>
          <a:bodyPr/>
          <a:lstStyle/>
          <a:p>
            <a:fld id="{3E76EC75-D9D2-F44B-98F6-90FD882D8DAB}" type="slidenum">
              <a:rPr lang="da-DK" smtClean="0"/>
              <a:t>10</a:t>
            </a:fld>
            <a:endParaRPr lang="da-DK"/>
          </a:p>
        </p:txBody>
      </p:sp>
    </p:spTree>
    <p:extLst>
      <p:ext uri="{BB962C8B-B14F-4D97-AF65-F5344CB8AC3E}">
        <p14:creationId xmlns:p14="http://schemas.microsoft.com/office/powerpoint/2010/main" val="4209990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0" dirty="0">
                <a:solidFill>
                  <a:srgbClr val="00B050"/>
                </a:solidFill>
                <a:effectLst/>
                <a:latin typeface="Garamond" panose="02020404030301010803" pitchFamily="18" charset="0"/>
                <a:ea typeface="Calibri" panose="020F0502020204030204" pitchFamily="34" charset="0"/>
                <a:cs typeface="Times New Roman" panose="02020603050405020304" pitchFamily="18" charset="0"/>
              </a:rPr>
              <a:t>Vi skal nå mere i døgnet nu, end vi skulle tidligere. </a:t>
            </a:r>
            <a:r>
              <a:rPr lang="da-DK" sz="1800" kern="0" dirty="0">
                <a:effectLst/>
                <a:latin typeface="Garamond" panose="02020404030301010803" pitchFamily="18" charset="0"/>
                <a:ea typeface="Calibri" panose="020F0502020204030204" pitchFamily="34" charset="0"/>
                <a:cs typeface="Times New Roman" panose="02020603050405020304" pitchFamily="18" charset="0"/>
              </a:rPr>
              <a:t>På grund af særligt den teknologiske acceleration bruger vi i dag langt mindre tid på enkelte handlinger, end vi tidligere gjorde.</a:t>
            </a:r>
            <a:r>
              <a:rPr lang="da-DK" dirty="0">
                <a:effectLst/>
              </a:rPr>
              <a:t> </a:t>
            </a:r>
            <a:r>
              <a:rPr lang="da-DK" sz="1800" kern="0" dirty="0">
                <a:effectLst/>
                <a:latin typeface="Garamond" panose="02020404030301010803" pitchFamily="18" charset="0"/>
                <a:cs typeface="Times New Roman" panose="02020603050405020304" pitchFamily="18" charset="0"/>
              </a:rPr>
              <a:t>M</a:t>
            </a:r>
            <a:r>
              <a:rPr lang="da-DK" sz="1800" kern="0" dirty="0">
                <a:effectLst/>
                <a:latin typeface="Garamond" panose="02020404030301010803" pitchFamily="18" charset="0"/>
                <a:ea typeface="Calibri" panose="020F0502020204030204" pitchFamily="34" charset="0"/>
                <a:cs typeface="Times New Roman" panose="02020603050405020304" pitchFamily="18" charset="0"/>
              </a:rPr>
              <a:t>ængden af ting, der forventes vi skal nå, er steget. </a:t>
            </a:r>
            <a:endParaRPr lang="da-DK" dirty="0"/>
          </a:p>
        </p:txBody>
      </p:sp>
      <p:sp>
        <p:nvSpPr>
          <p:cNvPr id="4" name="Pladsholder til slidenummer 3"/>
          <p:cNvSpPr>
            <a:spLocks noGrp="1"/>
          </p:cNvSpPr>
          <p:nvPr>
            <p:ph type="sldNum" sz="quarter" idx="5"/>
          </p:nvPr>
        </p:nvSpPr>
        <p:spPr/>
        <p:txBody>
          <a:bodyPr/>
          <a:lstStyle/>
          <a:p>
            <a:fld id="{3E76EC75-D9D2-F44B-98F6-90FD882D8DAB}" type="slidenum">
              <a:rPr lang="da-DK" smtClean="0"/>
              <a:t>63</a:t>
            </a:fld>
            <a:endParaRPr lang="da-DK"/>
          </a:p>
        </p:txBody>
      </p:sp>
    </p:spTree>
    <p:extLst>
      <p:ext uri="{BB962C8B-B14F-4D97-AF65-F5344CB8AC3E}">
        <p14:creationId xmlns:p14="http://schemas.microsoft.com/office/powerpoint/2010/main" val="1411102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00B050"/>
                </a:solidFill>
                <a:effectLst/>
                <a:latin typeface="Garamond" panose="02020404030301010803" pitchFamily="18" charset="0"/>
                <a:ea typeface="Calibri" panose="020F0502020204030204" pitchFamily="34" charset="0"/>
                <a:cs typeface="Times New Roman" panose="02020603050405020304" pitchFamily="18" charset="0"/>
              </a:rPr>
              <a:t>Fremmedgørelse: En oplevelse af ikke at føle sig hjemme – et bestemt sted eller med bestemte mennesker eller sig selv. </a:t>
            </a:r>
            <a:r>
              <a:rPr lang="da-DK" sz="1800" dirty="0">
                <a:effectLst/>
                <a:latin typeface="Garamond" panose="02020404030301010803" pitchFamily="18" charset="0"/>
                <a:ea typeface="Calibri" panose="020F0502020204030204" pitchFamily="34" charset="0"/>
                <a:cs typeface="Times New Roman" panose="02020603050405020304" pitchFamily="18" charset="0"/>
              </a:rPr>
              <a:t>Han mener, at vi på mange måder er blevet fremmedgjorte overfor den verden, vi lever i. Vi er blevet fremmedgjorte overfor de ting, der omgiver os, fordi vi ikke forstår, hvordan de er lavet eller når at skifte dem ud inden, vi får et forhold til dem. Vi kan også føle os fremmedgjorte overfor vores handlinger, fordi andre har bestemt dem, og vi ofte ikke har tid nok til at overveje dem, inden vi er nødt til at kaste os ud i dem. Vi er blevet fremmedgjorte overfor naturen, som vi udnytter i så høj grad, at det har ledt til en klima- og biodiversitetskrise (se kapitlet om økonomi og klimakrise). Vi er fremmedgjorte overfor andre mennesker, fordi mange af vores relationer er så flygtige, kortvarige og overfladiske; og slutteligt, på baggrund af de nævnte ting, bliver vi fremmedgjorte overfor os selv. Fremmedgørelsen resulterer i, at vi bliver rastløse og ikke kan finde ro.</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3E76EC75-D9D2-F44B-98F6-90FD882D8DAB}" type="slidenum">
              <a:rPr lang="da-DK" smtClean="0"/>
              <a:t>65</a:t>
            </a:fld>
            <a:endParaRPr lang="da-DK"/>
          </a:p>
        </p:txBody>
      </p:sp>
    </p:spTree>
    <p:extLst>
      <p:ext uri="{BB962C8B-B14F-4D97-AF65-F5344CB8AC3E}">
        <p14:creationId xmlns:p14="http://schemas.microsoft.com/office/powerpoint/2010/main" val="958957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0" dirty="0">
                <a:effectLst/>
                <a:latin typeface="Garamond" panose="02020404030301010803" pitchFamily="18" charset="0"/>
                <a:ea typeface="Calibri" panose="020F0502020204030204" pitchFamily="34" charset="0"/>
                <a:cs typeface="Times New Roman" panose="02020603050405020304" pitchFamily="18" charset="0"/>
              </a:rPr>
              <a:t>Den følelse, vi får, når vi oplever at være i ’kontakt’ med verden, dvs. når vi berøres af verden. Når vi ser på et stykke kunst, der rører os, har en meningsfuld samtale med gode venner eller går ude i naturen og føler os forbundet med verden. Med til at give os en oplevelse af at leve et meningsfuldt liv. </a:t>
            </a:r>
            <a:endParaRPr lang="da-DK" dirty="0"/>
          </a:p>
        </p:txBody>
      </p:sp>
      <p:sp>
        <p:nvSpPr>
          <p:cNvPr id="4" name="Pladsholder til slidenummer 3"/>
          <p:cNvSpPr>
            <a:spLocks noGrp="1"/>
          </p:cNvSpPr>
          <p:nvPr>
            <p:ph type="sldNum" sz="quarter" idx="5"/>
          </p:nvPr>
        </p:nvSpPr>
        <p:spPr/>
        <p:txBody>
          <a:bodyPr/>
          <a:lstStyle/>
          <a:p>
            <a:fld id="{3E76EC75-D9D2-F44B-98F6-90FD882D8DAB}" type="slidenum">
              <a:rPr lang="da-DK" smtClean="0"/>
              <a:t>66</a:t>
            </a:fld>
            <a:endParaRPr lang="da-DK"/>
          </a:p>
        </p:txBody>
      </p:sp>
    </p:spTree>
    <p:extLst>
      <p:ext uri="{BB962C8B-B14F-4D97-AF65-F5344CB8AC3E}">
        <p14:creationId xmlns:p14="http://schemas.microsoft.com/office/powerpoint/2010/main" val="4135116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øvelse skal laves, inden eleverne præsenteres for dagens emne. Øvelsen skal nemlig bruges som en introduktion til præstationssamfundet. Det centrale er med andre ord, at man som lærer får samlet op på, hvordan det var for eleverne at skulle svare forkert. Det harmonerer nemlig ikke med præstationssamfundet. </a:t>
            </a:r>
          </a:p>
        </p:txBody>
      </p:sp>
      <p:sp>
        <p:nvSpPr>
          <p:cNvPr id="4" name="Pladsholder til slidenummer 3"/>
          <p:cNvSpPr>
            <a:spLocks noGrp="1"/>
          </p:cNvSpPr>
          <p:nvPr>
            <p:ph type="sldNum" sz="quarter" idx="5"/>
          </p:nvPr>
        </p:nvSpPr>
        <p:spPr/>
        <p:txBody>
          <a:bodyPr/>
          <a:lstStyle/>
          <a:p>
            <a:fld id="{3E76EC75-D9D2-F44B-98F6-90FD882D8DAB}" type="slidenum">
              <a:rPr lang="da-DK" smtClean="0"/>
              <a:t>71</a:t>
            </a:fld>
            <a:endParaRPr lang="da-DK"/>
          </a:p>
        </p:txBody>
      </p:sp>
    </p:spTree>
    <p:extLst>
      <p:ext uri="{BB962C8B-B14F-4D97-AF65-F5344CB8AC3E}">
        <p14:creationId xmlns:p14="http://schemas.microsoft.com/office/powerpoint/2010/main" val="1577935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er der nok nogen, der siger, at det var sjovt, men også svært, fordi det ligger så langt fra, hvad skolen plejer at handle om. Flere elever giver også udtryk for, at de nogen gange undgår at stille spørgsmål, fordi de er bange for at svare forkert og blive trukket i karakter af læreren. </a:t>
            </a:r>
          </a:p>
        </p:txBody>
      </p:sp>
      <p:sp>
        <p:nvSpPr>
          <p:cNvPr id="4" name="Pladsholder til slidenummer 3"/>
          <p:cNvSpPr>
            <a:spLocks noGrp="1"/>
          </p:cNvSpPr>
          <p:nvPr>
            <p:ph type="sldNum" sz="quarter" idx="5"/>
          </p:nvPr>
        </p:nvSpPr>
        <p:spPr/>
        <p:txBody>
          <a:bodyPr/>
          <a:lstStyle/>
          <a:p>
            <a:fld id="{3E76EC75-D9D2-F44B-98F6-90FD882D8DAB}" type="slidenum">
              <a:rPr lang="da-DK" smtClean="0"/>
              <a:t>74</a:t>
            </a:fld>
            <a:endParaRPr lang="da-DK"/>
          </a:p>
        </p:txBody>
      </p:sp>
    </p:spTree>
    <p:extLst>
      <p:ext uri="{BB962C8B-B14F-4D97-AF65-F5344CB8AC3E}">
        <p14:creationId xmlns:p14="http://schemas.microsoft.com/office/powerpoint/2010/main" val="3453238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Inddrages som opsamling på øvelsen ”Forkert”</a:t>
            </a:r>
          </a:p>
        </p:txBody>
      </p:sp>
      <p:sp>
        <p:nvSpPr>
          <p:cNvPr id="4" name="Pladsholder til slidenummer 3"/>
          <p:cNvSpPr>
            <a:spLocks noGrp="1"/>
          </p:cNvSpPr>
          <p:nvPr>
            <p:ph type="sldNum" sz="quarter" idx="5"/>
          </p:nvPr>
        </p:nvSpPr>
        <p:spPr/>
        <p:txBody>
          <a:bodyPr/>
          <a:lstStyle/>
          <a:p>
            <a:fld id="{3E76EC75-D9D2-F44B-98F6-90FD882D8DAB}" type="slidenum">
              <a:rPr lang="da-DK" smtClean="0"/>
              <a:t>75</a:t>
            </a:fld>
            <a:endParaRPr lang="da-DK"/>
          </a:p>
        </p:txBody>
      </p:sp>
    </p:spTree>
    <p:extLst>
      <p:ext uri="{BB962C8B-B14F-4D97-AF65-F5344CB8AC3E}">
        <p14:creationId xmlns:p14="http://schemas.microsoft.com/office/powerpoint/2010/main" val="1398283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citat er fra </a:t>
            </a:r>
            <a:r>
              <a:rPr lang="da-DK" dirty="0" err="1"/>
              <a:t>TrygFondens</a:t>
            </a:r>
            <a:r>
              <a:rPr lang="da-DK" dirty="0"/>
              <a:t> store trivselsundersøgelse fra 2020. Her er det et interview foretaget af Børnefonden. Det viser den her perfekthedskultur og præstationskultur. </a:t>
            </a:r>
          </a:p>
        </p:txBody>
      </p:sp>
      <p:sp>
        <p:nvSpPr>
          <p:cNvPr id="4" name="Pladsholder til slidenummer 3"/>
          <p:cNvSpPr>
            <a:spLocks noGrp="1"/>
          </p:cNvSpPr>
          <p:nvPr>
            <p:ph type="sldNum" sz="quarter" idx="5"/>
          </p:nvPr>
        </p:nvSpPr>
        <p:spPr/>
        <p:txBody>
          <a:bodyPr/>
          <a:lstStyle/>
          <a:p>
            <a:fld id="{3E76EC75-D9D2-F44B-98F6-90FD882D8DAB}" type="slidenum">
              <a:rPr lang="da-DK" smtClean="0"/>
              <a:t>76</a:t>
            </a:fld>
            <a:endParaRPr lang="da-DK"/>
          </a:p>
        </p:txBody>
      </p:sp>
    </p:spTree>
    <p:extLst>
      <p:ext uri="{BB962C8B-B14F-4D97-AF65-F5344CB8AC3E}">
        <p14:creationId xmlns:p14="http://schemas.microsoft.com/office/powerpoint/2010/main" val="3361022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Afspil talen, som indkapsler temaet for dagens lektion. </a:t>
            </a:r>
          </a:p>
        </p:txBody>
      </p:sp>
      <p:sp>
        <p:nvSpPr>
          <p:cNvPr id="4" name="Pladsholder til slidenummer 3"/>
          <p:cNvSpPr>
            <a:spLocks noGrp="1"/>
          </p:cNvSpPr>
          <p:nvPr>
            <p:ph type="sldNum" sz="quarter" idx="5"/>
          </p:nvPr>
        </p:nvSpPr>
        <p:spPr/>
        <p:txBody>
          <a:bodyPr/>
          <a:lstStyle/>
          <a:p>
            <a:fld id="{3E76EC75-D9D2-F44B-98F6-90FD882D8DAB}" type="slidenum">
              <a:rPr lang="da-DK" smtClean="0"/>
              <a:t>77</a:t>
            </a:fld>
            <a:endParaRPr lang="da-DK"/>
          </a:p>
        </p:txBody>
      </p:sp>
    </p:spTree>
    <p:extLst>
      <p:ext uri="{BB962C8B-B14F-4D97-AF65-F5344CB8AC3E}">
        <p14:creationId xmlns:p14="http://schemas.microsoft.com/office/powerpoint/2010/main" val="1594842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E76EC75-D9D2-F44B-98F6-90FD882D8DAB}" type="slidenum">
              <a:rPr lang="da-DK" smtClean="0"/>
              <a:t>83</a:t>
            </a:fld>
            <a:endParaRPr lang="da-DK"/>
          </a:p>
        </p:txBody>
      </p:sp>
    </p:spTree>
    <p:extLst>
      <p:ext uri="{BB962C8B-B14F-4D97-AF65-F5344CB8AC3E}">
        <p14:creationId xmlns:p14="http://schemas.microsoft.com/office/powerpoint/2010/main" val="412134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E76EC75-D9D2-F44B-98F6-90FD882D8DAB}" type="slidenum">
              <a:rPr lang="da-DK" smtClean="0"/>
              <a:t>92</a:t>
            </a:fld>
            <a:endParaRPr lang="da-DK"/>
          </a:p>
        </p:txBody>
      </p:sp>
    </p:spTree>
    <p:extLst>
      <p:ext uri="{BB962C8B-B14F-4D97-AF65-F5344CB8AC3E}">
        <p14:creationId xmlns:p14="http://schemas.microsoft.com/office/powerpoint/2010/main" val="427871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Efter dit korte oplæg om de fire identitetslag, giver du eleverne 5 minutter til at skrive lidt noter i opgave 1b. </a:t>
            </a:r>
          </a:p>
          <a:p>
            <a:endParaRPr lang="da-DK" dirty="0"/>
          </a:p>
        </p:txBody>
      </p:sp>
      <p:sp>
        <p:nvSpPr>
          <p:cNvPr id="4" name="Pladsholder til slidenummer 3"/>
          <p:cNvSpPr>
            <a:spLocks noGrp="1"/>
          </p:cNvSpPr>
          <p:nvPr>
            <p:ph type="sldNum" sz="quarter" idx="5"/>
          </p:nvPr>
        </p:nvSpPr>
        <p:spPr/>
        <p:txBody>
          <a:bodyPr/>
          <a:lstStyle/>
          <a:p>
            <a:fld id="{3E76EC75-D9D2-F44B-98F6-90FD882D8DAB}" type="slidenum">
              <a:rPr lang="da-DK" smtClean="0"/>
              <a:t>13</a:t>
            </a:fld>
            <a:endParaRPr lang="da-DK"/>
          </a:p>
        </p:txBody>
      </p:sp>
    </p:spTree>
    <p:extLst>
      <p:ext uri="{BB962C8B-B14F-4D97-AF65-F5344CB8AC3E}">
        <p14:creationId xmlns:p14="http://schemas.microsoft.com/office/powerpoint/2010/main" val="124162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Grønt segment</a:t>
            </a:r>
          </a:p>
        </p:txBody>
      </p:sp>
      <p:sp>
        <p:nvSpPr>
          <p:cNvPr id="4" name="Pladsholder til slidenummer 3"/>
          <p:cNvSpPr>
            <a:spLocks noGrp="1"/>
          </p:cNvSpPr>
          <p:nvPr>
            <p:ph type="sldNum" sz="quarter" idx="5"/>
          </p:nvPr>
        </p:nvSpPr>
        <p:spPr/>
        <p:txBody>
          <a:bodyPr/>
          <a:lstStyle/>
          <a:p>
            <a:fld id="{3E76EC75-D9D2-F44B-98F6-90FD882D8DAB}" type="slidenum">
              <a:rPr lang="da-DK" smtClean="0"/>
              <a:t>24</a:t>
            </a:fld>
            <a:endParaRPr lang="da-DK"/>
          </a:p>
        </p:txBody>
      </p:sp>
    </p:spTree>
    <p:extLst>
      <p:ext uri="{BB962C8B-B14F-4D97-AF65-F5344CB8AC3E}">
        <p14:creationId xmlns:p14="http://schemas.microsoft.com/office/powerpoint/2010/main" val="1806750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Blåt segment</a:t>
            </a:r>
          </a:p>
        </p:txBody>
      </p:sp>
      <p:sp>
        <p:nvSpPr>
          <p:cNvPr id="4" name="Pladsholder til slidenummer 3"/>
          <p:cNvSpPr>
            <a:spLocks noGrp="1"/>
          </p:cNvSpPr>
          <p:nvPr>
            <p:ph type="sldNum" sz="quarter" idx="5"/>
          </p:nvPr>
        </p:nvSpPr>
        <p:spPr/>
        <p:txBody>
          <a:bodyPr/>
          <a:lstStyle/>
          <a:p>
            <a:fld id="{3E76EC75-D9D2-F44B-98F6-90FD882D8DAB}" type="slidenum">
              <a:rPr lang="da-DK" smtClean="0"/>
              <a:t>25</a:t>
            </a:fld>
            <a:endParaRPr lang="da-DK"/>
          </a:p>
        </p:txBody>
      </p:sp>
    </p:spTree>
    <p:extLst>
      <p:ext uri="{BB962C8B-B14F-4D97-AF65-F5344CB8AC3E}">
        <p14:creationId xmlns:p14="http://schemas.microsoft.com/office/powerpoint/2010/main" val="3054707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Lilla segment</a:t>
            </a:r>
          </a:p>
        </p:txBody>
      </p:sp>
      <p:sp>
        <p:nvSpPr>
          <p:cNvPr id="4" name="Pladsholder til slidenummer 3"/>
          <p:cNvSpPr>
            <a:spLocks noGrp="1"/>
          </p:cNvSpPr>
          <p:nvPr>
            <p:ph type="sldNum" sz="quarter" idx="5"/>
          </p:nvPr>
        </p:nvSpPr>
        <p:spPr/>
        <p:txBody>
          <a:bodyPr/>
          <a:lstStyle/>
          <a:p>
            <a:fld id="{3E76EC75-D9D2-F44B-98F6-90FD882D8DAB}" type="slidenum">
              <a:rPr lang="da-DK" smtClean="0"/>
              <a:t>26</a:t>
            </a:fld>
            <a:endParaRPr lang="da-DK"/>
          </a:p>
        </p:txBody>
      </p:sp>
    </p:spTree>
    <p:extLst>
      <p:ext uri="{BB962C8B-B14F-4D97-AF65-F5344CB8AC3E}">
        <p14:creationId xmlns:p14="http://schemas.microsoft.com/office/powerpoint/2010/main" val="235922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Grønt segment</a:t>
            </a:r>
          </a:p>
        </p:txBody>
      </p:sp>
      <p:sp>
        <p:nvSpPr>
          <p:cNvPr id="4" name="Pladsholder til slidenummer 3"/>
          <p:cNvSpPr>
            <a:spLocks noGrp="1"/>
          </p:cNvSpPr>
          <p:nvPr>
            <p:ph type="sldNum" sz="quarter" idx="5"/>
          </p:nvPr>
        </p:nvSpPr>
        <p:spPr/>
        <p:txBody>
          <a:bodyPr/>
          <a:lstStyle/>
          <a:p>
            <a:fld id="{3E76EC75-D9D2-F44B-98F6-90FD882D8DAB}" type="slidenum">
              <a:rPr lang="da-DK" smtClean="0"/>
              <a:t>27</a:t>
            </a:fld>
            <a:endParaRPr lang="da-DK"/>
          </a:p>
        </p:txBody>
      </p:sp>
    </p:spTree>
    <p:extLst>
      <p:ext uri="{BB962C8B-B14F-4D97-AF65-F5344CB8AC3E}">
        <p14:creationId xmlns:p14="http://schemas.microsoft.com/office/powerpoint/2010/main" val="328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Lyserødt segment</a:t>
            </a:r>
          </a:p>
        </p:txBody>
      </p:sp>
      <p:sp>
        <p:nvSpPr>
          <p:cNvPr id="4" name="Pladsholder til slidenummer 3"/>
          <p:cNvSpPr>
            <a:spLocks noGrp="1"/>
          </p:cNvSpPr>
          <p:nvPr>
            <p:ph type="sldNum" sz="quarter" idx="5"/>
          </p:nvPr>
        </p:nvSpPr>
        <p:spPr/>
        <p:txBody>
          <a:bodyPr/>
          <a:lstStyle/>
          <a:p>
            <a:fld id="{3E76EC75-D9D2-F44B-98F6-90FD882D8DAB}" type="slidenum">
              <a:rPr lang="da-DK" smtClean="0"/>
              <a:t>28</a:t>
            </a:fld>
            <a:endParaRPr lang="da-DK"/>
          </a:p>
        </p:txBody>
      </p:sp>
    </p:spTree>
    <p:extLst>
      <p:ext uri="{BB962C8B-B14F-4D97-AF65-F5344CB8AC3E}">
        <p14:creationId xmlns:p14="http://schemas.microsoft.com/office/powerpoint/2010/main" val="2748836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Blåt segment</a:t>
            </a:r>
          </a:p>
        </p:txBody>
      </p:sp>
      <p:sp>
        <p:nvSpPr>
          <p:cNvPr id="4" name="Pladsholder til slidenummer 3"/>
          <p:cNvSpPr>
            <a:spLocks noGrp="1"/>
          </p:cNvSpPr>
          <p:nvPr>
            <p:ph type="sldNum" sz="quarter" idx="5"/>
          </p:nvPr>
        </p:nvSpPr>
        <p:spPr/>
        <p:txBody>
          <a:bodyPr/>
          <a:lstStyle/>
          <a:p>
            <a:fld id="{3E76EC75-D9D2-F44B-98F6-90FD882D8DAB}" type="slidenum">
              <a:rPr lang="da-DK" smtClean="0"/>
              <a:t>29</a:t>
            </a:fld>
            <a:endParaRPr lang="da-DK"/>
          </a:p>
        </p:txBody>
      </p:sp>
    </p:spTree>
    <p:extLst>
      <p:ext uri="{BB962C8B-B14F-4D97-AF65-F5344CB8AC3E}">
        <p14:creationId xmlns:p14="http://schemas.microsoft.com/office/powerpoint/2010/main" val="803025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306162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05913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42326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282459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1160EA64-D806-43AC-9DF2-F8C432F32B4C}" type="datetimeFigureOut">
              <a:rPr lang="en-US" smtClean="0"/>
              <a:t>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512802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313620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56352990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523940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901453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D1BE4249-C0D0-4B06-8692-E8BB871AF643}" type="datetimeFigureOut">
              <a:rPr lang="en-US" smtClean="0"/>
              <a:t>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353816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42B0DB6-F5C7-45FB-8CF3-31B45F9C2DAC}" type="datetimeFigureOut">
              <a:rPr lang="en-US" smtClean="0"/>
              <a:t>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00561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900987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3.xml"/><Relationship Id="rId7" Type="http://schemas.openxmlformats.org/officeDocument/2006/relationships/slide" Target="slide46.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8.xml"/><Relationship Id="rId5" Type="http://schemas.openxmlformats.org/officeDocument/2006/relationships/slide" Target="slide31.xml"/><Relationship Id="rId10" Type="http://schemas.openxmlformats.org/officeDocument/2006/relationships/slide" Target="slide87.xml"/><Relationship Id="rId4" Type="http://schemas.openxmlformats.org/officeDocument/2006/relationships/slide" Target="slide15.xml"/><Relationship Id="rId9" Type="http://schemas.openxmlformats.org/officeDocument/2006/relationships/slide" Target="slide80.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RzzNQyHm1i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flipH="1">
            <a:off x="3291838" y="2584704"/>
            <a:ext cx="6681215" cy="2255255"/>
          </a:xfrm>
        </p:spPr>
        <p:txBody>
          <a:bodyPr>
            <a:noAutofit/>
          </a:bodyPr>
          <a:lstStyle/>
          <a:p>
            <a:endParaRPr lang="da-DK" sz="100" dirty="0"/>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itel 1">
            <a:extLst>
              <a:ext uri="{FF2B5EF4-FFF2-40B4-BE49-F238E27FC236}">
                <a16:creationId xmlns:a16="http://schemas.microsoft.com/office/drawing/2014/main" id="{B564CADB-2C98-C434-221C-1D9E3C6224FB}"/>
              </a:ext>
            </a:extLst>
          </p:cNvPr>
          <p:cNvSpPr txBox="1">
            <a:spLocks/>
          </p:cNvSpPr>
          <p:nvPr/>
        </p:nvSpPr>
        <p:spPr>
          <a:xfrm>
            <a:off x="1524000" y="3429000"/>
            <a:ext cx="9144000" cy="11131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dirty="0"/>
              <a:t>Kapitel 2: Ungdomsliv</a:t>
            </a:r>
          </a:p>
        </p:txBody>
      </p:sp>
      <p:sp>
        <p:nvSpPr>
          <p:cNvPr id="5" name="Undertitel 2">
            <a:extLst>
              <a:ext uri="{FF2B5EF4-FFF2-40B4-BE49-F238E27FC236}">
                <a16:creationId xmlns:a16="http://schemas.microsoft.com/office/drawing/2014/main" id="{DE4DEBB5-D34E-9795-470D-F3C12B87627E}"/>
              </a:ext>
            </a:extLst>
          </p:cNvPr>
          <p:cNvSpPr>
            <a:spLocks noGrp="1"/>
          </p:cNvSpPr>
          <p:nvPr>
            <p:ph type="subTitle" idx="1"/>
          </p:nvPr>
        </p:nvSpPr>
        <p:spPr>
          <a:xfrm>
            <a:off x="1524000" y="4820478"/>
            <a:ext cx="9144000" cy="512762"/>
          </a:xfrm>
        </p:spPr>
        <p:txBody>
          <a:bodyPr>
            <a:normAutofit/>
          </a:bodyPr>
          <a:lstStyle/>
          <a:p>
            <a:r>
              <a:rPr lang="da-DK" dirty="0"/>
              <a:t>FORLØB I SAMFUNDSFAG C</a:t>
            </a:r>
          </a:p>
        </p:txBody>
      </p:sp>
    </p:spTree>
    <p:extLst>
      <p:ext uri="{BB962C8B-B14F-4D97-AF65-F5344CB8AC3E}">
        <p14:creationId xmlns:p14="http://schemas.microsoft.com/office/powerpoint/2010/main" val="367875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6D3F5-9442-4345-AD90-9CC3D12168D5}"/>
              </a:ext>
            </a:extLst>
          </p:cNvPr>
          <p:cNvSpPr>
            <a:spLocks noGrp="1"/>
          </p:cNvSpPr>
          <p:nvPr>
            <p:ph type="title"/>
          </p:nvPr>
        </p:nvSpPr>
        <p:spPr>
          <a:xfrm>
            <a:off x="505350" y="2240280"/>
            <a:ext cx="6423025" cy="1188720"/>
          </a:xfrm>
        </p:spPr>
        <p:txBody>
          <a:bodyPr>
            <a:normAutofit/>
          </a:bodyPr>
          <a:lstStyle/>
          <a:p>
            <a:r>
              <a:rPr lang="da-DK" sz="3500" dirty="0"/>
              <a:t>Formålet med forløbet</a:t>
            </a:r>
          </a:p>
        </p:txBody>
      </p:sp>
      <p:pic>
        <p:nvPicPr>
          <p:cNvPr id="5" name="Pladsholder til indhold 4" descr="Et billede, der indeholder tekst, software, Computerikon, Webside&#10;&#10;Automatisk genereret beskrivelse">
            <a:extLst>
              <a:ext uri="{FF2B5EF4-FFF2-40B4-BE49-F238E27FC236}">
                <a16:creationId xmlns:a16="http://schemas.microsoft.com/office/drawing/2014/main" id="{DE28C535-9071-7642-9D60-E862740E6EA2}"/>
              </a:ext>
            </a:extLst>
          </p:cNvPr>
          <p:cNvPicPr>
            <a:picLocks noGrp="1" noChangeAspect="1"/>
          </p:cNvPicPr>
          <p:nvPr>
            <p:ph idx="1"/>
          </p:nvPr>
        </p:nvPicPr>
        <p:blipFill rotWithShape="1">
          <a:blip r:embed="rId3"/>
          <a:srcRect l="31672" t="34237" r="51495" b="27441"/>
          <a:stretch/>
        </p:blipFill>
        <p:spPr>
          <a:xfrm>
            <a:off x="5358550" y="2005070"/>
            <a:ext cx="3139650" cy="4467325"/>
          </a:xfrm>
        </p:spPr>
      </p:pic>
      <p:pic>
        <p:nvPicPr>
          <p:cNvPr id="3" name="Billede 2" descr="Et billede, der indeholder skærmbillede, tekst, grafisk design, kunst&#10;&#10;Automatisk genereret beskrivelse">
            <a:extLst>
              <a:ext uri="{FF2B5EF4-FFF2-40B4-BE49-F238E27FC236}">
                <a16:creationId xmlns:a16="http://schemas.microsoft.com/office/drawing/2014/main" id="{B4ACD03C-B553-800B-297C-B83AC778A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528212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88F73-AE7C-7340-D6CF-893D9662F34B}"/>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CBD81077-1C40-D1C5-5CFF-8E0A6C2C326B}"/>
              </a:ext>
            </a:extLst>
          </p:cNvPr>
          <p:cNvSpPr>
            <a:spLocks noGrp="1"/>
          </p:cNvSpPr>
          <p:nvPr>
            <p:ph idx="1"/>
          </p:nvPr>
        </p:nvSpPr>
        <p:spPr>
          <a:xfrm>
            <a:off x="1411458" y="2412694"/>
            <a:ext cx="9369083" cy="3106757"/>
          </a:xfrm>
        </p:spPr>
        <p:txBody>
          <a:bodyPr>
            <a:normAutofit fontScale="92500" lnSpcReduction="20000"/>
          </a:bodyPr>
          <a:lstStyle/>
          <a:p>
            <a:pPr marL="0" indent="0">
              <a:buNone/>
            </a:pPr>
            <a:r>
              <a:rPr lang="da-DK" sz="3200" dirty="0"/>
              <a:t>Hvem er I? (Identitetsmarkører)</a:t>
            </a:r>
            <a:endParaRPr lang="da-DK" sz="3200" dirty="0">
              <a:effectLst/>
              <a:latin typeface="Calibri" panose="020F0502020204030204" pitchFamily="34" charset="0"/>
              <a:ea typeface="Times New Roman" panose="02020603050405020304" pitchFamily="18" charset="0"/>
            </a:endParaRPr>
          </a:p>
          <a:p>
            <a:pPr marL="0" indent="0">
              <a:buNone/>
            </a:pPr>
            <a:endParaRPr lang="da-DK" sz="1800" dirty="0">
              <a:effectLst/>
              <a:latin typeface="Calibri" panose="020F0502020204030204" pitchFamily="34" charset="0"/>
              <a:ea typeface="Times New Roman" panose="02020603050405020304" pitchFamily="18" charset="0"/>
            </a:endParaRPr>
          </a:p>
          <a:p>
            <a:pPr marL="0" indent="0">
              <a:buNone/>
            </a:pPr>
            <a:r>
              <a:rPr lang="da-DK" sz="1800" dirty="0">
                <a:effectLst/>
                <a:latin typeface="Calibri" panose="020F0502020204030204" pitchFamily="34" charset="0"/>
                <a:ea typeface="Times New Roman" panose="02020603050405020304" pitchFamily="18" charset="0"/>
              </a:rPr>
              <a:t>Lektien til i dag var, at I hver især skulle medbringe én ting hjemmefra, som siger noget om, hvem I er. Med et samfundsfagligt term kunne vi kalde jeres ting for en identitetsmarkør. I har nemlig udvalgt en ting, der siger noget om jeres identitet. </a:t>
            </a:r>
          </a:p>
          <a:p>
            <a:pPr marL="0" indent="0">
              <a:buNone/>
            </a:pPr>
            <a:endParaRPr lang="da-DK" sz="1800" dirty="0">
              <a:effectLst/>
              <a:latin typeface="Calibri" panose="020F0502020204030204" pitchFamily="34" charset="0"/>
              <a:ea typeface="Times New Roman" panose="02020603050405020304" pitchFamily="18" charset="0"/>
            </a:endParaRPr>
          </a:p>
          <a:p>
            <a:pPr marL="0" indent="0">
              <a:buNone/>
            </a:pPr>
            <a:r>
              <a:rPr lang="da-DK" sz="1800" dirty="0">
                <a:effectLst/>
                <a:latin typeface="Calibri" panose="020F0502020204030204" pitchFamily="34" charset="0"/>
                <a:ea typeface="Times New Roman" panose="02020603050405020304" pitchFamily="18" charset="0"/>
              </a:rPr>
              <a:t>I får nu tildelt en tremandsgruppe. Stil jer over til gruppen, og tag nu en runde, hvor I hver især forklarer, hvad det er for en genstand I har taget med, og hvad denne genstand fortæller om </a:t>
            </a:r>
            <a:r>
              <a:rPr lang="da-DK" sz="1800" dirty="0">
                <a:latin typeface="Calibri" panose="020F0502020204030204" pitchFamily="34" charset="0"/>
                <a:ea typeface="Times New Roman" panose="02020603050405020304" pitchFamily="18" charset="0"/>
              </a:rPr>
              <a:t>jer</a:t>
            </a:r>
            <a:r>
              <a:rPr lang="da-DK" sz="1800" dirty="0">
                <a:effectLst/>
                <a:latin typeface="Calibri" panose="020F0502020204030204" pitchFamily="34" charset="0"/>
                <a:ea typeface="Times New Roman" panose="02020603050405020304" pitchFamily="18" charset="0"/>
              </a:rPr>
              <a:t>. </a:t>
            </a:r>
          </a:p>
          <a:p>
            <a:pPr marL="0" indent="0">
              <a:buNone/>
            </a:pPr>
            <a:endParaRPr lang="da-DK" sz="1800" dirty="0">
              <a:effectLst/>
              <a:latin typeface="Calibri" panose="020F0502020204030204" pitchFamily="34" charset="0"/>
              <a:ea typeface="Times New Roman" panose="02020603050405020304" pitchFamily="18" charset="0"/>
            </a:endParaRPr>
          </a:p>
          <a:p>
            <a:pPr marL="0" indent="0">
              <a:buNone/>
            </a:pPr>
            <a:r>
              <a:rPr lang="da-DK" sz="1800" dirty="0">
                <a:effectLst/>
                <a:latin typeface="Calibri" panose="020F0502020204030204" pitchFamily="34" charset="0"/>
                <a:ea typeface="Times New Roman" panose="02020603050405020304" pitchFamily="18" charset="0"/>
              </a:rPr>
              <a:t>Når I er færdige med at præsentere jeres ting i gruppen, må I gerne stille jeres identitetsmarkør oppe på udstillingsbordet. </a:t>
            </a:r>
            <a:endParaRPr lang="da-DK" dirty="0"/>
          </a:p>
          <a:p>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E8D6FBFD-6A2C-A441-3009-B787FA265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07849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descr="Et billede, der indeholder tøj, fodtøj, tekst, tegneserie&#10;&#10;Automatisk genereret beskrivelse">
            <a:extLst>
              <a:ext uri="{FF2B5EF4-FFF2-40B4-BE49-F238E27FC236}">
                <a16:creationId xmlns:a16="http://schemas.microsoft.com/office/drawing/2014/main" id="{BD63E0F3-66F6-B024-D6A6-3AB1312157A0}"/>
              </a:ext>
            </a:extLst>
          </p:cNvPr>
          <p:cNvPicPr>
            <a:picLocks noGrp="1" noChangeAspect="1"/>
          </p:cNvPicPr>
          <p:nvPr>
            <p:ph idx="1"/>
          </p:nvPr>
        </p:nvPicPr>
        <p:blipFill>
          <a:blip r:embed="rId2"/>
          <a:stretch>
            <a:fillRect/>
          </a:stretch>
        </p:blipFill>
        <p:spPr>
          <a:xfrm>
            <a:off x="3468953" y="1853440"/>
            <a:ext cx="5254094" cy="4665070"/>
          </a:xfrm>
        </p:spPr>
      </p:pic>
      <p:pic>
        <p:nvPicPr>
          <p:cNvPr id="2" name="Billede 1" descr="Et billede, der indeholder skærmbillede, tekst, grafisk design, kunst&#10;&#10;Automatisk genereret beskrivelse">
            <a:extLst>
              <a:ext uri="{FF2B5EF4-FFF2-40B4-BE49-F238E27FC236}">
                <a16:creationId xmlns:a16="http://schemas.microsoft.com/office/drawing/2014/main" id="{56BE17A0-7474-1717-C68E-84DAAD7A4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49283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5823D3-1CD7-E745-B7DD-94699245B3A4}"/>
              </a:ext>
            </a:extLst>
          </p:cNvPr>
          <p:cNvPicPr>
            <a:picLocks noGrp="1" noChangeAspect="1"/>
          </p:cNvPicPr>
          <p:nvPr>
            <p:ph idx="1"/>
          </p:nvPr>
        </p:nvPicPr>
        <p:blipFill>
          <a:blip r:embed="rId3"/>
          <a:stretch>
            <a:fillRect/>
          </a:stretch>
        </p:blipFill>
        <p:spPr>
          <a:xfrm>
            <a:off x="970449" y="2454322"/>
            <a:ext cx="10251101" cy="2877983"/>
          </a:xfrm>
        </p:spPr>
      </p:pic>
      <p:pic>
        <p:nvPicPr>
          <p:cNvPr id="2" name="Billede 1" descr="Et billede, der indeholder skærmbillede, tekst, grafisk design, kunst&#10;&#10;Automatisk genereret beskrivelse">
            <a:extLst>
              <a:ext uri="{FF2B5EF4-FFF2-40B4-BE49-F238E27FC236}">
                <a16:creationId xmlns:a16="http://schemas.microsoft.com/office/drawing/2014/main" id="{61DD3D30-CDDB-F8B2-2188-076697D3E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969306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BC0E5-6A11-062D-B3A1-5377718CAA72}"/>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756CCDFC-0E06-D860-A81C-F4A88834A7AD}"/>
              </a:ext>
            </a:extLst>
          </p:cNvPr>
          <p:cNvSpPr>
            <a:spLocks noGrp="1"/>
          </p:cNvSpPr>
          <p:nvPr>
            <p:ph idx="1"/>
          </p:nvPr>
        </p:nvSpPr>
        <p:spPr>
          <a:xfrm>
            <a:off x="838200" y="2456761"/>
            <a:ext cx="10515600" cy="3720202"/>
          </a:xfrm>
        </p:spPr>
        <p:txBody>
          <a:bodyPr/>
          <a:lstStyle/>
          <a:p>
            <a:pPr marL="0" indent="0">
              <a:buNone/>
            </a:pPr>
            <a:endParaRPr lang="da-DK" sz="1800" dirty="0">
              <a:effectLst/>
              <a:latin typeface="Calibri" panose="020F0502020204030204" pitchFamily="34" charset="0"/>
              <a:ea typeface="Times New Roman" panose="02020603050405020304" pitchFamily="18" charset="0"/>
            </a:endParaRPr>
          </a:p>
          <a:p>
            <a:pPr marL="0" indent="0">
              <a:buNone/>
            </a:pPr>
            <a:r>
              <a:rPr lang="da-DK" sz="3200" dirty="0"/>
              <a:t>Identitetslag og –markører</a:t>
            </a:r>
            <a:br>
              <a:rPr lang="da-DK" sz="3200" dirty="0"/>
            </a:br>
            <a:endParaRPr lang="da-DK" sz="1800" dirty="0">
              <a:effectLst/>
              <a:latin typeface="Calibri" panose="020F0502020204030204" pitchFamily="34" charset="0"/>
              <a:ea typeface="Times New Roman" panose="02020603050405020304" pitchFamily="18" charset="0"/>
            </a:endParaRPr>
          </a:p>
          <a:p>
            <a:pPr marL="0" indent="0">
              <a:buNone/>
            </a:pPr>
            <a:r>
              <a:rPr lang="da-DK" sz="1800" dirty="0">
                <a:effectLst/>
                <a:latin typeface="Calibri" panose="020F0502020204030204" pitchFamily="34" charset="0"/>
                <a:ea typeface="Times New Roman" panose="02020603050405020304" pitchFamily="18" charset="0"/>
              </a:rPr>
              <a:t>Nu skal vi se, om vi kan koble de fire identitetslag til den opgave, vi lavede om jeres identitetsmarkører. Du skal nu rejse dig op og finde sammen med den tremandsgruppe, som du var sammen med før. Tag nu en snak om, hvordan jeres identitetsmarkører kan kobles sammen med de fire identitetslag. </a:t>
            </a:r>
            <a:endParaRPr lang="da-DK" sz="1800" dirty="0">
              <a:effectLst/>
              <a:latin typeface="Times New Roman" panose="02020603050405020304" pitchFamily="18" charset="0"/>
              <a:ea typeface="Times New Roman" panose="02020603050405020304" pitchFamily="18" charset="0"/>
            </a:endParaRPr>
          </a:p>
          <a:p>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545A939A-BB64-8C5B-079E-DCD260FF7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625723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a:off x="-1956816" y="2235200"/>
            <a:ext cx="9144000" cy="2387600"/>
          </a:xfrm>
        </p:spPr>
        <p:txBody>
          <a:bodyPr/>
          <a:lstStyle/>
          <a:p>
            <a:r>
              <a:rPr lang="da-DK" dirty="0"/>
              <a:t>Lektion 2</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ekstfelt 3">
            <a:extLst>
              <a:ext uri="{FF2B5EF4-FFF2-40B4-BE49-F238E27FC236}">
                <a16:creationId xmlns:a16="http://schemas.microsoft.com/office/drawing/2014/main" id="{E7D91102-9D7C-92F3-1382-505D52045EDA}"/>
              </a:ext>
            </a:extLst>
          </p:cNvPr>
          <p:cNvSpPr txBox="1"/>
          <p:nvPr/>
        </p:nvSpPr>
        <p:spPr>
          <a:xfrm>
            <a:off x="1158240" y="4600448"/>
            <a:ext cx="5327904" cy="461665"/>
          </a:xfrm>
          <a:prstGeom prst="rect">
            <a:avLst/>
          </a:prstGeom>
          <a:noFill/>
        </p:spPr>
        <p:txBody>
          <a:bodyPr wrap="square" rtlCol="0">
            <a:spAutoFit/>
          </a:bodyPr>
          <a:lstStyle/>
          <a:p>
            <a:r>
              <a:rPr lang="da-DK" sz="2400" dirty="0" err="1"/>
              <a:t>Rolletagning</a:t>
            </a:r>
            <a:r>
              <a:rPr lang="da-DK" sz="2400" dirty="0"/>
              <a:t> og typer</a:t>
            </a:r>
          </a:p>
        </p:txBody>
      </p:sp>
    </p:spTree>
    <p:extLst>
      <p:ext uri="{BB962C8B-B14F-4D97-AF65-F5344CB8AC3E}">
        <p14:creationId xmlns:p14="http://schemas.microsoft.com/office/powerpoint/2010/main" val="2074253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172CD-584A-384D-A2C9-FA84304484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9D01F48-6894-D34B-8325-FA23877FE29F}"/>
              </a:ext>
            </a:extLst>
          </p:cNvPr>
          <p:cNvSpPr>
            <a:spLocks noGrp="1"/>
          </p:cNvSpPr>
          <p:nvPr>
            <p:ph idx="1"/>
          </p:nvPr>
        </p:nvSpPr>
        <p:spPr>
          <a:xfrm>
            <a:off x="838200" y="2141537"/>
            <a:ext cx="10515600" cy="4351338"/>
          </a:xfrm>
        </p:spPr>
        <p:txBody>
          <a:bodyPr/>
          <a:lstStyle/>
          <a:p>
            <a:pPr marL="0" indent="0">
              <a:lnSpc>
                <a:spcPct val="107000"/>
              </a:lnSpc>
              <a:spcAft>
                <a:spcPts val="800"/>
              </a:spcAft>
              <a:buNone/>
            </a:pPr>
            <a:r>
              <a:rPr lang="da-DK" sz="4000" dirty="0"/>
              <a:t>Formål med dagens lektion</a:t>
            </a:r>
            <a:endParaRPr lang="da-DK" sz="4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at I får tænkt over hvilke roller og ”stages” I selv indtager, og hvordan I befinder jer på forskellige scener. </a:t>
            </a:r>
          </a:p>
          <a:p>
            <a:r>
              <a:rPr lang="da-DK" dirty="0"/>
              <a:t>at få styr på Minervamodellen, og hvordan den anvendes</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6647D447-F19A-06CF-11E8-80605C2E1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777010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45AF-D4CD-3F45-BA48-E88D45AB62E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EEE2842-0168-CD48-A056-C029663A8DE1}"/>
              </a:ext>
            </a:extLst>
          </p:cNvPr>
          <p:cNvSpPr>
            <a:spLocks noGrp="1"/>
          </p:cNvSpPr>
          <p:nvPr>
            <p:ph idx="1"/>
          </p:nvPr>
        </p:nvSpPr>
        <p:spPr>
          <a:xfrm>
            <a:off x="838200" y="2357609"/>
            <a:ext cx="10515600" cy="3819353"/>
          </a:xfrm>
        </p:spPr>
        <p:txBody>
          <a:bodyPr/>
          <a:lstStyle/>
          <a:p>
            <a:pPr marL="0" indent="0">
              <a:buNone/>
            </a:pPr>
            <a:r>
              <a:rPr lang="da-DK" sz="4000" dirty="0"/>
              <a:t>Dagens program</a:t>
            </a:r>
          </a:p>
          <a:p>
            <a:r>
              <a:rPr lang="da-DK" dirty="0"/>
              <a:t>Hvornår har du sidst været frontstage, backstage og i middle region? (billedøvelse i grupper)</a:t>
            </a:r>
          </a:p>
          <a:p>
            <a:r>
              <a:rPr lang="da-DK" dirty="0"/>
              <a:t>Hvilke sociale roller ”spiller” du? </a:t>
            </a:r>
          </a:p>
          <a:p>
            <a:r>
              <a:rPr lang="da-DK" dirty="0"/>
              <a:t>Minervamodellen (kort læreroplæg) </a:t>
            </a:r>
          </a:p>
          <a:p>
            <a:r>
              <a:rPr lang="da-DK" dirty="0"/>
              <a:t>Kender du typen? (klassekonkurrence. Deltagelse med din sidemand)</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EACAD501-8018-6D5E-7A46-15A9F7587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310036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8474D-28C9-59C0-48F0-C159B0DDDBC8}"/>
              </a:ext>
            </a:extLst>
          </p:cNvPr>
          <p:cNvSpPr>
            <a:spLocks noGrp="1"/>
          </p:cNvSpPr>
          <p:nvPr>
            <p:ph type="title"/>
          </p:nvPr>
        </p:nvSpPr>
        <p:spPr/>
        <p:txBody>
          <a:bodyPr>
            <a:normAutofit/>
          </a:bodyPr>
          <a:lstStyle/>
          <a:p>
            <a:endParaRPr lang="da-DK" sz="3000" dirty="0"/>
          </a:p>
        </p:txBody>
      </p:sp>
      <p:sp>
        <p:nvSpPr>
          <p:cNvPr id="3" name="Pladsholder til indhold 2">
            <a:extLst>
              <a:ext uri="{FF2B5EF4-FFF2-40B4-BE49-F238E27FC236}">
                <a16:creationId xmlns:a16="http://schemas.microsoft.com/office/drawing/2014/main" id="{E1D0733F-1EDC-898D-714D-E78C605A611F}"/>
              </a:ext>
            </a:extLst>
          </p:cNvPr>
          <p:cNvSpPr>
            <a:spLocks noGrp="1"/>
          </p:cNvSpPr>
          <p:nvPr>
            <p:ph idx="1"/>
          </p:nvPr>
        </p:nvSpPr>
        <p:spPr>
          <a:xfrm>
            <a:off x="838200" y="2247441"/>
            <a:ext cx="10515600" cy="3929522"/>
          </a:xfrm>
        </p:spPr>
        <p:txBody>
          <a:bodyPr>
            <a:normAutofit/>
          </a:bodyPr>
          <a:lstStyle/>
          <a:p>
            <a:endParaRPr lang="da-DK" sz="2000" dirty="0">
              <a:effectLst/>
              <a:ea typeface="Times New Roman" panose="02020603050405020304" pitchFamily="18" charset="0"/>
            </a:endParaRPr>
          </a:p>
          <a:p>
            <a:r>
              <a:rPr lang="da-DK" sz="2000" dirty="0">
                <a:effectLst/>
                <a:ea typeface="Times New Roman" panose="02020603050405020304" pitchFamily="18" charset="0"/>
              </a:rPr>
              <a:t>Hvornår har du sidst været frontstage, backstage og i </a:t>
            </a:r>
            <a:r>
              <a:rPr lang="da-DK" sz="2000" dirty="0" err="1">
                <a:effectLst/>
                <a:ea typeface="Times New Roman" panose="02020603050405020304" pitchFamily="18" charset="0"/>
              </a:rPr>
              <a:t>middle</a:t>
            </a:r>
            <a:r>
              <a:rPr lang="da-DK" sz="2000" dirty="0">
                <a:effectLst/>
                <a:ea typeface="Times New Roman" panose="02020603050405020304" pitchFamily="18" charset="0"/>
              </a:rPr>
              <a:t> region? </a:t>
            </a:r>
            <a:endParaRPr lang="da-DK" sz="2000" dirty="0">
              <a:effectLst/>
              <a:latin typeface="Calibri" panose="020F0502020204030204" pitchFamily="34" charset="0"/>
              <a:ea typeface="Times New Roman" panose="02020603050405020304" pitchFamily="18" charset="0"/>
            </a:endParaRPr>
          </a:p>
          <a:p>
            <a:r>
              <a:rPr lang="da-DK" sz="2000" dirty="0">
                <a:effectLst/>
                <a:latin typeface="Calibri" panose="020F0502020204030204" pitchFamily="34" charset="0"/>
                <a:ea typeface="Times New Roman" panose="02020603050405020304" pitchFamily="18" charset="0"/>
              </a:rPr>
              <a:t>Lektien hjemmefra var, at I skulle medbringe tre billeder. Et hvor I var frontstage, backstage og i middle region. I bliver nu sat sammen i tremandsgrupper. </a:t>
            </a:r>
          </a:p>
          <a:p>
            <a:r>
              <a:rPr lang="da-DK" sz="2000" dirty="0">
                <a:effectLst/>
                <a:latin typeface="Calibri" panose="020F0502020204030204" pitchFamily="34" charset="0"/>
                <a:ea typeface="Times New Roman" panose="02020603050405020304" pitchFamily="18" charset="0"/>
              </a:rPr>
              <a:t>Her viser I billederne frem til hinanden og uddyber, hvorfor billederne passer til de enkelte ”stage” begreber. </a:t>
            </a:r>
            <a:endParaRPr lang="da-DK" sz="2000" dirty="0"/>
          </a:p>
        </p:txBody>
      </p:sp>
      <p:pic>
        <p:nvPicPr>
          <p:cNvPr id="5" name="Billede 4" descr="Et billede, der indeholder skærmbillede, tekst, grafisk design, kunst&#10;&#10;Automatisk genereret beskrivelse">
            <a:extLst>
              <a:ext uri="{FF2B5EF4-FFF2-40B4-BE49-F238E27FC236}">
                <a16:creationId xmlns:a16="http://schemas.microsoft.com/office/drawing/2014/main" id="{6F16EC16-BDB2-3333-14B5-809E15969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236361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66D5B-6E35-001F-88B9-A210E82F85AC}"/>
              </a:ext>
            </a:extLst>
          </p:cNvPr>
          <p:cNvSpPr>
            <a:spLocks noGrp="1"/>
          </p:cNvSpPr>
          <p:nvPr>
            <p:ph type="title"/>
          </p:nvPr>
        </p:nvSpPr>
        <p:spPr>
          <a:xfrm>
            <a:off x="3626377" y="386080"/>
            <a:ext cx="5753514" cy="1188720"/>
          </a:xfrm>
        </p:spPr>
        <p:txBody>
          <a:bodyPr>
            <a:normAutofit/>
          </a:bodyPr>
          <a:lstStyle/>
          <a:p>
            <a:endParaRPr lang="da-DK" dirty="0"/>
          </a:p>
        </p:txBody>
      </p:sp>
      <p:pic>
        <p:nvPicPr>
          <p:cNvPr id="7" name="Billede 6" descr="Et billede, der indeholder fodtøj, tøj, illustration/afbildning, tegneserie&#10;&#10;Automatisk genereret beskrivelse">
            <a:extLst>
              <a:ext uri="{FF2B5EF4-FFF2-40B4-BE49-F238E27FC236}">
                <a16:creationId xmlns:a16="http://schemas.microsoft.com/office/drawing/2014/main" id="{A915017E-AE46-B4EB-A2FB-EE112A15293A}"/>
              </a:ext>
            </a:extLst>
          </p:cNvPr>
          <p:cNvPicPr>
            <a:picLocks noChangeAspect="1"/>
          </p:cNvPicPr>
          <p:nvPr/>
        </p:nvPicPr>
        <p:blipFill>
          <a:blip r:embed="rId2"/>
          <a:stretch>
            <a:fillRect/>
          </a:stretch>
        </p:blipFill>
        <p:spPr>
          <a:xfrm>
            <a:off x="3920556" y="2138245"/>
            <a:ext cx="4804397" cy="4257555"/>
          </a:xfrm>
          <a:prstGeom prst="rect">
            <a:avLst/>
          </a:prstGeom>
        </p:spPr>
      </p:pic>
      <p:sp>
        <p:nvSpPr>
          <p:cNvPr id="4" name="Tekstfelt 3">
            <a:extLst>
              <a:ext uri="{FF2B5EF4-FFF2-40B4-BE49-F238E27FC236}">
                <a16:creationId xmlns:a16="http://schemas.microsoft.com/office/drawing/2014/main" id="{8ED4D775-9742-767D-6BA7-C46CCEE5EEA5}"/>
              </a:ext>
            </a:extLst>
          </p:cNvPr>
          <p:cNvSpPr txBox="1"/>
          <p:nvPr/>
        </p:nvSpPr>
        <p:spPr>
          <a:xfrm>
            <a:off x="866659" y="2138245"/>
            <a:ext cx="2857041" cy="477054"/>
          </a:xfrm>
          <a:prstGeom prst="rect">
            <a:avLst/>
          </a:prstGeom>
          <a:noFill/>
        </p:spPr>
        <p:txBody>
          <a:bodyPr wrap="square">
            <a:spAutoFit/>
          </a:bodyPr>
          <a:lstStyle/>
          <a:p>
            <a:r>
              <a:rPr lang="da-DK" sz="2500" dirty="0" err="1"/>
              <a:t>Goffmanns</a:t>
            </a:r>
            <a:r>
              <a:rPr lang="da-DK" sz="2500" dirty="0"/>
              <a:t> ‘stages’</a:t>
            </a:r>
          </a:p>
        </p:txBody>
      </p:sp>
      <p:pic>
        <p:nvPicPr>
          <p:cNvPr id="5" name="Billede 4" descr="Et billede, der indeholder skærmbillede, tekst, grafisk design, kunst&#10;&#10;Automatisk genereret beskrivelse">
            <a:extLst>
              <a:ext uri="{FF2B5EF4-FFF2-40B4-BE49-F238E27FC236}">
                <a16:creationId xmlns:a16="http://schemas.microsoft.com/office/drawing/2014/main" id="{E08CEE78-878D-F979-8CC8-92E14BE44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759255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flipH="1">
            <a:off x="10668000" y="1122363"/>
            <a:ext cx="585216" cy="2387600"/>
          </a:xfrm>
        </p:spPr>
        <p:txBody>
          <a:bodyPr>
            <a:normAutofit/>
          </a:bodyPr>
          <a:lstStyle/>
          <a:p>
            <a:endParaRPr lang="da-DK" sz="100" dirty="0"/>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5" name="Tekstfelt 4">
            <a:extLst>
              <a:ext uri="{FF2B5EF4-FFF2-40B4-BE49-F238E27FC236}">
                <a16:creationId xmlns:a16="http://schemas.microsoft.com/office/drawing/2014/main" id="{FC341AC5-6892-A855-623E-717CBCD33031}"/>
              </a:ext>
            </a:extLst>
          </p:cNvPr>
          <p:cNvSpPr txBox="1"/>
          <p:nvPr/>
        </p:nvSpPr>
        <p:spPr>
          <a:xfrm>
            <a:off x="938784" y="2040505"/>
            <a:ext cx="10509504" cy="3293209"/>
          </a:xfrm>
          <a:prstGeom prst="rect">
            <a:avLst/>
          </a:prstGeom>
          <a:noFill/>
        </p:spPr>
        <p:txBody>
          <a:bodyPr wrap="square">
            <a:spAutoFit/>
          </a:bodyPr>
          <a:lstStyle/>
          <a:p>
            <a:r>
              <a:rPr lang="da-DK" sz="2800" b="1" dirty="0"/>
              <a:t>Indholdsfortegnelse:</a:t>
            </a:r>
            <a:br>
              <a:rPr lang="da-DK" sz="1800" dirty="0"/>
            </a:br>
            <a:br>
              <a:rPr lang="da-DK" sz="1800" dirty="0"/>
            </a:br>
            <a:r>
              <a:rPr lang="da-DK" sz="1800" b="1" dirty="0">
                <a:hlinkClick r:id="rId3" action="ppaction://hlinksldjump"/>
              </a:rPr>
              <a:t>Lektion 1: </a:t>
            </a:r>
            <a:r>
              <a:rPr lang="da-DK" sz="1800" dirty="0">
                <a:hlinkClick r:id="rId3" action="ppaction://hlinksldjump"/>
              </a:rPr>
              <a:t>Identitetsdannelse og socialisering</a:t>
            </a:r>
            <a:br>
              <a:rPr lang="da-DK" sz="1800" dirty="0"/>
            </a:br>
            <a:r>
              <a:rPr lang="da-DK" sz="1800" b="1" dirty="0">
                <a:hlinkClick r:id="rId4" action="ppaction://hlinksldjump"/>
              </a:rPr>
              <a:t>Lektion 2: </a:t>
            </a:r>
            <a:r>
              <a:rPr lang="da-DK" sz="1800" dirty="0" err="1">
                <a:hlinkClick r:id="rId4" action="ppaction://hlinksldjump"/>
              </a:rPr>
              <a:t>Rolletagning</a:t>
            </a:r>
            <a:r>
              <a:rPr lang="da-DK" sz="1800" dirty="0">
                <a:hlinkClick r:id="rId4" action="ppaction://hlinksldjump"/>
              </a:rPr>
              <a:t> og typer</a:t>
            </a:r>
            <a:br>
              <a:rPr lang="da-DK" sz="1800" dirty="0"/>
            </a:br>
            <a:r>
              <a:rPr lang="da-DK" sz="1800" b="1" dirty="0">
                <a:hlinkClick r:id="rId5" action="ppaction://hlinksldjump"/>
              </a:rPr>
              <a:t>Lektion 3: </a:t>
            </a:r>
            <a:r>
              <a:rPr lang="da-DK" sz="1800" dirty="0">
                <a:hlinkClick r:id="rId5" action="ppaction://hlinksldjump"/>
              </a:rPr>
              <a:t>De tre samfundstyper</a:t>
            </a:r>
            <a:br>
              <a:rPr lang="da-DK" sz="1800" dirty="0"/>
            </a:br>
            <a:r>
              <a:rPr lang="da-DK" sz="1800" b="1" dirty="0">
                <a:hlinkClick r:id="rId6" action="ppaction://hlinksldjump"/>
              </a:rPr>
              <a:t>Lektion 4: </a:t>
            </a:r>
            <a:r>
              <a:rPr lang="da-DK" sz="1800" dirty="0">
                <a:hlinkClick r:id="rId6" action="ppaction://hlinksldjump"/>
              </a:rPr>
              <a:t>Giddens om det senmoderne samfund</a:t>
            </a:r>
            <a:br>
              <a:rPr lang="da-DK" sz="1800" dirty="0"/>
            </a:br>
            <a:r>
              <a:rPr lang="da-DK" sz="1800" b="1" dirty="0">
                <a:hlinkClick r:id="rId7" action="ppaction://hlinksldjump"/>
              </a:rPr>
              <a:t>Lektion 5: </a:t>
            </a:r>
            <a:r>
              <a:rPr lang="da-DK" sz="1800" dirty="0">
                <a:hlinkClick r:id="rId7" action="ppaction://hlinksldjump"/>
              </a:rPr>
              <a:t>Accelerationssamfundet</a:t>
            </a:r>
            <a:br>
              <a:rPr lang="da-DK" sz="1800" dirty="0"/>
            </a:br>
            <a:r>
              <a:rPr lang="da-DK" sz="1800" b="1" dirty="0">
                <a:hlinkClick r:id="rId8" action="ppaction://hlinksldjump"/>
              </a:rPr>
              <a:t>Lektion 6: </a:t>
            </a:r>
            <a:r>
              <a:rPr lang="da-DK" sz="1800" dirty="0">
                <a:hlinkClick r:id="rId8" action="ppaction://hlinksldjump"/>
              </a:rPr>
              <a:t>Præstationssamfundet og perfekthedskulturen</a:t>
            </a:r>
            <a:br>
              <a:rPr lang="da-DK" sz="1800" dirty="0"/>
            </a:br>
            <a:r>
              <a:rPr lang="da-DK" sz="1800" b="1" dirty="0">
                <a:hlinkClick r:id="rId9" action="ppaction://hlinksldjump"/>
              </a:rPr>
              <a:t>Lektion 7: </a:t>
            </a:r>
            <a:r>
              <a:rPr lang="da-DK" sz="1800" dirty="0">
                <a:hlinkClick r:id="rId9" action="ppaction://hlinksldjump"/>
              </a:rPr>
              <a:t>Singularitetens tidsalder</a:t>
            </a:r>
            <a:br>
              <a:rPr lang="da-DK" sz="1800" dirty="0"/>
            </a:br>
            <a:r>
              <a:rPr lang="da-DK" sz="1800" b="1" dirty="0">
                <a:hlinkClick r:id="rId10" action="ppaction://hlinksldjump"/>
              </a:rPr>
              <a:t>Lektion 8: </a:t>
            </a:r>
            <a:r>
              <a:rPr lang="da-DK" sz="1800" dirty="0">
                <a:hlinkClick r:id="rId10" action="ppaction://hlinksldjump"/>
              </a:rPr>
              <a:t>Mistrivselskonference</a:t>
            </a:r>
            <a:br>
              <a:rPr lang="da-DK" sz="1800" dirty="0"/>
            </a:br>
            <a:endParaRPr lang="da-DK" dirty="0"/>
          </a:p>
        </p:txBody>
      </p:sp>
    </p:spTree>
    <p:extLst>
      <p:ext uri="{BB962C8B-B14F-4D97-AF65-F5344CB8AC3E}">
        <p14:creationId xmlns:p14="http://schemas.microsoft.com/office/powerpoint/2010/main" val="2579649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82F20E-A418-A59E-FA70-6CB1413B0A8D}"/>
              </a:ext>
            </a:extLst>
          </p:cNvPr>
          <p:cNvSpPr>
            <a:spLocks noGrp="1"/>
          </p:cNvSpPr>
          <p:nvPr>
            <p:ph type="title"/>
          </p:nvPr>
        </p:nvSpPr>
        <p:spPr>
          <a:xfrm>
            <a:off x="804672" y="964692"/>
            <a:ext cx="6637528" cy="1188720"/>
          </a:xfrm>
        </p:spPr>
        <p:txBody>
          <a:bodyPr>
            <a:normAutofit/>
          </a:bodyPr>
          <a:lstStyle/>
          <a:p>
            <a:endParaRPr lang="da-DK" dirty="0"/>
          </a:p>
        </p:txBody>
      </p:sp>
      <p:sp>
        <p:nvSpPr>
          <p:cNvPr id="3" name="Pladsholder til indhold 2">
            <a:extLst>
              <a:ext uri="{FF2B5EF4-FFF2-40B4-BE49-F238E27FC236}">
                <a16:creationId xmlns:a16="http://schemas.microsoft.com/office/drawing/2014/main" id="{ED29C050-BF40-C9F0-C8FC-AA10AF786D71}"/>
              </a:ext>
            </a:extLst>
          </p:cNvPr>
          <p:cNvSpPr>
            <a:spLocks noGrp="1"/>
          </p:cNvSpPr>
          <p:nvPr>
            <p:ph idx="1"/>
          </p:nvPr>
        </p:nvSpPr>
        <p:spPr>
          <a:xfrm>
            <a:off x="803243" y="2638044"/>
            <a:ext cx="5963317" cy="3263206"/>
          </a:xfrm>
        </p:spPr>
        <p:txBody>
          <a:bodyPr>
            <a:normAutofit fontScale="92500" lnSpcReduction="20000"/>
          </a:bodyPr>
          <a:lstStyle/>
          <a:p>
            <a:pPr marL="0" indent="0">
              <a:lnSpc>
                <a:spcPct val="90000"/>
              </a:lnSpc>
              <a:buNone/>
            </a:pPr>
            <a:r>
              <a:rPr lang="da-DK" sz="2800" dirty="0"/>
              <a:t>Hvilke sociale roller spiller du? </a:t>
            </a:r>
            <a:endParaRPr lang="da-DK" sz="1500" dirty="0">
              <a:effectLst/>
              <a:latin typeface="Calibri" panose="020F0502020204030204" pitchFamily="34" charset="0"/>
              <a:ea typeface="Times New Roman" panose="02020603050405020304" pitchFamily="18" charset="0"/>
            </a:endParaRPr>
          </a:p>
          <a:p>
            <a:pPr marL="0" indent="0">
              <a:lnSpc>
                <a:spcPct val="90000"/>
              </a:lnSpc>
              <a:buNone/>
            </a:pPr>
            <a:r>
              <a:rPr lang="da-DK" sz="1700" dirty="0">
                <a:effectLst/>
                <a:latin typeface="Calibri" panose="020F0502020204030204" pitchFamily="34" charset="0"/>
                <a:ea typeface="Times New Roman" panose="02020603050405020304" pitchFamily="18" charset="0"/>
              </a:rPr>
              <a:t>Fra dagens lektie har du kendskab til begreberne </a:t>
            </a:r>
            <a:r>
              <a:rPr lang="da-DK" sz="1700" i="1" dirty="0">
                <a:effectLst/>
                <a:latin typeface="Calibri" panose="020F0502020204030204" pitchFamily="34" charset="0"/>
                <a:ea typeface="Times New Roman" panose="02020603050405020304" pitchFamily="18" charset="0"/>
              </a:rPr>
              <a:t>sociale grupper</a:t>
            </a:r>
            <a:r>
              <a:rPr lang="da-DK" sz="1700" dirty="0">
                <a:effectLst/>
                <a:latin typeface="Calibri" panose="020F0502020204030204" pitchFamily="34" charset="0"/>
                <a:ea typeface="Times New Roman" panose="02020603050405020304" pitchFamily="18" charset="0"/>
              </a:rPr>
              <a:t> og </a:t>
            </a:r>
            <a:r>
              <a:rPr lang="da-DK" sz="1700" i="1" dirty="0">
                <a:effectLst/>
                <a:latin typeface="Calibri" panose="020F0502020204030204" pitchFamily="34" charset="0"/>
                <a:ea typeface="Times New Roman" panose="02020603050405020304" pitchFamily="18" charset="0"/>
              </a:rPr>
              <a:t>sociale roller</a:t>
            </a:r>
            <a:r>
              <a:rPr lang="da-DK" sz="1700" dirty="0">
                <a:effectLst/>
                <a:latin typeface="Calibri" panose="020F0502020204030204" pitchFamily="34" charset="0"/>
                <a:ea typeface="Times New Roman" panose="02020603050405020304" pitchFamily="18" charset="0"/>
              </a:rPr>
              <a:t>. Sociale roller kan sammenlignes lidt med forskellige masker, du tager på, alt efter hvilke sociale fællesskaber du indgår i. Der er forskellige forventninger til dig, alt efter hvilken maske du tager </a:t>
            </a:r>
            <a:r>
              <a:rPr lang="da-DK" sz="1700" dirty="0">
                <a:latin typeface="Calibri" panose="020F0502020204030204" pitchFamily="34" charset="0"/>
                <a:ea typeface="Times New Roman" panose="02020603050405020304" pitchFamily="18" charset="0"/>
              </a:rPr>
              <a:t>på</a:t>
            </a:r>
            <a:r>
              <a:rPr lang="da-DK" sz="1700" dirty="0">
                <a:effectLst/>
                <a:latin typeface="Calibri" panose="020F0502020204030204" pitchFamily="34" charset="0"/>
                <a:ea typeface="Times New Roman" panose="02020603050405020304" pitchFamily="18" charset="0"/>
              </a:rPr>
              <a:t>. </a:t>
            </a:r>
          </a:p>
          <a:p>
            <a:pPr marL="0" indent="0">
              <a:lnSpc>
                <a:spcPct val="90000"/>
              </a:lnSpc>
              <a:buNone/>
            </a:pPr>
            <a:r>
              <a:rPr lang="da-DK" sz="1700" dirty="0">
                <a:effectLst/>
                <a:latin typeface="Calibri" panose="020F0502020204030204" pitchFamily="34" charset="0"/>
                <a:ea typeface="Times New Roman" panose="02020603050405020304" pitchFamily="18" charset="0"/>
              </a:rPr>
              <a:t>Prøv at tænke tilbage på den sidste uge af dit liv. Hvilke forskellige ”roller” har du spillet der, og hvilke forventninger er der til de roller, du spiller i de forskellige sammenhænge? Lige nu er din gymnasieklasse et eksempel på et socialt fællesskab, som du indgår i, og her spiller du rollen som ”Elev”. </a:t>
            </a:r>
          </a:p>
          <a:p>
            <a:pPr marL="0" indent="0">
              <a:lnSpc>
                <a:spcPct val="90000"/>
              </a:lnSpc>
              <a:buNone/>
            </a:pPr>
            <a:r>
              <a:rPr lang="da-DK" sz="1700" dirty="0">
                <a:effectLst/>
                <a:latin typeface="Calibri" panose="020F0502020204030204" pitchFamily="34" charset="0"/>
                <a:ea typeface="Times New Roman" panose="02020603050405020304" pitchFamily="18" charset="0"/>
              </a:rPr>
              <a:t>Start med at udfylde masken ”Elev” og beskriv, hvilke forventninger der er til den rolle, du spiller som elev lige nu. Med andre ord hvornår spiller du rollen godt? Prøv herefter at se, om du kan udfylde de andre tre masker med andre eksempler fra dit liv. </a:t>
            </a:r>
            <a:endParaRPr lang="da-DK" sz="1700" dirty="0"/>
          </a:p>
        </p:txBody>
      </p:sp>
      <p:pic>
        <p:nvPicPr>
          <p:cNvPr id="5" name="Billede 4" descr="Et billede, der indeholder clipart, tegneserie&#10;&#10;Automatisk genereret beskrivelse">
            <a:extLst>
              <a:ext uri="{FF2B5EF4-FFF2-40B4-BE49-F238E27FC236}">
                <a16:creationId xmlns:a16="http://schemas.microsoft.com/office/drawing/2014/main" id="{C58B81F8-7EFF-C2DF-87DF-ABAB5BDCC90D}"/>
              </a:ext>
            </a:extLst>
          </p:cNvPr>
          <p:cNvPicPr>
            <a:picLocks noChangeAspect="1"/>
          </p:cNvPicPr>
          <p:nvPr/>
        </p:nvPicPr>
        <p:blipFill>
          <a:blip r:embed="rId2"/>
          <a:stretch>
            <a:fillRect/>
          </a:stretch>
        </p:blipFill>
        <p:spPr>
          <a:xfrm>
            <a:off x="7442200" y="2523447"/>
            <a:ext cx="3807753" cy="3369861"/>
          </a:xfrm>
          <a:prstGeom prst="rect">
            <a:avLst/>
          </a:prstGeom>
        </p:spPr>
      </p:pic>
      <p:pic>
        <p:nvPicPr>
          <p:cNvPr id="4" name="Billede 3" descr="Et billede, der indeholder skærmbillede, tekst, grafisk design, kunst&#10;&#10;Automatisk genereret beskrivelse">
            <a:extLst>
              <a:ext uri="{FF2B5EF4-FFF2-40B4-BE49-F238E27FC236}">
                <a16:creationId xmlns:a16="http://schemas.microsoft.com/office/drawing/2014/main" id="{32A9932C-1A70-49BB-B056-B40A35246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682337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F8F83-D106-EF83-836D-9A85E697914F}"/>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DEA095B-CEEF-92D4-A748-4D2EC3A8A67B}"/>
              </a:ext>
            </a:extLst>
          </p:cNvPr>
          <p:cNvSpPr>
            <a:spLocks noGrp="1"/>
          </p:cNvSpPr>
          <p:nvPr>
            <p:ph idx="1"/>
          </p:nvPr>
        </p:nvSpPr>
        <p:spPr>
          <a:xfrm>
            <a:off x="838200" y="2610997"/>
            <a:ext cx="10515600" cy="3565965"/>
          </a:xfrm>
        </p:spPr>
        <p:txBody>
          <a:bodyPr/>
          <a:lstStyle/>
          <a:p>
            <a:pPr marL="0" indent="0">
              <a:buNone/>
            </a:pPr>
            <a:r>
              <a:rPr lang="da-DK" sz="3200" dirty="0"/>
              <a:t>Roller og rollekonflikter</a:t>
            </a:r>
            <a:endParaRPr lang="da-DK"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indent="0">
              <a:buNone/>
            </a:pPr>
            <a:r>
              <a:rPr lang="da-DK" sz="1800" dirty="0">
                <a:solidFill>
                  <a:srgbClr val="000000"/>
                </a:solidFill>
                <a:effectLst/>
                <a:ea typeface="Times New Roman" panose="02020603050405020304" pitchFamily="18" charset="0"/>
                <a:cs typeface="Aptos" panose="020B0004020202020204" pitchFamily="34" charset="0"/>
              </a:rPr>
              <a:t>Præsenter nu dine masker + forventningerne til disse masker for din sidemand og diskuter, om der er nogle af de her roller, som konflikter med hinanden. </a:t>
            </a:r>
          </a:p>
          <a:p>
            <a:pPr marL="0" indent="0">
              <a:buNone/>
            </a:pPr>
            <a:r>
              <a:rPr lang="da-DK" sz="1800" dirty="0">
                <a:solidFill>
                  <a:srgbClr val="000000"/>
                </a:solidFill>
                <a:effectLst/>
                <a:ea typeface="Times New Roman" panose="02020603050405020304" pitchFamily="18" charset="0"/>
                <a:cs typeface="Aptos" panose="020B0004020202020204" pitchFamily="34" charset="0"/>
              </a:rPr>
              <a:t>Som eksempel kan man sige, at det konflikter ret meget med gymnasielærerrollen, hvis man møder nogle af sine elever på en bytur.    </a:t>
            </a:r>
            <a:endParaRPr lang="da-DK" sz="1800" dirty="0">
              <a:effectLst/>
              <a:ea typeface="Times New Roman" panose="02020603050405020304" pitchFamily="18" charset="0"/>
            </a:endParaRPr>
          </a:p>
          <a:p>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7687B2CC-2A7B-4265-0CF7-F7947390F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47294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CD652-0C0F-573B-9E03-9A5D354CAC15}"/>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BA06E005-839E-AD88-47B2-6C00CE5638F5}"/>
              </a:ext>
            </a:extLst>
          </p:cNvPr>
          <p:cNvSpPr>
            <a:spLocks noGrp="1"/>
          </p:cNvSpPr>
          <p:nvPr>
            <p:ph idx="1"/>
          </p:nvPr>
        </p:nvSpPr>
        <p:spPr>
          <a:xfrm>
            <a:off x="838200" y="2335575"/>
            <a:ext cx="5257800" cy="3841387"/>
          </a:xfrm>
        </p:spPr>
        <p:txBody>
          <a:bodyPr/>
          <a:lstStyle/>
          <a:p>
            <a:pPr marL="0" indent="0">
              <a:buNone/>
            </a:pPr>
            <a:r>
              <a:rPr lang="da-DK" sz="3200" dirty="0"/>
              <a:t>Minervamodellen</a:t>
            </a:r>
            <a:endParaRPr lang="da-DK" sz="1800" dirty="0">
              <a:effectLst/>
              <a:latin typeface="Calibri" panose="020F0502020204030204" pitchFamily="34" charset="0"/>
              <a:ea typeface="Times New Roman" panose="02020603050405020304" pitchFamily="18" charset="0"/>
            </a:endParaRPr>
          </a:p>
          <a:p>
            <a:pPr marL="0" indent="0">
              <a:buNone/>
            </a:pPr>
            <a:r>
              <a:rPr lang="da-DK" sz="1800" dirty="0">
                <a:effectLst/>
                <a:latin typeface="Calibri" panose="020F0502020204030204" pitchFamily="34" charset="0"/>
                <a:ea typeface="Times New Roman" panose="02020603050405020304" pitchFamily="18" charset="0"/>
              </a:rPr>
              <a:t>Ifølge Minervamodellen kan den danske befolkning inddeles i forskellige livsstilsgrupper, der har forskellige forbrugsmønstre, værdier og politiske holdninger. </a:t>
            </a:r>
          </a:p>
          <a:p>
            <a:pPr marL="0" indent="0">
              <a:buNone/>
            </a:pPr>
            <a:r>
              <a:rPr lang="da-DK" sz="1800" dirty="0">
                <a:effectLst/>
                <a:latin typeface="Calibri" panose="020F0502020204030204" pitchFamily="34" charset="0"/>
                <a:ea typeface="Times New Roman" panose="02020603050405020304" pitchFamily="18" charset="0"/>
              </a:rPr>
              <a:t>Læs teksten i afsnit 2.3</a:t>
            </a:r>
          </a:p>
          <a:p>
            <a:pPr marL="0" indent="0">
              <a:buNone/>
            </a:pPr>
            <a:r>
              <a:rPr lang="da-DK" sz="1800" dirty="0">
                <a:latin typeface="Calibri" panose="020F0502020204030204" pitchFamily="34" charset="0"/>
                <a:ea typeface="Times New Roman" panose="02020603050405020304" pitchFamily="18" charset="0"/>
              </a:rPr>
              <a:t>F</a:t>
            </a:r>
            <a:r>
              <a:rPr lang="da-DK" sz="1800" dirty="0">
                <a:effectLst/>
                <a:latin typeface="Calibri" panose="020F0502020204030204" pitchFamily="34" charset="0"/>
                <a:ea typeface="Times New Roman" panose="02020603050405020304" pitchFamily="18" charset="0"/>
              </a:rPr>
              <a:t>orklar herefter for din side</a:t>
            </a:r>
            <a:r>
              <a:rPr lang="da-DK" sz="1800" dirty="0">
                <a:latin typeface="Calibri" panose="020F0502020204030204" pitchFamily="34" charset="0"/>
                <a:ea typeface="Times New Roman" panose="02020603050405020304" pitchFamily="18" charset="0"/>
              </a:rPr>
              <a:t>makker </a:t>
            </a:r>
            <a:r>
              <a:rPr lang="da-DK" sz="1800" dirty="0">
                <a:effectLst/>
                <a:latin typeface="Calibri" panose="020F0502020204030204" pitchFamily="34" charset="0"/>
                <a:ea typeface="Times New Roman" panose="02020603050405020304" pitchFamily="18" charset="0"/>
              </a:rPr>
              <a:t>hvad modellen går ud på – og snak sammen om hvor I sel</a:t>
            </a:r>
            <a:r>
              <a:rPr lang="da-DK" sz="1800" dirty="0">
                <a:latin typeface="Calibri" panose="020F0502020204030204" pitchFamily="34" charset="0"/>
                <a:ea typeface="Times New Roman" panose="02020603050405020304" pitchFamily="18" charset="0"/>
              </a:rPr>
              <a:t>v og jeres forældre passer ind i modellen</a:t>
            </a:r>
            <a:endParaRPr lang="da-DK" sz="1800" dirty="0">
              <a:effectLst/>
              <a:latin typeface="Calibri" panose="020F0502020204030204" pitchFamily="34" charset="0"/>
              <a:ea typeface="Times New Roman" panose="02020603050405020304" pitchFamily="18" charset="0"/>
            </a:endParaRPr>
          </a:p>
          <a:p>
            <a:pPr marL="0" indent="0">
              <a:buNone/>
            </a:pPr>
            <a:endParaRPr lang="da-DK" sz="1800" dirty="0">
              <a:latin typeface="Calibri" panose="020F0502020204030204" pitchFamily="34" charset="0"/>
            </a:endParaRPr>
          </a:p>
        </p:txBody>
      </p:sp>
      <p:pic>
        <p:nvPicPr>
          <p:cNvPr id="5" name="Billede 4" descr="Et billede, der indeholder tekst, diagram, skærmbillede&#10;&#10;Automatisk genereret beskrivelse">
            <a:extLst>
              <a:ext uri="{FF2B5EF4-FFF2-40B4-BE49-F238E27FC236}">
                <a16:creationId xmlns:a16="http://schemas.microsoft.com/office/drawing/2014/main" id="{473F169F-0870-8CF2-466A-84B69EBC8590}"/>
              </a:ext>
            </a:extLst>
          </p:cNvPr>
          <p:cNvPicPr>
            <a:picLocks noChangeAspect="1"/>
          </p:cNvPicPr>
          <p:nvPr/>
        </p:nvPicPr>
        <p:blipFill>
          <a:blip r:embed="rId2"/>
          <a:stretch>
            <a:fillRect/>
          </a:stretch>
        </p:blipFill>
        <p:spPr>
          <a:xfrm>
            <a:off x="6722855" y="2050455"/>
            <a:ext cx="4287551" cy="4247759"/>
          </a:xfrm>
          <a:prstGeom prst="rect">
            <a:avLst/>
          </a:prstGeom>
        </p:spPr>
      </p:pic>
      <p:pic>
        <p:nvPicPr>
          <p:cNvPr id="4" name="Billede 3" descr="Et billede, der indeholder skærmbillede, tekst, grafisk design, kunst&#10;&#10;Automatisk genereret beskrivelse">
            <a:extLst>
              <a:ext uri="{FF2B5EF4-FFF2-40B4-BE49-F238E27FC236}">
                <a16:creationId xmlns:a16="http://schemas.microsoft.com/office/drawing/2014/main" id="{CB04737E-D73F-AE6E-4001-F5AB3B44D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851879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45AC2-7575-5ADD-0778-D15A6EB6F856}"/>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915F120B-E838-4AE8-87BC-21D38848D086}"/>
              </a:ext>
            </a:extLst>
          </p:cNvPr>
          <p:cNvSpPr>
            <a:spLocks noGrp="1"/>
          </p:cNvSpPr>
          <p:nvPr>
            <p:ph idx="1"/>
          </p:nvPr>
        </p:nvSpPr>
        <p:spPr>
          <a:xfrm>
            <a:off x="838200" y="2478795"/>
            <a:ext cx="10515600" cy="3698168"/>
          </a:xfrm>
        </p:spPr>
        <p:txBody>
          <a:bodyPr/>
          <a:lstStyle/>
          <a:p>
            <a:pPr marL="0" indent="0">
              <a:buNone/>
            </a:pPr>
            <a:r>
              <a:rPr lang="da-DK" sz="3200" dirty="0"/>
              <a:t>Kender du typen? Gæt et segment</a:t>
            </a:r>
            <a:endParaRPr lang="da-DK" sz="1800" dirty="0">
              <a:solidFill>
                <a:srgbClr val="000000"/>
              </a:solidFill>
              <a:effectLst/>
              <a:latin typeface="Calibri" panose="020F0502020204030204" pitchFamily="34" charset="0"/>
              <a:ea typeface="Times New Roman" panose="02020603050405020304" pitchFamily="18" charset="0"/>
            </a:endParaRPr>
          </a:p>
          <a:p>
            <a:r>
              <a:rPr lang="da-DK" sz="1800" dirty="0">
                <a:solidFill>
                  <a:srgbClr val="000000"/>
                </a:solidFill>
                <a:effectLst/>
                <a:latin typeface="Calibri" panose="020F0502020204030204" pitchFamily="34" charset="0"/>
                <a:ea typeface="Times New Roman" panose="02020603050405020304" pitchFamily="18" charset="0"/>
              </a:rPr>
              <a:t>I kender alle programmet ”Kender du typen?”, hvor nogle livsstilseksperter konkurrerer om at gætte hvilken kendt person, der bor i hjemmet. I får nu muligheden for at lege livstilseksperter. </a:t>
            </a:r>
          </a:p>
          <a:p>
            <a:r>
              <a:rPr lang="da-DK" sz="1800" dirty="0">
                <a:solidFill>
                  <a:srgbClr val="000000"/>
                </a:solidFill>
                <a:effectLst/>
                <a:latin typeface="Calibri" panose="020F0502020204030204" pitchFamily="34" charset="0"/>
                <a:ea typeface="Times New Roman" panose="02020603050405020304" pitchFamily="18" charset="0"/>
              </a:rPr>
              <a:t>Om lidt viser jeg jer en række billeder, og meningen er, at I skal forsøge at gætte, hvilket livsstilssegment de forskellige billeder knytter sig til.</a:t>
            </a: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A6941591-9EB4-2411-CD23-D37E4BFD2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275735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descr="Et billede, der indeholder husholdningsapparater, apparat, køleskab, mad&#10;&#10;Automatisk genereret beskrivelse">
            <a:extLst>
              <a:ext uri="{FF2B5EF4-FFF2-40B4-BE49-F238E27FC236}">
                <a16:creationId xmlns:a16="http://schemas.microsoft.com/office/drawing/2014/main" id="{95D95337-E7D6-3459-7A8F-FCE0CF19B2A1}"/>
              </a:ext>
            </a:extLst>
          </p:cNvPr>
          <p:cNvPicPr>
            <a:picLocks noChangeAspect="1"/>
          </p:cNvPicPr>
          <p:nvPr/>
        </p:nvPicPr>
        <p:blipFill rotWithShape="1">
          <a:blip r:embed="rId3"/>
          <a:srcRect r="7961" b="14278"/>
          <a:stretch/>
        </p:blipFill>
        <p:spPr>
          <a:xfrm>
            <a:off x="2381099" y="394988"/>
            <a:ext cx="7159508" cy="6068026"/>
          </a:xfrm>
          <a:prstGeom prst="rect">
            <a:avLst/>
          </a:prstGeom>
        </p:spPr>
      </p:pic>
    </p:spTree>
    <p:extLst>
      <p:ext uri="{BB962C8B-B14F-4D97-AF65-F5344CB8AC3E}">
        <p14:creationId xmlns:p14="http://schemas.microsoft.com/office/powerpoint/2010/main" val="3226531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descr="Et billede, der indeholder mad, bordservice, tekst, Service&#10;&#10;Automatisk genereret beskrivelse">
            <a:extLst>
              <a:ext uri="{FF2B5EF4-FFF2-40B4-BE49-F238E27FC236}">
                <a16:creationId xmlns:a16="http://schemas.microsoft.com/office/drawing/2014/main" id="{4A980BDA-8DAA-907C-B332-E0E1395888B1}"/>
              </a:ext>
            </a:extLst>
          </p:cNvPr>
          <p:cNvPicPr>
            <a:picLocks noGrp="1" noChangeAspect="1"/>
          </p:cNvPicPr>
          <p:nvPr>
            <p:ph idx="1"/>
          </p:nvPr>
        </p:nvPicPr>
        <p:blipFill>
          <a:blip r:embed="rId3"/>
          <a:stretch>
            <a:fillRect/>
          </a:stretch>
        </p:blipFill>
        <p:spPr>
          <a:xfrm>
            <a:off x="2708694" y="225750"/>
            <a:ext cx="6054139" cy="6406499"/>
          </a:xfrm>
          <a:prstGeom prst="rect">
            <a:avLst/>
          </a:prstGeom>
        </p:spPr>
      </p:pic>
    </p:spTree>
    <p:extLst>
      <p:ext uri="{BB962C8B-B14F-4D97-AF65-F5344CB8AC3E}">
        <p14:creationId xmlns:p14="http://schemas.microsoft.com/office/powerpoint/2010/main" val="3616374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dsholder til indhold 4" descr="Et billede, der indeholder indendørs, husholdningsapparater, apparat, Husholdningsapparater&#10;&#10;Automatisk genereret beskrivelse">
            <a:extLst>
              <a:ext uri="{FF2B5EF4-FFF2-40B4-BE49-F238E27FC236}">
                <a16:creationId xmlns:a16="http://schemas.microsoft.com/office/drawing/2014/main" id="{E75A2836-5632-CAE1-6D1F-89CFAD380097}"/>
              </a:ext>
            </a:extLst>
          </p:cNvPr>
          <p:cNvPicPr>
            <a:picLocks noGrp="1" noChangeAspect="1"/>
          </p:cNvPicPr>
          <p:nvPr>
            <p:ph idx="1"/>
          </p:nvPr>
        </p:nvPicPr>
        <p:blipFill rotWithShape="1">
          <a:blip r:embed="rId3"/>
          <a:srcRect l="3396" t="4273"/>
          <a:stretch/>
        </p:blipFill>
        <p:spPr>
          <a:xfrm>
            <a:off x="207034" y="1282"/>
            <a:ext cx="11777932" cy="6856718"/>
          </a:xfrm>
          <a:prstGeom prst="rect">
            <a:avLst/>
          </a:prstGeom>
        </p:spPr>
      </p:pic>
    </p:spTree>
    <p:extLst>
      <p:ext uri="{BB962C8B-B14F-4D97-AF65-F5344CB8AC3E}">
        <p14:creationId xmlns:p14="http://schemas.microsoft.com/office/powerpoint/2010/main" val="3227955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ladsholder til indhold 4" descr="Et billede, der indeholder bogreol, indendørs, rum/stue/værelse, møbel&#10;&#10;Automatisk genereret beskrivelse">
            <a:extLst>
              <a:ext uri="{FF2B5EF4-FFF2-40B4-BE49-F238E27FC236}">
                <a16:creationId xmlns:a16="http://schemas.microsoft.com/office/drawing/2014/main" id="{AA8BE1B6-3CD0-9B53-D61E-69FFED10C579}"/>
              </a:ext>
            </a:extLst>
          </p:cNvPr>
          <p:cNvPicPr>
            <a:picLocks noGrp="1" noChangeAspect="1"/>
          </p:cNvPicPr>
          <p:nvPr>
            <p:ph idx="1"/>
          </p:nvPr>
        </p:nvPicPr>
        <p:blipFill rotWithShape="1">
          <a:blip r:embed="rId3"/>
          <a:srcRect t="13411" r="1" b="19396"/>
          <a:stretch/>
        </p:blipFill>
        <p:spPr>
          <a:xfrm>
            <a:off x="1882006" y="569843"/>
            <a:ext cx="8450714" cy="5649981"/>
          </a:xfrm>
          <a:prstGeom prst="rect">
            <a:avLst/>
          </a:prstGeom>
        </p:spPr>
      </p:pic>
    </p:spTree>
    <p:extLst>
      <p:ext uri="{BB962C8B-B14F-4D97-AF65-F5344CB8AC3E}">
        <p14:creationId xmlns:p14="http://schemas.microsoft.com/office/powerpoint/2010/main" val="1084278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ladsholder til indhold 6" descr="Et billede, der indeholder tekst, avis, Ansigt, Publikation/tidsskrift/artikel&#10;&#10;Automatisk genereret beskrivelse">
            <a:extLst>
              <a:ext uri="{FF2B5EF4-FFF2-40B4-BE49-F238E27FC236}">
                <a16:creationId xmlns:a16="http://schemas.microsoft.com/office/drawing/2014/main" id="{06F7AE83-A321-09BA-C32A-309F8B1A59EF}"/>
              </a:ext>
            </a:extLst>
          </p:cNvPr>
          <p:cNvPicPr>
            <a:picLocks noGrp="1" noChangeAspect="1"/>
          </p:cNvPicPr>
          <p:nvPr>
            <p:ph idx="1"/>
          </p:nvPr>
        </p:nvPicPr>
        <p:blipFill>
          <a:blip r:embed="rId3"/>
          <a:stretch>
            <a:fillRect/>
          </a:stretch>
        </p:blipFill>
        <p:spPr>
          <a:xfrm>
            <a:off x="2014631" y="643466"/>
            <a:ext cx="8162737" cy="5571067"/>
          </a:xfrm>
          <a:prstGeom prst="rect">
            <a:avLst/>
          </a:prstGeom>
        </p:spPr>
      </p:pic>
    </p:spTree>
    <p:extLst>
      <p:ext uri="{BB962C8B-B14F-4D97-AF65-F5344CB8AC3E}">
        <p14:creationId xmlns:p14="http://schemas.microsoft.com/office/powerpoint/2010/main" val="595908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dsholder til indhold 4" descr="Et billede, der indeholder møbel, indendørs, Hylder/reoler, skab&#10;&#10;Automatisk genereret beskrivelse">
            <a:extLst>
              <a:ext uri="{FF2B5EF4-FFF2-40B4-BE49-F238E27FC236}">
                <a16:creationId xmlns:a16="http://schemas.microsoft.com/office/drawing/2014/main" id="{FB9AF25C-183D-6F0E-5E87-6DD0DBE06CA1}"/>
              </a:ext>
            </a:extLst>
          </p:cNvPr>
          <p:cNvPicPr>
            <a:picLocks noGrp="1" noChangeAspect="1"/>
          </p:cNvPicPr>
          <p:nvPr>
            <p:ph idx="1"/>
          </p:nvPr>
        </p:nvPicPr>
        <p:blipFill rotWithShape="1">
          <a:blip r:embed="rId3"/>
          <a:srcRect t="6990" b="1934"/>
          <a:stretch/>
        </p:blipFill>
        <p:spPr>
          <a:xfrm>
            <a:off x="20" y="1282"/>
            <a:ext cx="12191980" cy="6856718"/>
          </a:xfrm>
          <a:prstGeom prst="rect">
            <a:avLst/>
          </a:prstGeom>
        </p:spPr>
      </p:pic>
    </p:spTree>
    <p:extLst>
      <p:ext uri="{BB962C8B-B14F-4D97-AF65-F5344CB8AC3E}">
        <p14:creationId xmlns:p14="http://schemas.microsoft.com/office/powerpoint/2010/main" val="279616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a:off x="-1956816" y="2235200"/>
            <a:ext cx="9144000" cy="2387600"/>
          </a:xfrm>
        </p:spPr>
        <p:txBody>
          <a:bodyPr/>
          <a:lstStyle/>
          <a:p>
            <a:r>
              <a:rPr lang="da-DK" dirty="0"/>
              <a:t>Lektion 1</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ekstfelt 3">
            <a:extLst>
              <a:ext uri="{FF2B5EF4-FFF2-40B4-BE49-F238E27FC236}">
                <a16:creationId xmlns:a16="http://schemas.microsoft.com/office/drawing/2014/main" id="{E7D91102-9D7C-92F3-1382-505D52045EDA}"/>
              </a:ext>
            </a:extLst>
          </p:cNvPr>
          <p:cNvSpPr txBox="1"/>
          <p:nvPr/>
        </p:nvSpPr>
        <p:spPr>
          <a:xfrm>
            <a:off x="1158240" y="4600448"/>
            <a:ext cx="5327904" cy="461665"/>
          </a:xfrm>
          <a:prstGeom prst="rect">
            <a:avLst/>
          </a:prstGeom>
          <a:noFill/>
        </p:spPr>
        <p:txBody>
          <a:bodyPr wrap="square" rtlCol="0">
            <a:spAutoFit/>
          </a:bodyPr>
          <a:lstStyle/>
          <a:p>
            <a:r>
              <a:rPr lang="da-DK" sz="2400" dirty="0"/>
              <a:t>Identitetsdannelse og socialisering</a:t>
            </a:r>
          </a:p>
        </p:txBody>
      </p:sp>
    </p:spTree>
    <p:extLst>
      <p:ext uri="{BB962C8B-B14F-4D97-AF65-F5344CB8AC3E}">
        <p14:creationId xmlns:p14="http://schemas.microsoft.com/office/powerpoint/2010/main" val="3815779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dsholder til indhold 4" descr="Et billede, der indeholder udendørs, sky, bygning, ejendom&#10;&#10;Automatisk genereret beskrivelse">
            <a:extLst>
              <a:ext uri="{FF2B5EF4-FFF2-40B4-BE49-F238E27FC236}">
                <a16:creationId xmlns:a16="http://schemas.microsoft.com/office/drawing/2014/main" id="{271C0300-A467-969E-65EA-CC7B9D5800D3}"/>
              </a:ext>
            </a:extLst>
          </p:cNvPr>
          <p:cNvPicPr>
            <a:picLocks noGrp="1" noChangeAspect="1"/>
          </p:cNvPicPr>
          <p:nvPr>
            <p:ph idx="1"/>
          </p:nvPr>
        </p:nvPicPr>
        <p:blipFill rotWithShape="1">
          <a:blip r:embed="rId3"/>
          <a:srcRect l="1366" r="2616"/>
          <a:stretch/>
        </p:blipFill>
        <p:spPr>
          <a:xfrm>
            <a:off x="20" y="1282"/>
            <a:ext cx="12191980" cy="6856718"/>
          </a:xfrm>
          <a:prstGeom prst="rect">
            <a:avLst/>
          </a:prstGeom>
        </p:spPr>
      </p:pic>
    </p:spTree>
    <p:extLst>
      <p:ext uri="{BB962C8B-B14F-4D97-AF65-F5344CB8AC3E}">
        <p14:creationId xmlns:p14="http://schemas.microsoft.com/office/powerpoint/2010/main" val="977333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a:off x="-1956816" y="2235200"/>
            <a:ext cx="9144000" cy="2387600"/>
          </a:xfrm>
        </p:spPr>
        <p:txBody>
          <a:bodyPr/>
          <a:lstStyle/>
          <a:p>
            <a:r>
              <a:rPr lang="da-DK" dirty="0"/>
              <a:t>Lektion 3</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ekstfelt 3">
            <a:extLst>
              <a:ext uri="{FF2B5EF4-FFF2-40B4-BE49-F238E27FC236}">
                <a16:creationId xmlns:a16="http://schemas.microsoft.com/office/drawing/2014/main" id="{E7D91102-9D7C-92F3-1382-505D52045EDA}"/>
              </a:ext>
            </a:extLst>
          </p:cNvPr>
          <p:cNvSpPr txBox="1"/>
          <p:nvPr/>
        </p:nvSpPr>
        <p:spPr>
          <a:xfrm>
            <a:off x="1158240" y="4600448"/>
            <a:ext cx="5327904" cy="461665"/>
          </a:xfrm>
          <a:prstGeom prst="rect">
            <a:avLst/>
          </a:prstGeom>
          <a:noFill/>
        </p:spPr>
        <p:txBody>
          <a:bodyPr wrap="square" rtlCol="0">
            <a:spAutoFit/>
          </a:bodyPr>
          <a:lstStyle/>
          <a:p>
            <a:r>
              <a:rPr lang="da-DK" sz="2400" dirty="0"/>
              <a:t>De tre samfundstyper</a:t>
            </a:r>
          </a:p>
        </p:txBody>
      </p:sp>
    </p:spTree>
    <p:extLst>
      <p:ext uri="{BB962C8B-B14F-4D97-AF65-F5344CB8AC3E}">
        <p14:creationId xmlns:p14="http://schemas.microsoft.com/office/powerpoint/2010/main" val="3259507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172CD-584A-384D-A2C9-FA84304484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9D01F48-6894-D34B-8325-FA23877FE29F}"/>
              </a:ext>
            </a:extLst>
          </p:cNvPr>
          <p:cNvSpPr>
            <a:spLocks noGrp="1"/>
          </p:cNvSpPr>
          <p:nvPr>
            <p:ph idx="1"/>
          </p:nvPr>
        </p:nvSpPr>
        <p:spPr>
          <a:xfrm>
            <a:off x="838200" y="2450591"/>
            <a:ext cx="10515600" cy="3726371"/>
          </a:xfrm>
        </p:spPr>
        <p:txBody>
          <a:bodyPr/>
          <a:lstStyle/>
          <a:p>
            <a:pPr marL="0" indent="0">
              <a:lnSpc>
                <a:spcPct val="107000"/>
              </a:lnSpc>
              <a:spcAft>
                <a:spcPts val="800"/>
              </a:spcAft>
              <a:buNone/>
            </a:pPr>
            <a:r>
              <a:rPr lang="da-DK" sz="4000" dirty="0"/>
              <a:t>Formål med dagens lektion</a:t>
            </a:r>
            <a:endParaRPr lang="da-DK" sz="4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at eleverne, via hovedpersonen i deres film, får kendskab til, hvordan det var/er at være ung i de tre forskellige samfundstyper.</a:t>
            </a:r>
          </a:p>
        </p:txBody>
      </p:sp>
      <p:pic>
        <p:nvPicPr>
          <p:cNvPr id="5" name="Billede 4" descr="Et billede, der indeholder skærmbillede, tekst, grafisk design, kunst&#10;&#10;Automatisk genereret beskrivelse">
            <a:extLst>
              <a:ext uri="{FF2B5EF4-FFF2-40B4-BE49-F238E27FC236}">
                <a16:creationId xmlns:a16="http://schemas.microsoft.com/office/drawing/2014/main" id="{D18DAD03-DFBA-205A-D1EE-A9105089B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917881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45AF-D4CD-3F45-BA48-E88D45AB62E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EEE2842-0168-CD48-A056-C029663A8DE1}"/>
              </a:ext>
            </a:extLst>
          </p:cNvPr>
          <p:cNvSpPr>
            <a:spLocks noGrp="1"/>
          </p:cNvSpPr>
          <p:nvPr>
            <p:ph idx="1"/>
          </p:nvPr>
        </p:nvSpPr>
        <p:spPr>
          <a:xfrm>
            <a:off x="838200" y="2390661"/>
            <a:ext cx="10515600" cy="3828136"/>
          </a:xfrm>
        </p:spPr>
        <p:txBody>
          <a:bodyPr/>
          <a:lstStyle/>
          <a:p>
            <a:pPr marL="0" lvl="0" indent="0">
              <a:buNone/>
            </a:pPr>
            <a:r>
              <a:rPr lang="da-DK" sz="4000" dirty="0"/>
              <a:t>Dagens program</a:t>
            </a:r>
          </a:p>
          <a:p>
            <a:pPr lvl="0"/>
            <a:r>
              <a:rPr lang="da-DK" dirty="0"/>
              <a:t>”Før var din identitet en gave, nu er det en opgave” (intro skriveøvelse med kort opsamling)</a:t>
            </a:r>
          </a:p>
          <a:p>
            <a:pPr lvl="0"/>
            <a:r>
              <a:rPr lang="da-DK" dirty="0"/>
              <a:t>De tre samfundstyper (kort lærergennemgang af model)</a:t>
            </a:r>
          </a:p>
          <a:p>
            <a:pPr lvl="0"/>
            <a:r>
              <a:rPr lang="da-DK" dirty="0"/>
              <a:t>At være ung! (filmproduktion i firemandsgrupper)</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AFE967AD-4A7A-D2E3-E67C-4F75CE5D2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918176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skærmbillede, tekst, grafisk design, kunst&#10;&#10;Automatisk genereret beskrivelse">
            <a:extLst>
              <a:ext uri="{FF2B5EF4-FFF2-40B4-BE49-F238E27FC236}">
                <a16:creationId xmlns:a16="http://schemas.microsoft.com/office/drawing/2014/main" id="{4C2D432F-AC1A-2301-87F7-C3E47B16C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3" name="Tekstfelt 2">
            <a:extLst>
              <a:ext uri="{FF2B5EF4-FFF2-40B4-BE49-F238E27FC236}">
                <a16:creationId xmlns:a16="http://schemas.microsoft.com/office/drawing/2014/main" id="{CEAADD83-E4C9-695F-D2A7-C57781C58F93}"/>
              </a:ext>
            </a:extLst>
          </p:cNvPr>
          <p:cNvSpPr txBox="1"/>
          <p:nvPr/>
        </p:nvSpPr>
        <p:spPr>
          <a:xfrm>
            <a:off x="1979364" y="3152902"/>
            <a:ext cx="8233272" cy="1308050"/>
          </a:xfrm>
          <a:prstGeom prst="rect">
            <a:avLst/>
          </a:prstGeom>
          <a:noFill/>
        </p:spPr>
        <p:txBody>
          <a:bodyPr wrap="square" rtlCol="0">
            <a:spAutoFit/>
          </a:bodyPr>
          <a:lstStyle/>
          <a:p>
            <a:r>
              <a:rPr lang="da-DK" sz="2500" dirty="0"/>
              <a:t>Identitetsdannelse før og nu (individuel åbningsskriveøvelse)</a:t>
            </a:r>
          </a:p>
          <a:p>
            <a:endParaRPr lang="da-DK" dirty="0"/>
          </a:p>
          <a:p>
            <a:r>
              <a:rPr lang="da-DK" dirty="0"/>
              <a:t>Opgave 1: Skriv alt det ned du tænker på, når du hører udtrykket ”Før var din identitet i en gave, nu er det en opgave”.</a:t>
            </a:r>
          </a:p>
        </p:txBody>
      </p:sp>
      <p:sp>
        <p:nvSpPr>
          <p:cNvPr id="6" name="Pladsholder til indhold 5">
            <a:extLst>
              <a:ext uri="{FF2B5EF4-FFF2-40B4-BE49-F238E27FC236}">
                <a16:creationId xmlns:a16="http://schemas.microsoft.com/office/drawing/2014/main" id="{C8FFEB89-CF1B-6498-86D2-68FE0CDE6FA8}"/>
              </a:ext>
            </a:extLst>
          </p:cNvPr>
          <p:cNvSpPr>
            <a:spLocks noGrp="1"/>
          </p:cNvSpPr>
          <p:nvPr>
            <p:ph idx="1"/>
          </p:nvPr>
        </p:nvSpPr>
        <p:spPr>
          <a:xfrm>
            <a:off x="375492" y="3620865"/>
            <a:ext cx="5077858" cy="1200329"/>
          </a:xfrm>
        </p:spPr>
        <p:txBody>
          <a:bodyPr>
            <a:normAutofit/>
          </a:bodyPr>
          <a:lstStyle/>
          <a:p>
            <a:r>
              <a:rPr lang="da-DK" sz="100" dirty="0"/>
              <a:t>a</a:t>
            </a:r>
          </a:p>
        </p:txBody>
      </p:sp>
    </p:spTree>
    <p:extLst>
      <p:ext uri="{BB962C8B-B14F-4D97-AF65-F5344CB8AC3E}">
        <p14:creationId xmlns:p14="http://schemas.microsoft.com/office/powerpoint/2010/main" val="3002182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BF813EFB-8AED-E7AD-8D7B-CC06CBCDEF18}"/>
              </a:ext>
            </a:extLst>
          </p:cNvPr>
          <p:cNvPicPr>
            <a:picLocks noChangeAspect="1"/>
          </p:cNvPicPr>
          <p:nvPr/>
        </p:nvPicPr>
        <p:blipFill>
          <a:blip r:embed="rId3"/>
          <a:stretch>
            <a:fillRect/>
          </a:stretch>
        </p:blipFill>
        <p:spPr>
          <a:xfrm>
            <a:off x="139983" y="2276711"/>
            <a:ext cx="4445000" cy="3060700"/>
          </a:xfrm>
          <a:prstGeom prst="rect">
            <a:avLst/>
          </a:prstGeom>
        </p:spPr>
      </p:pic>
      <p:pic>
        <p:nvPicPr>
          <p:cNvPr id="9" name="Billede 8" descr="Et billede, der indeholder tekst, skærmbillede, tegneserie, illustration/afbildning&#10;&#10;Automatisk genereret beskrivelse">
            <a:extLst>
              <a:ext uri="{FF2B5EF4-FFF2-40B4-BE49-F238E27FC236}">
                <a16:creationId xmlns:a16="http://schemas.microsoft.com/office/drawing/2014/main" id="{CB730DF0-BBA6-27EA-9889-E49ED384E5B4}"/>
              </a:ext>
            </a:extLst>
          </p:cNvPr>
          <p:cNvPicPr>
            <a:picLocks noChangeAspect="1"/>
          </p:cNvPicPr>
          <p:nvPr/>
        </p:nvPicPr>
        <p:blipFill>
          <a:blip r:embed="rId4"/>
          <a:stretch>
            <a:fillRect/>
          </a:stretch>
        </p:blipFill>
        <p:spPr>
          <a:xfrm>
            <a:off x="4584983" y="3429000"/>
            <a:ext cx="4829728" cy="3060700"/>
          </a:xfrm>
          <a:prstGeom prst="rect">
            <a:avLst/>
          </a:prstGeom>
        </p:spPr>
      </p:pic>
      <p:pic>
        <p:nvPicPr>
          <p:cNvPr id="11" name="Billede 10" descr="Et billede, der indeholder tøj, tekst, fodtøj, plakat&#10;&#10;Automatisk genereret beskrivelse">
            <a:extLst>
              <a:ext uri="{FF2B5EF4-FFF2-40B4-BE49-F238E27FC236}">
                <a16:creationId xmlns:a16="http://schemas.microsoft.com/office/drawing/2014/main" id="{5FF34F83-E3B8-B574-6BD0-83E30321EE09}"/>
              </a:ext>
            </a:extLst>
          </p:cNvPr>
          <p:cNvPicPr>
            <a:picLocks noChangeAspect="1"/>
          </p:cNvPicPr>
          <p:nvPr/>
        </p:nvPicPr>
        <p:blipFill>
          <a:blip r:embed="rId5"/>
          <a:stretch>
            <a:fillRect/>
          </a:stretch>
        </p:blipFill>
        <p:spPr>
          <a:xfrm>
            <a:off x="9414711" y="1819844"/>
            <a:ext cx="1540841" cy="4437623"/>
          </a:xfrm>
          <a:prstGeom prst="rect">
            <a:avLst/>
          </a:prstGeom>
        </p:spPr>
      </p:pic>
      <p:pic>
        <p:nvPicPr>
          <p:cNvPr id="2" name="Billede 1" descr="Et billede, der indeholder skærmbillede, tekst, grafisk design, kunst&#10;&#10;Automatisk genereret beskrivelse">
            <a:extLst>
              <a:ext uri="{FF2B5EF4-FFF2-40B4-BE49-F238E27FC236}">
                <a16:creationId xmlns:a16="http://schemas.microsoft.com/office/drawing/2014/main" id="{0DF067A3-D594-C4B8-020E-F82B01FCC3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325380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3C75D-6988-9612-A349-6F0150675993}"/>
              </a:ext>
            </a:extLst>
          </p:cNvPr>
          <p:cNvSpPr>
            <a:spLocks noGrp="1"/>
          </p:cNvSpPr>
          <p:nvPr>
            <p:ph type="title"/>
          </p:nvPr>
        </p:nvSpPr>
        <p:spPr>
          <a:xfrm>
            <a:off x="838200" y="534838"/>
            <a:ext cx="10515600" cy="1155850"/>
          </a:xfrm>
        </p:spPr>
        <p:txBody>
          <a:bodyPr>
            <a:normAutofit/>
          </a:bodyPr>
          <a:lstStyle/>
          <a:p>
            <a:endParaRPr lang="da-DK" dirty="0"/>
          </a:p>
        </p:txBody>
      </p:sp>
      <p:sp>
        <p:nvSpPr>
          <p:cNvPr id="3" name="Pladsholder til indhold 2">
            <a:extLst>
              <a:ext uri="{FF2B5EF4-FFF2-40B4-BE49-F238E27FC236}">
                <a16:creationId xmlns:a16="http://schemas.microsoft.com/office/drawing/2014/main" id="{EC1534B4-F7E0-F7DD-B68D-4889A6CB4DEE}"/>
              </a:ext>
            </a:extLst>
          </p:cNvPr>
          <p:cNvSpPr>
            <a:spLocks noGrp="1"/>
          </p:cNvSpPr>
          <p:nvPr>
            <p:ph idx="1"/>
          </p:nvPr>
        </p:nvSpPr>
        <p:spPr>
          <a:xfrm>
            <a:off x="838200" y="2287003"/>
            <a:ext cx="10515600" cy="3889960"/>
          </a:xfrm>
        </p:spPr>
        <p:txBody>
          <a:bodyPr/>
          <a:lstStyle/>
          <a:p>
            <a:pPr marL="0" indent="0">
              <a:buNone/>
            </a:pPr>
            <a:r>
              <a:rPr lang="da-DK" sz="3200" dirty="0"/>
              <a:t>At være ung! – en filmproduktion</a:t>
            </a:r>
            <a:br>
              <a:rPr lang="da-DK" sz="3200" dirty="0"/>
            </a:br>
            <a:endParaRPr lang="da-DK" sz="1800" dirty="0">
              <a:effectLst/>
              <a:latin typeface="Calibri" panose="020F0502020204030204" pitchFamily="34" charset="0"/>
              <a:ea typeface="Times New Roman" panose="02020603050405020304" pitchFamily="18" charset="0"/>
            </a:endParaRPr>
          </a:p>
          <a:p>
            <a:r>
              <a:rPr lang="da-DK" sz="1800" dirty="0">
                <a:effectLst/>
                <a:latin typeface="Calibri" panose="020F0502020204030204" pitchFamily="34" charset="0"/>
                <a:ea typeface="Times New Roman" panose="02020603050405020304" pitchFamily="18" charset="0"/>
              </a:rPr>
              <a:t>I grupper skal I nu producere en lille film (ca. 5 minutters varighed), der viser, hvordan det var/er at være ung i henholdsvis det traditionelle, det moderne og det senmoderne samfund. </a:t>
            </a:r>
          </a:p>
          <a:p>
            <a:r>
              <a:rPr lang="da-DK" sz="1800" dirty="0">
                <a:effectLst/>
                <a:latin typeface="Calibri" panose="020F0502020204030204" pitchFamily="34" charset="0"/>
                <a:ea typeface="Times New Roman" panose="02020603050405020304" pitchFamily="18" charset="0"/>
              </a:rPr>
              <a:t>I filmen skal hovedpersonen være samme alder som jer. Formålet med filmen er, at seeren skal få en fornemmelse af, hvad det vil sige at være ung i de tre forskellige samfundstyper. I kan bruge nedenstående tabel 2.10 i bogen, der giver jer et hurtigt overblik over kendetegnene ved de tre forskellige samfundstyper. Det er et krav, at alle gruppens medlemmer spiller med i filmen. Dermed ikke sagt, at alle personer skal spille lige mange roller. </a:t>
            </a:r>
          </a:p>
          <a:p>
            <a:r>
              <a:rPr lang="da-DK" sz="1800" dirty="0">
                <a:effectLst/>
                <a:latin typeface="Calibri" panose="020F0502020204030204" pitchFamily="34" charset="0"/>
                <a:ea typeface="Times New Roman" panose="02020603050405020304" pitchFamily="18" charset="0"/>
              </a:rPr>
              <a:t>Filmen skal deles med mig senest klokken 20.00 i morgen aften. </a:t>
            </a:r>
          </a:p>
          <a:p>
            <a:r>
              <a:rPr lang="da-DK" sz="1800" dirty="0">
                <a:effectLst/>
                <a:latin typeface="Calibri" panose="020F0502020204030204" pitchFamily="34" charset="0"/>
                <a:ea typeface="Times New Roman" panose="02020603050405020304" pitchFamily="18" charset="0"/>
              </a:rPr>
              <a:t>I næste lektion ser vi et udvalg af de bedste produktioner. </a:t>
            </a: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770CCED4-642D-47BB-557B-EB41C7884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854603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tekst, skærmbillede, Font/skrifttype, dokument&#10;&#10;Automatisk genereret beskrivelse">
            <a:extLst>
              <a:ext uri="{FF2B5EF4-FFF2-40B4-BE49-F238E27FC236}">
                <a16:creationId xmlns:a16="http://schemas.microsoft.com/office/drawing/2014/main" id="{ECC81D6A-626F-6EBA-E1D6-2BBD6D3A1CAD}"/>
              </a:ext>
            </a:extLst>
          </p:cNvPr>
          <p:cNvPicPr>
            <a:picLocks noGrp="1" noChangeAspect="1"/>
          </p:cNvPicPr>
          <p:nvPr>
            <p:ph idx="1"/>
          </p:nvPr>
        </p:nvPicPr>
        <p:blipFill>
          <a:blip r:embed="rId2"/>
          <a:stretch>
            <a:fillRect/>
          </a:stretch>
        </p:blipFill>
        <p:spPr>
          <a:xfrm>
            <a:off x="3578203" y="1890320"/>
            <a:ext cx="5035594" cy="4735708"/>
          </a:xfrm>
        </p:spPr>
      </p:pic>
      <p:pic>
        <p:nvPicPr>
          <p:cNvPr id="2" name="Billede 1" descr="Et billede, der indeholder skærmbillede, tekst, grafisk design, kunst&#10;&#10;Automatisk genereret beskrivelse">
            <a:extLst>
              <a:ext uri="{FF2B5EF4-FFF2-40B4-BE49-F238E27FC236}">
                <a16:creationId xmlns:a16="http://schemas.microsoft.com/office/drawing/2014/main" id="{6F71C04C-F0F1-7930-47BE-69D3E2F5D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629843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a:off x="-1956816" y="2235200"/>
            <a:ext cx="9144000" cy="2387600"/>
          </a:xfrm>
        </p:spPr>
        <p:txBody>
          <a:bodyPr/>
          <a:lstStyle/>
          <a:p>
            <a:r>
              <a:rPr lang="da-DK" dirty="0"/>
              <a:t>Lektion 4</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ekstfelt 3">
            <a:extLst>
              <a:ext uri="{FF2B5EF4-FFF2-40B4-BE49-F238E27FC236}">
                <a16:creationId xmlns:a16="http://schemas.microsoft.com/office/drawing/2014/main" id="{E7D91102-9D7C-92F3-1382-505D52045EDA}"/>
              </a:ext>
            </a:extLst>
          </p:cNvPr>
          <p:cNvSpPr txBox="1"/>
          <p:nvPr/>
        </p:nvSpPr>
        <p:spPr>
          <a:xfrm>
            <a:off x="1158240" y="4600448"/>
            <a:ext cx="5327904" cy="461665"/>
          </a:xfrm>
          <a:prstGeom prst="rect">
            <a:avLst/>
          </a:prstGeom>
          <a:noFill/>
        </p:spPr>
        <p:txBody>
          <a:bodyPr wrap="square" rtlCol="0">
            <a:spAutoFit/>
          </a:bodyPr>
          <a:lstStyle/>
          <a:p>
            <a:r>
              <a:rPr lang="da-DK" sz="2400" dirty="0"/>
              <a:t>Giddens om det senmoderne samfund</a:t>
            </a:r>
          </a:p>
        </p:txBody>
      </p:sp>
    </p:spTree>
    <p:extLst>
      <p:ext uri="{BB962C8B-B14F-4D97-AF65-F5344CB8AC3E}">
        <p14:creationId xmlns:p14="http://schemas.microsoft.com/office/powerpoint/2010/main" val="4028874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172CD-584A-384D-A2C9-FA84304484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9D01F48-6894-D34B-8325-FA23877FE29F}"/>
              </a:ext>
            </a:extLst>
          </p:cNvPr>
          <p:cNvSpPr>
            <a:spLocks noGrp="1"/>
          </p:cNvSpPr>
          <p:nvPr>
            <p:ph idx="1"/>
          </p:nvPr>
        </p:nvSpPr>
        <p:spPr>
          <a:xfrm>
            <a:off x="838200" y="2501304"/>
            <a:ext cx="10515600" cy="4351338"/>
          </a:xfrm>
        </p:spPr>
        <p:txBody>
          <a:bodyPr/>
          <a:lstStyle/>
          <a:p>
            <a:pPr marL="0" indent="0">
              <a:lnSpc>
                <a:spcPct val="107000"/>
              </a:lnSpc>
              <a:spcAft>
                <a:spcPts val="800"/>
              </a:spcAft>
              <a:buNone/>
            </a:pPr>
            <a:r>
              <a:rPr lang="da-DK" sz="4000" dirty="0"/>
              <a:t>Formål med dagens lektion</a:t>
            </a:r>
            <a:endParaRPr lang="da-DK" sz="4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at få et overblik over Giddens’ begreber om det senmoderne samfund</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08E87261-7A60-341B-0421-96779391B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24011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172CD-584A-384D-A2C9-FA84304484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9D01F48-6894-D34B-8325-FA23877FE29F}"/>
              </a:ext>
            </a:extLst>
          </p:cNvPr>
          <p:cNvSpPr>
            <a:spLocks noGrp="1"/>
          </p:cNvSpPr>
          <p:nvPr>
            <p:ph idx="1"/>
          </p:nvPr>
        </p:nvSpPr>
        <p:spPr>
          <a:xfrm>
            <a:off x="838200" y="2141537"/>
            <a:ext cx="10515600" cy="4351338"/>
          </a:xfrm>
        </p:spPr>
        <p:txBody>
          <a:bodyPr/>
          <a:lstStyle/>
          <a:p>
            <a:pPr marL="0" indent="0">
              <a:lnSpc>
                <a:spcPct val="107000"/>
              </a:lnSpc>
              <a:spcAft>
                <a:spcPts val="800"/>
              </a:spcAft>
              <a:buNone/>
            </a:pPr>
            <a:r>
              <a:rPr lang="da-DK" sz="4000" dirty="0"/>
              <a:t>Formål med dagens lektion</a:t>
            </a:r>
            <a:endParaRPr lang="da-DK" sz="4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at I lærer hinanden lidt bedre at kende i klassen, og at I reflekterer over jeres egen identitetsdannelsesproces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043078D6-85BD-C323-73FA-20229E500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712683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45AF-D4CD-3F45-BA48-E88D45AB62E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EEE2842-0168-CD48-A056-C029663A8DE1}"/>
              </a:ext>
            </a:extLst>
          </p:cNvPr>
          <p:cNvSpPr>
            <a:spLocks noGrp="1"/>
          </p:cNvSpPr>
          <p:nvPr>
            <p:ph idx="1"/>
          </p:nvPr>
        </p:nvSpPr>
        <p:spPr>
          <a:xfrm>
            <a:off x="838200" y="2533879"/>
            <a:ext cx="10515600" cy="3643083"/>
          </a:xfrm>
        </p:spPr>
        <p:txBody>
          <a:bodyPr/>
          <a:lstStyle/>
          <a:p>
            <a:pPr marL="0" lvl="0" indent="0">
              <a:buNone/>
            </a:pPr>
            <a:r>
              <a:rPr lang="da-DK" sz="4000" dirty="0"/>
              <a:t>Dagens program</a:t>
            </a:r>
          </a:p>
          <a:p>
            <a:pPr lvl="0"/>
            <a:r>
              <a:rPr lang="da-DK" dirty="0"/>
              <a:t>At være ung! (opsamling fra sidst og visning af de to bedste elevproducerede film om samfundstyperne) </a:t>
            </a:r>
          </a:p>
          <a:p>
            <a:pPr lvl="0"/>
            <a:r>
              <a:rPr lang="da-DK" dirty="0"/>
              <a:t>Hvilken samfundstype ville du helst være ung i? (diskussion med sidemanden og herefter kort fællesopsamling)</a:t>
            </a:r>
          </a:p>
          <a:p>
            <a:pPr lvl="0"/>
            <a:r>
              <a:rPr lang="da-DK" dirty="0"/>
              <a:t>Picture moments (i tremandsgrupper) resten af lektionen</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81389171-E014-51D3-A138-2FF917B17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308741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9E50E-8E60-6948-A118-37A15C45F092}"/>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DC8D7C8-18CD-A54E-A1FC-DC1CD934BB5B}"/>
              </a:ext>
            </a:extLst>
          </p:cNvPr>
          <p:cNvSpPr>
            <a:spLocks noGrp="1"/>
          </p:cNvSpPr>
          <p:nvPr>
            <p:ph idx="1"/>
          </p:nvPr>
        </p:nvSpPr>
        <p:spPr>
          <a:xfrm>
            <a:off x="838200" y="2324559"/>
            <a:ext cx="10515600" cy="3852404"/>
          </a:xfrm>
        </p:spPr>
        <p:txBody>
          <a:bodyPr>
            <a:normAutofit/>
          </a:bodyPr>
          <a:lstStyle/>
          <a:p>
            <a:pPr marL="0" indent="0">
              <a:buNone/>
            </a:pPr>
            <a:r>
              <a:rPr lang="da-DK" sz="3000" dirty="0"/>
              <a:t>Indsæt elevproduktion 1</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B72F9FBB-B8CA-748C-9B37-F2D7C9672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567024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4A5CD-6F04-444B-83F6-E492CCF5E161}"/>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39072622-F346-F046-AA5B-E234D5CEAE76}"/>
              </a:ext>
            </a:extLst>
          </p:cNvPr>
          <p:cNvSpPr>
            <a:spLocks noGrp="1"/>
          </p:cNvSpPr>
          <p:nvPr>
            <p:ph idx="1"/>
          </p:nvPr>
        </p:nvSpPr>
        <p:spPr>
          <a:xfrm>
            <a:off x="838200" y="2324559"/>
            <a:ext cx="10515600" cy="3852404"/>
          </a:xfrm>
        </p:spPr>
        <p:txBody>
          <a:bodyPr>
            <a:normAutofit/>
          </a:bodyPr>
          <a:lstStyle/>
          <a:p>
            <a:pPr marL="0" indent="0">
              <a:buNone/>
            </a:pPr>
            <a:r>
              <a:rPr lang="da-DK" sz="3000" dirty="0"/>
              <a:t>Indsæt elevproduktion 2</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40016674-E46A-2F8B-5596-03B7557D1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4174491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ør Dørhåndtag - Gratis vektor grafik på Pixabay - Pixabay">
            <a:extLst>
              <a:ext uri="{FF2B5EF4-FFF2-40B4-BE49-F238E27FC236}">
                <a16:creationId xmlns:a16="http://schemas.microsoft.com/office/drawing/2014/main" id="{6588A472-3010-724D-A776-CC0A2915C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541" y="3125816"/>
            <a:ext cx="1325974" cy="2651947"/>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7D07DC39-14C9-0A48-BD47-EB9FCB566297}"/>
              </a:ext>
            </a:extLst>
          </p:cNvPr>
          <p:cNvSpPr txBox="1"/>
          <p:nvPr/>
        </p:nvSpPr>
        <p:spPr>
          <a:xfrm>
            <a:off x="233463" y="6027689"/>
            <a:ext cx="3102131" cy="369332"/>
          </a:xfrm>
          <a:prstGeom prst="rect">
            <a:avLst/>
          </a:prstGeom>
          <a:noFill/>
        </p:spPr>
        <p:txBody>
          <a:bodyPr wrap="none" rtlCol="0">
            <a:spAutoFit/>
          </a:bodyPr>
          <a:lstStyle/>
          <a:p>
            <a:r>
              <a:rPr lang="da-DK" dirty="0"/>
              <a:t>Den traditionelle samfundstype</a:t>
            </a:r>
          </a:p>
        </p:txBody>
      </p:sp>
      <p:pic>
        <p:nvPicPr>
          <p:cNvPr id="1028" name="Picture 4" descr="Bondehusvinduer med 10 års garanti - Outline">
            <a:extLst>
              <a:ext uri="{FF2B5EF4-FFF2-40B4-BE49-F238E27FC236}">
                <a16:creationId xmlns:a16="http://schemas.microsoft.com/office/drawing/2014/main" id="{A5C9E7E9-CBAF-6D4E-9D99-7B5B36D2F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080" y="2945342"/>
            <a:ext cx="5129306" cy="2957384"/>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A24328D8-FE8A-8D45-A082-6168EA76075E}"/>
              </a:ext>
            </a:extLst>
          </p:cNvPr>
          <p:cNvSpPr txBox="1"/>
          <p:nvPr/>
        </p:nvSpPr>
        <p:spPr>
          <a:xfrm>
            <a:off x="3869619" y="6027689"/>
            <a:ext cx="2823209" cy="369332"/>
          </a:xfrm>
          <a:prstGeom prst="rect">
            <a:avLst/>
          </a:prstGeom>
          <a:noFill/>
        </p:spPr>
        <p:txBody>
          <a:bodyPr wrap="none" rtlCol="0">
            <a:spAutoFit/>
          </a:bodyPr>
          <a:lstStyle/>
          <a:p>
            <a:r>
              <a:rPr lang="da-DK" dirty="0"/>
              <a:t>Den moderne samfundstype</a:t>
            </a:r>
          </a:p>
        </p:txBody>
      </p:sp>
      <p:pic>
        <p:nvPicPr>
          <p:cNvPr id="1032" name="Picture 8" descr="Tavle. Gratis download. | Creazilla">
            <a:extLst>
              <a:ext uri="{FF2B5EF4-FFF2-40B4-BE49-F238E27FC236}">
                <a16:creationId xmlns:a16="http://schemas.microsoft.com/office/drawing/2014/main" id="{6D816239-33ED-3341-9D73-5D98105C9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2534" y="3125816"/>
            <a:ext cx="3529672" cy="264725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52BF9379-8E9D-1647-988D-4DB3B72B549B}"/>
              </a:ext>
            </a:extLst>
          </p:cNvPr>
          <p:cNvSpPr txBox="1"/>
          <p:nvPr/>
        </p:nvSpPr>
        <p:spPr>
          <a:xfrm>
            <a:off x="8322382" y="6027689"/>
            <a:ext cx="2606804" cy="369332"/>
          </a:xfrm>
          <a:prstGeom prst="rect">
            <a:avLst/>
          </a:prstGeom>
          <a:noFill/>
        </p:spPr>
        <p:txBody>
          <a:bodyPr wrap="none" rtlCol="0">
            <a:spAutoFit/>
          </a:bodyPr>
          <a:lstStyle/>
          <a:p>
            <a:r>
              <a:rPr lang="da-DK" dirty="0"/>
              <a:t>Det senmoderne samfund</a:t>
            </a:r>
          </a:p>
        </p:txBody>
      </p:sp>
      <p:sp>
        <p:nvSpPr>
          <p:cNvPr id="3" name="Pladsholder til indhold 2">
            <a:extLst>
              <a:ext uri="{FF2B5EF4-FFF2-40B4-BE49-F238E27FC236}">
                <a16:creationId xmlns:a16="http://schemas.microsoft.com/office/drawing/2014/main" id="{DA6BCAB2-E792-ECBD-B060-1340436471DE}"/>
              </a:ext>
            </a:extLst>
          </p:cNvPr>
          <p:cNvSpPr>
            <a:spLocks noGrp="1"/>
          </p:cNvSpPr>
          <p:nvPr>
            <p:ph idx="1"/>
          </p:nvPr>
        </p:nvSpPr>
        <p:spPr>
          <a:xfrm>
            <a:off x="838200" y="2081009"/>
            <a:ext cx="10515600" cy="917497"/>
          </a:xfrm>
        </p:spPr>
        <p:txBody>
          <a:bodyPr>
            <a:normAutofit/>
          </a:bodyPr>
          <a:lstStyle/>
          <a:p>
            <a:pPr marL="0" indent="0">
              <a:buNone/>
            </a:pPr>
            <a:r>
              <a:rPr lang="da-DK" sz="2000" dirty="0">
                <a:effectLst/>
                <a:latin typeface="Calibri" panose="020F0502020204030204" pitchFamily="34" charset="0"/>
                <a:ea typeface="Times New Roman" panose="02020603050405020304" pitchFamily="18" charset="0"/>
              </a:rPr>
              <a:t>Lad os nu sige, at I havde muligheden for at bytte jeres senmoderne ungdom ud med at være ung i det traditionelle eller det moderne samfund. Ville du have lyst til at bytte? Begrund kort dit valg. </a:t>
            </a:r>
            <a:endParaRPr lang="da-DK" sz="2000" dirty="0">
              <a:effectLst/>
              <a:latin typeface="Times New Roman" panose="02020603050405020304" pitchFamily="18" charset="0"/>
              <a:ea typeface="Times New Roman" panose="02020603050405020304" pitchFamily="18" charset="0"/>
            </a:endParaRPr>
          </a:p>
          <a:p>
            <a:pPr marL="0" indent="0">
              <a:buNone/>
            </a:pPr>
            <a:endParaRPr lang="da-DK" sz="2000" dirty="0"/>
          </a:p>
        </p:txBody>
      </p:sp>
      <p:pic>
        <p:nvPicPr>
          <p:cNvPr id="2" name="Billede 1" descr="Et billede, der indeholder skærmbillede, tekst, grafisk design, kunst&#10;&#10;Automatisk genereret beskrivelse">
            <a:extLst>
              <a:ext uri="{FF2B5EF4-FFF2-40B4-BE49-F238E27FC236}">
                <a16:creationId xmlns:a16="http://schemas.microsoft.com/office/drawing/2014/main" id="{43E28387-8128-2D9E-B4D2-F29B4CCEC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4042470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421C3A-3B91-5F28-7D13-923D5BA7723F}"/>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1749855-AA9A-AE7F-BF21-23F1FE52F8F4}"/>
              </a:ext>
            </a:extLst>
          </p:cNvPr>
          <p:cNvSpPr>
            <a:spLocks noGrp="1"/>
          </p:cNvSpPr>
          <p:nvPr>
            <p:ph idx="1"/>
          </p:nvPr>
        </p:nvSpPr>
        <p:spPr>
          <a:xfrm>
            <a:off x="838200" y="1930439"/>
            <a:ext cx="10515600" cy="4172905"/>
          </a:xfrm>
        </p:spPr>
        <p:txBody>
          <a:bodyPr>
            <a:normAutofit fontScale="62500" lnSpcReduction="20000"/>
          </a:bodyPr>
          <a:lstStyle/>
          <a:p>
            <a:pPr marL="0" indent="0">
              <a:lnSpc>
                <a:spcPct val="150000"/>
              </a:lnSpc>
              <a:buNone/>
            </a:pPr>
            <a:endParaRPr lang="da-DK" sz="1800" dirty="0">
              <a:effectLst/>
              <a:latin typeface="Calibri" panose="020F0502020204030204" pitchFamily="34" charset="0"/>
              <a:ea typeface="Times New Roman" panose="02020603050405020304" pitchFamily="18" charset="0"/>
            </a:endParaRPr>
          </a:p>
          <a:p>
            <a:pPr marL="0" indent="0">
              <a:lnSpc>
                <a:spcPct val="150000"/>
              </a:lnSpc>
              <a:buNone/>
            </a:pPr>
            <a:r>
              <a:rPr lang="da-DK" sz="4800" dirty="0"/>
              <a:t>Picture moment</a:t>
            </a:r>
            <a:endParaRPr lang="da-DK" sz="4800" dirty="0">
              <a:effectLst/>
              <a:latin typeface="Calibri" panose="020F0502020204030204" pitchFamily="34" charset="0"/>
              <a:ea typeface="Times New Roman" panose="02020603050405020304" pitchFamily="18" charset="0"/>
            </a:endParaRPr>
          </a:p>
          <a:p>
            <a:pPr marL="0" indent="0">
              <a:lnSpc>
                <a:spcPct val="150000"/>
              </a:lnSpc>
              <a:buNone/>
            </a:pPr>
            <a:r>
              <a:rPr lang="da-DK" sz="2600" dirty="0">
                <a:effectLst/>
                <a:latin typeface="Calibri" panose="020F0502020204030204" pitchFamily="34" charset="0"/>
                <a:ea typeface="Times New Roman" panose="02020603050405020304" pitchFamily="18" charset="0"/>
              </a:rPr>
              <a:t>I afsnit 2.5.1 udfolder sociologen Anthony Giddens en hel værktøjskasse med forskellige begreber, der tilsammen beskriver det senmoderne samfund. </a:t>
            </a:r>
          </a:p>
          <a:p>
            <a:pPr marL="0" indent="0">
              <a:lnSpc>
                <a:spcPct val="150000"/>
              </a:lnSpc>
              <a:buNone/>
            </a:pPr>
            <a:r>
              <a:rPr lang="da-DK" sz="2600" dirty="0">
                <a:effectLst/>
                <a:latin typeface="Calibri" panose="020F0502020204030204" pitchFamily="34" charset="0"/>
                <a:ea typeface="Times New Roman" panose="02020603050405020304" pitchFamily="18" charset="0"/>
              </a:rPr>
              <a:t>I tremandsgrupper skal </a:t>
            </a:r>
            <a:r>
              <a:rPr lang="da-DK" sz="2600" dirty="0">
                <a:latin typeface="Calibri" panose="020F0502020204030204" pitchFamily="34" charset="0"/>
                <a:ea typeface="Times New Roman" panose="02020603050405020304" pitchFamily="18" charset="0"/>
              </a:rPr>
              <a:t>I l</a:t>
            </a:r>
            <a:r>
              <a:rPr lang="da-DK" sz="2600" dirty="0">
                <a:effectLst/>
                <a:latin typeface="Calibri" panose="020F0502020204030204" pitchFamily="34" charset="0"/>
                <a:ea typeface="Times New Roman" panose="02020603050405020304" pitchFamily="18" charset="0"/>
              </a:rPr>
              <a:t>æse om et begreb ad gangen og derefter tage et billede, som indfanger begrebets betydning. Jeres billeder må indeholde genstande, billeder, tegninger lavet på papir eller på tavlen, personer fra klassen, men </a:t>
            </a:r>
            <a:r>
              <a:rPr lang="da-DK" sz="2600" i="1" dirty="0">
                <a:effectLst/>
                <a:latin typeface="Calibri" panose="020F0502020204030204" pitchFamily="34" charset="0"/>
                <a:ea typeface="Times New Roman" panose="02020603050405020304" pitchFamily="18" charset="0"/>
              </a:rPr>
              <a:t>ikke</a:t>
            </a:r>
            <a:r>
              <a:rPr lang="da-DK" sz="2600" dirty="0">
                <a:effectLst/>
                <a:latin typeface="Calibri" panose="020F0502020204030204" pitchFamily="34" charset="0"/>
                <a:ea typeface="Times New Roman" panose="02020603050405020304" pitchFamily="18" charset="0"/>
              </a:rPr>
              <a:t> tekst. </a:t>
            </a:r>
          </a:p>
          <a:p>
            <a:pPr marL="0" indent="0">
              <a:lnSpc>
                <a:spcPct val="150000"/>
              </a:lnSpc>
              <a:buNone/>
            </a:pPr>
            <a:r>
              <a:rPr lang="da-DK" sz="2600" dirty="0">
                <a:effectLst/>
                <a:latin typeface="Calibri" panose="020F0502020204030204" pitchFamily="34" charset="0"/>
                <a:ea typeface="Times New Roman" panose="02020603050405020304" pitchFamily="18" charset="0"/>
              </a:rPr>
              <a:t>I skemaet skal I skrive korte noter til begreberne og indsætte de billeder, I har taget, der illustrerer begreberne. </a:t>
            </a:r>
            <a:endParaRPr lang="da-DK" sz="2600" dirty="0">
              <a:effectLst/>
              <a:latin typeface="Times New Roman" panose="02020603050405020304" pitchFamily="18" charset="0"/>
              <a:ea typeface="Times New Roman" panose="02020603050405020304" pitchFamily="18" charset="0"/>
            </a:endParaRPr>
          </a:p>
          <a:p>
            <a:pPr marL="0" indent="0">
              <a:lnSpc>
                <a:spcPct val="150000"/>
              </a:lnSpc>
              <a:buNone/>
            </a:pPr>
            <a:r>
              <a:rPr lang="da-DK" sz="2600" dirty="0">
                <a:effectLst/>
                <a:latin typeface="Calibri" panose="020F0502020204030204" pitchFamily="34" charset="0"/>
                <a:ea typeface="Times New Roman" panose="02020603050405020304" pitchFamily="18" charset="0"/>
              </a:rPr>
              <a:t>Til næste </a:t>
            </a:r>
            <a:r>
              <a:rPr lang="da-DK" sz="2600" dirty="0">
                <a:latin typeface="Calibri" panose="020F0502020204030204" pitchFamily="34" charset="0"/>
                <a:ea typeface="Times New Roman" panose="02020603050405020304" pitchFamily="18" charset="0"/>
              </a:rPr>
              <a:t>lektion</a:t>
            </a:r>
            <a:r>
              <a:rPr lang="da-DK" sz="2600" dirty="0">
                <a:effectLst/>
                <a:latin typeface="Calibri" panose="020F0502020204030204" pitchFamily="34" charset="0"/>
                <a:ea typeface="Times New Roman" panose="02020603050405020304" pitchFamily="18" charset="0"/>
              </a:rPr>
              <a:t> udvælger jeg en række af jeres billeder, som skal bruges i en lille teoriquiz, hvor jeres klassekammerater skal gætte, hvilke begreber billederne hører til. Nedenstående skema kan bruges på flere måder. </a:t>
            </a:r>
            <a:endParaRPr lang="da-DK" sz="2600" dirty="0">
              <a:effectLst/>
              <a:latin typeface="Times New Roman" panose="02020603050405020304" pitchFamily="18" charset="0"/>
              <a:ea typeface="Times New Roman" panose="02020603050405020304" pitchFamily="18" charset="0"/>
            </a:endParaRPr>
          </a:p>
          <a:p>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5F68F40A-CD72-CCDD-A4AC-E9899A40E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844015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tekst, skærmbillede, kvittering, nummer/tal&#10;&#10;Automatisk genereret beskrivelse">
            <a:extLst>
              <a:ext uri="{FF2B5EF4-FFF2-40B4-BE49-F238E27FC236}">
                <a16:creationId xmlns:a16="http://schemas.microsoft.com/office/drawing/2014/main" id="{89C4FCF7-E102-47CB-FC99-81B35D3BE88B}"/>
              </a:ext>
            </a:extLst>
          </p:cNvPr>
          <p:cNvPicPr>
            <a:picLocks noChangeAspect="1"/>
          </p:cNvPicPr>
          <p:nvPr/>
        </p:nvPicPr>
        <p:blipFill>
          <a:blip r:embed="rId3"/>
          <a:stretch>
            <a:fillRect/>
          </a:stretch>
        </p:blipFill>
        <p:spPr>
          <a:xfrm>
            <a:off x="525135" y="2636111"/>
            <a:ext cx="7607300" cy="3810000"/>
          </a:xfrm>
          <a:prstGeom prst="rect">
            <a:avLst/>
          </a:prstGeom>
        </p:spPr>
      </p:pic>
      <p:pic>
        <p:nvPicPr>
          <p:cNvPr id="10" name="Billede 9" descr="Kamera Sød Brun - Gratis billeder på Pixabay">
            <a:extLst>
              <a:ext uri="{FF2B5EF4-FFF2-40B4-BE49-F238E27FC236}">
                <a16:creationId xmlns:a16="http://schemas.microsoft.com/office/drawing/2014/main" id="{5A37A0A1-60DD-7C46-8C1D-3556290ECF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5257" y="2928866"/>
            <a:ext cx="3224489" cy="3224489"/>
          </a:xfrm>
          <a:prstGeom prst="rect">
            <a:avLst/>
          </a:prstGeom>
          <a:noFill/>
          <a:ln>
            <a:noFill/>
          </a:ln>
        </p:spPr>
      </p:pic>
      <p:sp>
        <p:nvSpPr>
          <p:cNvPr id="3" name="Tekstfelt 2">
            <a:extLst>
              <a:ext uri="{FF2B5EF4-FFF2-40B4-BE49-F238E27FC236}">
                <a16:creationId xmlns:a16="http://schemas.microsoft.com/office/drawing/2014/main" id="{E6572CE6-484A-E3BF-B7AC-DD8CFA395201}"/>
              </a:ext>
            </a:extLst>
          </p:cNvPr>
          <p:cNvSpPr txBox="1"/>
          <p:nvPr/>
        </p:nvSpPr>
        <p:spPr>
          <a:xfrm>
            <a:off x="646323" y="2206885"/>
            <a:ext cx="6096000" cy="400110"/>
          </a:xfrm>
          <a:prstGeom prst="rect">
            <a:avLst/>
          </a:prstGeom>
          <a:noFill/>
        </p:spPr>
        <p:txBody>
          <a:bodyPr wrap="square">
            <a:spAutoFit/>
          </a:bodyPr>
          <a:lstStyle/>
          <a:p>
            <a:r>
              <a:rPr lang="da-DK" sz="2000" dirty="0"/>
              <a:t>Anthony Giddens begreber om det senmoderne samfund</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CD76B226-0FC6-DCBC-B571-92C603009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904156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a:off x="-1956816" y="2235200"/>
            <a:ext cx="9144000" cy="2387600"/>
          </a:xfrm>
        </p:spPr>
        <p:txBody>
          <a:bodyPr/>
          <a:lstStyle/>
          <a:p>
            <a:r>
              <a:rPr lang="da-DK" dirty="0"/>
              <a:t>Lektion 5</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ekstfelt 3">
            <a:extLst>
              <a:ext uri="{FF2B5EF4-FFF2-40B4-BE49-F238E27FC236}">
                <a16:creationId xmlns:a16="http://schemas.microsoft.com/office/drawing/2014/main" id="{E7D91102-9D7C-92F3-1382-505D52045EDA}"/>
              </a:ext>
            </a:extLst>
          </p:cNvPr>
          <p:cNvSpPr txBox="1"/>
          <p:nvPr/>
        </p:nvSpPr>
        <p:spPr>
          <a:xfrm>
            <a:off x="1158240" y="4600448"/>
            <a:ext cx="5327904" cy="461665"/>
          </a:xfrm>
          <a:prstGeom prst="rect">
            <a:avLst/>
          </a:prstGeom>
          <a:noFill/>
        </p:spPr>
        <p:txBody>
          <a:bodyPr wrap="square" rtlCol="0">
            <a:spAutoFit/>
          </a:bodyPr>
          <a:lstStyle/>
          <a:p>
            <a:r>
              <a:rPr lang="da-DK" sz="2400" dirty="0"/>
              <a:t>Accelerationssamfundet</a:t>
            </a:r>
          </a:p>
        </p:txBody>
      </p:sp>
    </p:spTree>
    <p:extLst>
      <p:ext uri="{BB962C8B-B14F-4D97-AF65-F5344CB8AC3E}">
        <p14:creationId xmlns:p14="http://schemas.microsoft.com/office/powerpoint/2010/main" val="1198575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172CD-584A-384D-A2C9-FA84304484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9D01F48-6894-D34B-8325-FA23877FE29F}"/>
              </a:ext>
            </a:extLst>
          </p:cNvPr>
          <p:cNvSpPr>
            <a:spLocks noGrp="1"/>
          </p:cNvSpPr>
          <p:nvPr>
            <p:ph idx="1"/>
          </p:nvPr>
        </p:nvSpPr>
        <p:spPr>
          <a:xfrm>
            <a:off x="838200" y="2414015"/>
            <a:ext cx="10515600" cy="3762947"/>
          </a:xfrm>
        </p:spPr>
        <p:txBody>
          <a:bodyPr/>
          <a:lstStyle/>
          <a:p>
            <a:pPr marL="0" indent="0">
              <a:buNone/>
            </a:pPr>
            <a:r>
              <a:rPr lang="da-DK" sz="4000" dirty="0"/>
              <a:t>Formål med dagens lektion</a:t>
            </a:r>
            <a:endParaRPr lang="da-DK" sz="4000" dirty="0">
              <a:effectLst/>
              <a:latin typeface="Calibri" panose="020F0502020204030204" pitchFamily="34" charset="0"/>
              <a:ea typeface="Calibri" panose="020F0502020204030204" pitchFamily="34" charset="0"/>
              <a:cs typeface="Calibri" panose="020F0502020204030204" pitchFamily="34" charset="0"/>
            </a:endParaRPr>
          </a:p>
          <a:p>
            <a:r>
              <a:rPr lang="da-DK" dirty="0">
                <a:latin typeface="Calibri" panose="020F0502020204030204" pitchFamily="34" charset="0"/>
                <a:ea typeface="Calibri" panose="020F0502020204030204" pitchFamily="34" charset="0"/>
                <a:cs typeface="Calibri" panose="020F0502020204030204" pitchFamily="34" charset="0"/>
              </a:rPr>
              <a:t>at</a:t>
            </a:r>
            <a:r>
              <a:rPr lang="da-DK" dirty="0">
                <a:effectLst/>
                <a:latin typeface="Calibri" panose="020F0502020204030204" pitchFamily="34" charset="0"/>
                <a:ea typeface="Calibri" panose="020F0502020204030204" pitchFamily="34" charset="0"/>
                <a:cs typeface="Calibri" panose="020F0502020204030204" pitchFamily="34" charset="0"/>
              </a:rPr>
              <a:t> få styr på accelerationssamfundet og Hartmut Rosas begreber, idet I skal omsætte dem til billeder, og I får lov at lede efter resonans udenfor.</a:t>
            </a:r>
            <a:endParaRPr lang="da-DK" dirty="0">
              <a:latin typeface="Calibri" panose="020F0502020204030204" pitchFamily="34" charset="0"/>
              <a:cs typeface="Calibri" panose="020F0502020204030204" pitchFamily="34" charset="0"/>
            </a:endParaRP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B217D322-C5CE-B87A-2DF7-1D4A0B592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957902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45AF-D4CD-3F45-BA48-E88D45AB62E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EEE2842-0168-CD48-A056-C029663A8DE1}"/>
              </a:ext>
            </a:extLst>
          </p:cNvPr>
          <p:cNvSpPr>
            <a:spLocks noGrp="1"/>
          </p:cNvSpPr>
          <p:nvPr>
            <p:ph idx="1"/>
          </p:nvPr>
        </p:nvSpPr>
        <p:spPr>
          <a:xfrm>
            <a:off x="838200" y="2313541"/>
            <a:ext cx="10515600" cy="3863421"/>
          </a:xfrm>
        </p:spPr>
        <p:txBody>
          <a:bodyPr/>
          <a:lstStyle/>
          <a:p>
            <a:pPr marL="0" indent="0">
              <a:buNone/>
            </a:pPr>
            <a:r>
              <a:rPr lang="da-DK" sz="4000" dirty="0"/>
              <a:t>Dagens program</a:t>
            </a:r>
          </a:p>
          <a:p>
            <a:r>
              <a:rPr lang="da-DK" dirty="0"/>
              <a:t>Picture moments (opsamling fra sidst ved hjælp af teoriquiz, der udfyldes med sidemanden og herefter fælles opsamling af begreberne)</a:t>
            </a:r>
          </a:p>
          <a:p>
            <a:r>
              <a:rPr lang="da-DK" dirty="0"/>
              <a:t>Accelerationssamfundet (briefing og billeder i tremandsgrupper)</a:t>
            </a:r>
          </a:p>
          <a:p>
            <a:r>
              <a:rPr lang="da-DK" dirty="0"/>
              <a:t>Jagten efter resonans (afrundingsøvelse udenfor i samme tremandsgrupper) 10 minutter</a:t>
            </a:r>
          </a:p>
          <a:p>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8790E07E-5851-B538-A26D-96CC462D9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480952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ABF94B0-34DA-1B41-91A2-81A4E970D35A}"/>
              </a:ext>
            </a:extLst>
          </p:cNvPr>
          <p:cNvPicPr>
            <a:picLocks noGrp="1" noChangeAspect="1"/>
          </p:cNvPicPr>
          <p:nvPr>
            <p:ph idx="1"/>
          </p:nvPr>
        </p:nvPicPr>
        <p:blipFill>
          <a:blip r:embed="rId3"/>
          <a:stretch>
            <a:fillRect/>
          </a:stretch>
        </p:blipFill>
        <p:spPr>
          <a:xfrm>
            <a:off x="3848683" y="1856674"/>
            <a:ext cx="4494634" cy="4819547"/>
          </a:xfrm>
        </p:spPr>
      </p:pic>
      <p:pic>
        <p:nvPicPr>
          <p:cNvPr id="2" name="Billede 1" descr="Et billede, der indeholder skærmbillede, tekst, grafisk design, kunst&#10;&#10;Automatisk genereret beskrivelse">
            <a:extLst>
              <a:ext uri="{FF2B5EF4-FFF2-40B4-BE49-F238E27FC236}">
                <a16:creationId xmlns:a16="http://schemas.microsoft.com/office/drawing/2014/main" id="{046974CC-163E-8612-E416-2D4ADDF7A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692879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45AF-D4CD-3F45-BA48-E88D45AB62E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EEE2842-0168-CD48-A056-C029663A8DE1}"/>
              </a:ext>
            </a:extLst>
          </p:cNvPr>
          <p:cNvSpPr>
            <a:spLocks noGrp="1"/>
          </p:cNvSpPr>
          <p:nvPr>
            <p:ph idx="1"/>
          </p:nvPr>
        </p:nvSpPr>
        <p:spPr/>
        <p:txBody>
          <a:bodyPr/>
          <a:lstStyle/>
          <a:p>
            <a:pPr marL="0" lvl="0" indent="0">
              <a:buNone/>
            </a:pPr>
            <a:endParaRPr lang="da-DK" dirty="0"/>
          </a:p>
          <a:p>
            <a:pPr marL="0" lvl="0" indent="0">
              <a:buNone/>
            </a:pPr>
            <a:r>
              <a:rPr lang="da-DK" sz="4000" dirty="0"/>
              <a:t>Dagens program</a:t>
            </a:r>
          </a:p>
          <a:p>
            <a:r>
              <a:rPr lang="da-DK" dirty="0"/>
              <a:t>Udviklingen i de unges mentale trivsel (individuel figurlæsning)</a:t>
            </a:r>
          </a:p>
          <a:p>
            <a:pPr lvl="0"/>
            <a:r>
              <a:rPr lang="da-DK" dirty="0"/>
              <a:t>Hvem er I? (introøvelse i tremandsgrupper)</a:t>
            </a:r>
          </a:p>
          <a:p>
            <a:pPr lvl="0"/>
            <a:r>
              <a:rPr lang="da-DK" dirty="0"/>
              <a:t>De fire identitetslag (læreroplæg m. udgangspunkt i model) </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04EEFED7-1360-15AA-BA37-696A94B5F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974635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034A9-4340-AE49-B8F8-E0000E2A7DE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CE8D67A1-EC2E-FE40-BCC4-0284BC09DFA3}"/>
              </a:ext>
            </a:extLst>
          </p:cNvPr>
          <p:cNvSpPr>
            <a:spLocks noGrp="1"/>
          </p:cNvSpPr>
          <p:nvPr>
            <p:ph idx="1"/>
          </p:nvPr>
        </p:nvSpPr>
        <p:spPr>
          <a:xfrm>
            <a:off x="838200" y="2117289"/>
            <a:ext cx="10515600" cy="4059673"/>
          </a:xfrm>
        </p:spPr>
        <p:txBody>
          <a:bodyPr>
            <a:normAutofit/>
          </a:bodyPr>
          <a:lstStyle/>
          <a:p>
            <a:pPr marL="0" indent="0">
              <a:buNone/>
            </a:pPr>
            <a:r>
              <a:rPr lang="da-DK" sz="3000" dirty="0"/>
              <a:t>Billede 1 indsættes</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94D46506-0AB6-69F2-760D-42E28DB37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45692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416F1-5A7A-A043-9E4F-43C9A5204F8F}"/>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AC7B21E4-FB46-2941-8BB1-FC39FC479158}"/>
              </a:ext>
            </a:extLst>
          </p:cNvPr>
          <p:cNvSpPr>
            <a:spLocks noGrp="1"/>
          </p:cNvSpPr>
          <p:nvPr>
            <p:ph idx="1"/>
          </p:nvPr>
        </p:nvSpPr>
        <p:spPr>
          <a:xfrm>
            <a:off x="838200" y="2117289"/>
            <a:ext cx="10515600" cy="4059673"/>
          </a:xfrm>
        </p:spPr>
        <p:txBody>
          <a:bodyPr/>
          <a:lstStyle/>
          <a:p>
            <a:pPr marL="0" indent="0">
              <a:buNone/>
            </a:pPr>
            <a:r>
              <a:rPr lang="da-DK" sz="2800" dirty="0"/>
              <a:t>Billede 2 indsættes</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4E055651-6F23-58A2-5CC5-5C32F3C80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146586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3D0EC-238A-4240-A330-DBC1BA1A38EA}"/>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173F893F-AAC5-CB4C-B4F6-D3F8050DDD26}"/>
              </a:ext>
            </a:extLst>
          </p:cNvPr>
          <p:cNvSpPr>
            <a:spLocks noGrp="1"/>
          </p:cNvSpPr>
          <p:nvPr>
            <p:ph idx="1"/>
          </p:nvPr>
        </p:nvSpPr>
        <p:spPr>
          <a:xfrm>
            <a:off x="838200" y="2117289"/>
            <a:ext cx="10515600" cy="4059673"/>
          </a:xfrm>
        </p:spPr>
        <p:txBody>
          <a:bodyPr/>
          <a:lstStyle/>
          <a:p>
            <a:pPr marL="0" indent="0">
              <a:buNone/>
            </a:pPr>
            <a:r>
              <a:rPr lang="da-DK" sz="2800" dirty="0"/>
              <a:t>Billede 3 indsættes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4E562023-48DF-342B-8A05-FAD4A38E2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835126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0DD74-593D-AF47-BB04-DDEDBAF80CC3}"/>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8016453C-AA44-7446-91FF-12BE9F391E28}"/>
              </a:ext>
            </a:extLst>
          </p:cNvPr>
          <p:cNvSpPr>
            <a:spLocks noGrp="1"/>
          </p:cNvSpPr>
          <p:nvPr>
            <p:ph idx="1"/>
          </p:nvPr>
        </p:nvSpPr>
        <p:spPr>
          <a:xfrm>
            <a:off x="838200" y="2258457"/>
            <a:ext cx="10515600" cy="3918505"/>
          </a:xfrm>
        </p:spPr>
        <p:txBody>
          <a:bodyPr/>
          <a:lstStyle/>
          <a:p>
            <a:pPr marL="0" indent="0">
              <a:buNone/>
            </a:pPr>
            <a:r>
              <a:rPr lang="da-DK" sz="2800" dirty="0"/>
              <a:t>Billede 4 indsættes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49954A0B-AD69-817D-8A88-0175169AE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909243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4C93B0-CCDB-D743-B494-B8A691ABD6D5}"/>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4DC3048B-F52C-CE43-BFB9-74546B598DE0}"/>
              </a:ext>
            </a:extLst>
          </p:cNvPr>
          <p:cNvSpPr>
            <a:spLocks noGrp="1"/>
          </p:cNvSpPr>
          <p:nvPr>
            <p:ph idx="1"/>
          </p:nvPr>
        </p:nvSpPr>
        <p:spPr>
          <a:xfrm>
            <a:off x="838200" y="2247441"/>
            <a:ext cx="10515600" cy="3929522"/>
          </a:xfrm>
        </p:spPr>
        <p:txBody>
          <a:bodyPr/>
          <a:lstStyle/>
          <a:p>
            <a:pPr marL="0" indent="0">
              <a:buNone/>
            </a:pPr>
            <a:r>
              <a:rPr lang="da-DK" sz="2800" dirty="0"/>
              <a:t>Billede 5 indsættes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A415E265-5A1B-B8DB-F29E-68452B305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279820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E27F16-0292-7941-A557-D9DC2882D020}"/>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B3D116B6-6DBF-C04A-A917-D4202F98B236}"/>
              </a:ext>
            </a:extLst>
          </p:cNvPr>
          <p:cNvSpPr>
            <a:spLocks noGrp="1"/>
          </p:cNvSpPr>
          <p:nvPr>
            <p:ph idx="1"/>
          </p:nvPr>
        </p:nvSpPr>
        <p:spPr>
          <a:xfrm>
            <a:off x="838200" y="2247441"/>
            <a:ext cx="10515600" cy="3929522"/>
          </a:xfrm>
        </p:spPr>
        <p:txBody>
          <a:bodyPr/>
          <a:lstStyle/>
          <a:p>
            <a:pPr marL="0" indent="0">
              <a:buNone/>
            </a:pPr>
            <a:r>
              <a:rPr lang="da-DK" sz="2800" dirty="0"/>
              <a:t>Billede 6 indsættes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6FE78A8E-F6F7-0FBB-CBB0-0FCA41E47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236050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F867B-F134-8849-A5F0-633357C951EF}"/>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BDF4EE81-FAA4-584E-A8D0-B0030AF34E89}"/>
              </a:ext>
            </a:extLst>
          </p:cNvPr>
          <p:cNvSpPr>
            <a:spLocks noGrp="1"/>
          </p:cNvSpPr>
          <p:nvPr>
            <p:ph idx="1"/>
          </p:nvPr>
        </p:nvSpPr>
        <p:spPr>
          <a:xfrm>
            <a:off x="838200" y="2302525"/>
            <a:ext cx="10515600" cy="3874438"/>
          </a:xfrm>
        </p:spPr>
        <p:txBody>
          <a:bodyPr/>
          <a:lstStyle/>
          <a:p>
            <a:pPr marL="0" indent="0">
              <a:buNone/>
            </a:pPr>
            <a:r>
              <a:rPr lang="da-DK" sz="2800" dirty="0"/>
              <a:t>Billede 7 indsættes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BF128093-4246-88E4-4EC4-3B6EC4B87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3056484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1C098-3A4F-C547-957B-E7620F036890}"/>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B1663AF-72FE-DA4E-8EAA-DEAD2C558E94}"/>
              </a:ext>
            </a:extLst>
          </p:cNvPr>
          <p:cNvSpPr>
            <a:spLocks noGrp="1"/>
          </p:cNvSpPr>
          <p:nvPr>
            <p:ph idx="1"/>
          </p:nvPr>
        </p:nvSpPr>
        <p:spPr>
          <a:xfrm>
            <a:off x="838200" y="2313541"/>
            <a:ext cx="10515600" cy="3863421"/>
          </a:xfrm>
        </p:spPr>
        <p:txBody>
          <a:bodyPr/>
          <a:lstStyle/>
          <a:p>
            <a:pPr marL="0" indent="0">
              <a:buNone/>
            </a:pPr>
            <a:r>
              <a:rPr lang="da-DK" sz="2800" dirty="0"/>
              <a:t>Billede 8 indsættes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FAEFDEF1-A26E-32D7-B685-753615238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650379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F8C67-2A8D-5A44-BC12-F554135E5420}"/>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486FF869-B363-D24D-A715-AEFB1876E66B}"/>
              </a:ext>
            </a:extLst>
          </p:cNvPr>
          <p:cNvSpPr>
            <a:spLocks noGrp="1"/>
          </p:cNvSpPr>
          <p:nvPr>
            <p:ph idx="1"/>
          </p:nvPr>
        </p:nvSpPr>
        <p:spPr>
          <a:xfrm>
            <a:off x="838200" y="2258457"/>
            <a:ext cx="10515600" cy="3918505"/>
          </a:xfrm>
        </p:spPr>
        <p:txBody>
          <a:bodyPr/>
          <a:lstStyle/>
          <a:p>
            <a:pPr marL="0" indent="0">
              <a:buNone/>
            </a:pPr>
            <a:r>
              <a:rPr lang="da-DK" sz="2800" dirty="0"/>
              <a:t>Billede 9 indsættes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13598EF9-A30E-39CB-594A-456888DE6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385993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FCC4D9-582D-8348-AE45-E376231D3F4F}"/>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CFCFF0E2-E6D0-6F4B-84D0-5FFFE8957E5E}"/>
              </a:ext>
            </a:extLst>
          </p:cNvPr>
          <p:cNvSpPr>
            <a:spLocks noGrp="1"/>
          </p:cNvSpPr>
          <p:nvPr>
            <p:ph idx="1"/>
          </p:nvPr>
        </p:nvSpPr>
        <p:spPr>
          <a:xfrm>
            <a:off x="838200" y="2324559"/>
            <a:ext cx="10515600" cy="3852404"/>
          </a:xfrm>
        </p:spPr>
        <p:txBody>
          <a:bodyPr/>
          <a:lstStyle/>
          <a:p>
            <a:pPr marL="0" indent="0">
              <a:buNone/>
            </a:pPr>
            <a:r>
              <a:rPr lang="da-DK" sz="2800" dirty="0"/>
              <a:t>Billede 10 indsættes</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D9CF7C97-AACF-B0F6-7658-A86843C76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378593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4A951-ECF8-B74A-FE14-EC12E278B15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A254C09-F8E2-56D0-197E-357A5409D14C}"/>
              </a:ext>
            </a:extLst>
          </p:cNvPr>
          <p:cNvSpPr>
            <a:spLocks noGrp="1"/>
          </p:cNvSpPr>
          <p:nvPr>
            <p:ph idx="1"/>
          </p:nvPr>
        </p:nvSpPr>
        <p:spPr>
          <a:xfrm>
            <a:off x="838200" y="1972019"/>
            <a:ext cx="10515600" cy="4204943"/>
          </a:xfrm>
        </p:spPr>
        <p:txBody>
          <a:bodyPr>
            <a:normAutofit/>
          </a:bodyPr>
          <a:lstStyle/>
          <a:p>
            <a:pPr marL="0" indent="0">
              <a:buClr>
                <a:schemeClr val="accent2"/>
              </a:buClr>
              <a:buNone/>
            </a:pPr>
            <a:r>
              <a:rPr lang="da-DK" sz="3000" dirty="0"/>
              <a:t>Statistik om trivsel</a:t>
            </a:r>
            <a:endParaRPr lang="en-US" sz="3000" dirty="0">
              <a:solidFill>
                <a:schemeClr val="tx1">
                  <a:lumMod val="85000"/>
                  <a:lumOff val="15000"/>
                </a:schemeClr>
              </a:solidFill>
              <a:effectLst/>
            </a:endParaRPr>
          </a:p>
          <a:p>
            <a:pPr marL="0" indent="0">
              <a:buClr>
                <a:schemeClr val="accent2"/>
              </a:buClr>
              <a:buNone/>
            </a:pPr>
            <a:r>
              <a:rPr lang="en-US" sz="1600" dirty="0" err="1">
                <a:effectLst/>
              </a:rPr>
              <a:t>Jeg</a:t>
            </a:r>
            <a:r>
              <a:rPr lang="en-US" sz="1600" dirty="0">
                <a:effectLst/>
              </a:rPr>
              <a:t> </a:t>
            </a:r>
            <a:r>
              <a:rPr lang="en-US" sz="1600" dirty="0" err="1">
                <a:effectLst/>
              </a:rPr>
              <a:t>viser</a:t>
            </a:r>
            <a:r>
              <a:rPr lang="en-US" sz="1600" dirty="0">
                <a:effectLst/>
              </a:rPr>
              <a:t> </a:t>
            </a:r>
            <a:r>
              <a:rPr lang="en-US" sz="1600" dirty="0" err="1">
                <a:effectLst/>
              </a:rPr>
              <a:t>jer</a:t>
            </a:r>
            <a:r>
              <a:rPr lang="en-US" sz="1600" dirty="0">
                <a:effectLst/>
              </a:rPr>
              <a:t> nu </a:t>
            </a:r>
            <a:r>
              <a:rPr lang="en-US" sz="1600" dirty="0" err="1">
                <a:effectLst/>
              </a:rPr>
              <a:t>tre</a:t>
            </a:r>
            <a:r>
              <a:rPr lang="en-US" sz="1600" dirty="0">
                <a:effectLst/>
              </a:rPr>
              <a:t> figurer, der alle </a:t>
            </a:r>
            <a:r>
              <a:rPr lang="en-US" sz="1600" dirty="0" err="1">
                <a:effectLst/>
              </a:rPr>
              <a:t>viser</a:t>
            </a:r>
            <a:r>
              <a:rPr lang="en-US" sz="1600" dirty="0">
                <a:effectLst/>
              </a:rPr>
              <a:t> </a:t>
            </a:r>
            <a:r>
              <a:rPr lang="en-US" sz="1600" dirty="0" err="1">
                <a:effectLst/>
              </a:rPr>
              <a:t>noget</a:t>
            </a:r>
            <a:r>
              <a:rPr lang="en-US" sz="1600" dirty="0">
                <a:effectLst/>
              </a:rPr>
              <a:t> om, </a:t>
            </a:r>
            <a:r>
              <a:rPr lang="en-US" sz="1600" u="sng" dirty="0" err="1">
                <a:effectLst/>
              </a:rPr>
              <a:t>hvordan</a:t>
            </a:r>
            <a:r>
              <a:rPr lang="en-US" sz="1600" u="sng" dirty="0">
                <a:effectLst/>
              </a:rPr>
              <a:t> det </a:t>
            </a:r>
            <a:r>
              <a:rPr lang="en-US" sz="1600" u="sng" dirty="0" err="1">
                <a:effectLst/>
              </a:rPr>
              <a:t>står</a:t>
            </a:r>
            <a:r>
              <a:rPr lang="en-US" sz="1600" u="sng" dirty="0">
                <a:effectLst/>
              </a:rPr>
              <a:t> </a:t>
            </a:r>
            <a:r>
              <a:rPr lang="en-US" sz="1600" u="sng" dirty="0" err="1">
                <a:effectLst/>
              </a:rPr>
              <a:t>til</a:t>
            </a:r>
            <a:r>
              <a:rPr lang="en-US" sz="1600" u="sng" dirty="0">
                <a:effectLst/>
              </a:rPr>
              <a:t> med de </a:t>
            </a:r>
            <a:r>
              <a:rPr lang="en-US" sz="1600" u="sng" dirty="0" err="1">
                <a:effectLst/>
              </a:rPr>
              <a:t>unges</a:t>
            </a:r>
            <a:r>
              <a:rPr lang="en-US" sz="1600" u="sng" dirty="0">
                <a:effectLst/>
              </a:rPr>
              <a:t> </a:t>
            </a:r>
            <a:r>
              <a:rPr lang="en-US" sz="1600" u="sng" dirty="0" err="1">
                <a:effectLst/>
              </a:rPr>
              <a:t>mentale</a:t>
            </a:r>
            <a:r>
              <a:rPr lang="en-US" sz="1600" u="sng" dirty="0">
                <a:effectLst/>
              </a:rPr>
              <a:t> </a:t>
            </a:r>
            <a:r>
              <a:rPr lang="en-US" sz="1600" u="sng" dirty="0" err="1">
                <a:effectLst/>
              </a:rPr>
              <a:t>trivsel</a:t>
            </a:r>
            <a:r>
              <a:rPr lang="en-US" sz="1600" dirty="0">
                <a:effectLst/>
              </a:rPr>
              <a:t>. </a:t>
            </a:r>
          </a:p>
          <a:p>
            <a:pPr marL="0" indent="0">
              <a:buClr>
                <a:schemeClr val="accent2"/>
              </a:buClr>
              <a:buNone/>
            </a:pPr>
            <a:r>
              <a:rPr lang="en-US" sz="1600" dirty="0" err="1">
                <a:effectLst/>
              </a:rPr>
              <a:t>Jeg</a:t>
            </a:r>
            <a:r>
              <a:rPr lang="en-US" sz="1600" dirty="0">
                <a:effectLst/>
              </a:rPr>
              <a:t> </a:t>
            </a:r>
            <a:r>
              <a:rPr lang="en-US" sz="1600" dirty="0" err="1">
                <a:effectLst/>
              </a:rPr>
              <a:t>viser</a:t>
            </a:r>
            <a:r>
              <a:rPr lang="en-US" sz="1600" dirty="0">
                <a:effectLst/>
              </a:rPr>
              <a:t> </a:t>
            </a:r>
            <a:r>
              <a:rPr lang="en-US" sz="1600" dirty="0" err="1">
                <a:effectLst/>
              </a:rPr>
              <a:t>jer</a:t>
            </a:r>
            <a:r>
              <a:rPr lang="en-US" sz="1600" dirty="0">
                <a:effectLst/>
              </a:rPr>
              <a:t> </a:t>
            </a:r>
            <a:r>
              <a:rPr lang="en-US" sz="1600" dirty="0" err="1">
                <a:effectLst/>
              </a:rPr>
              <a:t>én</a:t>
            </a:r>
            <a:r>
              <a:rPr lang="en-US" sz="1600" dirty="0">
                <a:effectLst/>
              </a:rPr>
              <a:t> </a:t>
            </a:r>
            <a:r>
              <a:rPr lang="en-US" sz="1600" dirty="0" err="1">
                <a:effectLst/>
              </a:rPr>
              <a:t>figur</a:t>
            </a:r>
            <a:r>
              <a:rPr lang="en-US" sz="1600" dirty="0">
                <a:effectLst/>
              </a:rPr>
              <a:t> ad </a:t>
            </a:r>
            <a:r>
              <a:rPr lang="en-US" sz="1600" dirty="0" err="1">
                <a:effectLst/>
              </a:rPr>
              <a:t>gangen</a:t>
            </a:r>
            <a:r>
              <a:rPr lang="en-US" sz="1600" dirty="0">
                <a:effectLst/>
              </a:rPr>
              <a:t>, </a:t>
            </a:r>
            <a:r>
              <a:rPr lang="en-US" sz="1600" dirty="0" err="1">
                <a:effectLst/>
              </a:rPr>
              <a:t>og</a:t>
            </a:r>
            <a:r>
              <a:rPr lang="en-US" sz="1600" dirty="0">
                <a:effectLst/>
              </a:rPr>
              <a:t> </a:t>
            </a:r>
            <a:r>
              <a:rPr lang="en-US" sz="1600" dirty="0" err="1">
                <a:effectLst/>
              </a:rPr>
              <a:t>lader</a:t>
            </a:r>
            <a:r>
              <a:rPr lang="en-US" sz="1600" dirty="0">
                <a:effectLst/>
              </a:rPr>
              <a:t> </a:t>
            </a:r>
            <a:r>
              <a:rPr lang="en-US" sz="1600" dirty="0" err="1">
                <a:effectLst/>
              </a:rPr>
              <a:t>figuren</a:t>
            </a:r>
            <a:r>
              <a:rPr lang="en-US" sz="1600" dirty="0">
                <a:effectLst/>
              </a:rPr>
              <a:t> </a:t>
            </a:r>
            <a:r>
              <a:rPr lang="en-US" sz="1600" dirty="0" err="1">
                <a:effectLst/>
              </a:rPr>
              <a:t>stå</a:t>
            </a:r>
            <a:r>
              <a:rPr lang="en-US" sz="1600" dirty="0">
                <a:effectLst/>
              </a:rPr>
              <a:t> </a:t>
            </a:r>
            <a:r>
              <a:rPr lang="en-US" sz="1600" dirty="0" err="1">
                <a:effectLst/>
              </a:rPr>
              <a:t>i</a:t>
            </a:r>
            <a:r>
              <a:rPr lang="en-US" sz="1600" dirty="0">
                <a:effectLst/>
              </a:rPr>
              <a:t> </a:t>
            </a:r>
            <a:r>
              <a:rPr lang="en-US" sz="1600" dirty="0" err="1">
                <a:effectLst/>
              </a:rPr>
              <a:t>tre</a:t>
            </a:r>
            <a:r>
              <a:rPr lang="en-US" sz="1600" dirty="0">
                <a:effectLst/>
              </a:rPr>
              <a:t> </a:t>
            </a:r>
            <a:r>
              <a:rPr lang="en-US" sz="1600" dirty="0" err="1">
                <a:effectLst/>
              </a:rPr>
              <a:t>minutter</a:t>
            </a:r>
            <a:r>
              <a:rPr lang="en-US" sz="1600" dirty="0">
                <a:effectLst/>
              </a:rPr>
              <a:t>, </a:t>
            </a:r>
            <a:r>
              <a:rPr lang="en-US" sz="1600" dirty="0" err="1">
                <a:effectLst/>
              </a:rPr>
              <a:t>så</a:t>
            </a:r>
            <a:r>
              <a:rPr lang="en-US" sz="1600" dirty="0">
                <a:effectLst/>
              </a:rPr>
              <a:t> I </a:t>
            </a:r>
            <a:r>
              <a:rPr lang="en-US" sz="1600" dirty="0" err="1">
                <a:effectLst/>
              </a:rPr>
              <a:t>har</a:t>
            </a:r>
            <a:r>
              <a:rPr lang="en-US" sz="1600" dirty="0">
                <a:effectLst/>
              </a:rPr>
              <a:t> </a:t>
            </a:r>
            <a:r>
              <a:rPr lang="en-US" sz="1600" dirty="0" err="1">
                <a:effectLst/>
              </a:rPr>
              <a:t>tid</a:t>
            </a:r>
            <a:r>
              <a:rPr lang="en-US" sz="1600" dirty="0">
                <a:effectLst/>
              </a:rPr>
              <a:t> </a:t>
            </a:r>
            <a:r>
              <a:rPr lang="en-US" sz="1600" dirty="0" err="1">
                <a:effectLst/>
              </a:rPr>
              <a:t>til</a:t>
            </a:r>
            <a:r>
              <a:rPr lang="en-US" sz="1600" dirty="0">
                <a:effectLst/>
              </a:rPr>
              <a:t> at </a:t>
            </a:r>
            <a:r>
              <a:rPr lang="en-US" sz="1600" dirty="0" err="1">
                <a:effectLst/>
              </a:rPr>
              <a:t>udfylde</a:t>
            </a:r>
            <a:r>
              <a:rPr lang="en-US" sz="1600" dirty="0">
                <a:effectLst/>
              </a:rPr>
              <a:t> </a:t>
            </a:r>
            <a:r>
              <a:rPr lang="en-US" sz="1600" dirty="0" err="1">
                <a:effectLst/>
              </a:rPr>
              <a:t>nedenstående</a:t>
            </a:r>
            <a:r>
              <a:rPr lang="en-US" sz="1600" dirty="0">
                <a:effectLst/>
              </a:rPr>
              <a:t> </a:t>
            </a:r>
            <a:r>
              <a:rPr lang="en-US" sz="1600" dirty="0" err="1">
                <a:effectLst/>
              </a:rPr>
              <a:t>skema</a:t>
            </a:r>
            <a:r>
              <a:rPr lang="en-US" sz="1600" dirty="0">
                <a:effectLst/>
              </a:rPr>
              <a:t>. </a:t>
            </a:r>
          </a:p>
          <a:p>
            <a:pPr marL="0" indent="0">
              <a:buClr>
                <a:schemeClr val="accent2"/>
              </a:buClr>
              <a:buNone/>
            </a:pPr>
            <a:r>
              <a:rPr lang="en-US" sz="1600" dirty="0">
                <a:effectLst/>
              </a:rPr>
              <a:t>Husk at </a:t>
            </a:r>
            <a:r>
              <a:rPr lang="en-US" sz="1600" dirty="0" err="1">
                <a:effectLst/>
              </a:rPr>
              <a:t>læse</a:t>
            </a:r>
            <a:r>
              <a:rPr lang="en-US" sz="1600" dirty="0">
                <a:effectLst/>
              </a:rPr>
              <a:t> </a:t>
            </a:r>
            <a:r>
              <a:rPr lang="en-US" sz="1600" dirty="0" err="1">
                <a:effectLst/>
              </a:rPr>
              <a:t>overskriften</a:t>
            </a:r>
            <a:r>
              <a:rPr lang="en-US" sz="1600" dirty="0">
                <a:effectLst/>
              </a:rPr>
              <a:t> </a:t>
            </a:r>
            <a:r>
              <a:rPr lang="en-US" sz="1600" dirty="0" err="1">
                <a:effectLst/>
              </a:rPr>
              <a:t>grundigt</a:t>
            </a:r>
            <a:r>
              <a:rPr lang="en-US" sz="1600" dirty="0">
                <a:effectLst/>
              </a:rPr>
              <a:t>, </a:t>
            </a:r>
            <a:r>
              <a:rPr lang="en-US" sz="1600" dirty="0" err="1">
                <a:effectLst/>
              </a:rPr>
              <a:t>så</a:t>
            </a:r>
            <a:r>
              <a:rPr lang="en-US" sz="1600" dirty="0">
                <a:effectLst/>
              </a:rPr>
              <a:t> I </a:t>
            </a:r>
            <a:r>
              <a:rPr lang="en-US" sz="1600" dirty="0" err="1">
                <a:effectLst/>
              </a:rPr>
              <a:t>har</a:t>
            </a:r>
            <a:r>
              <a:rPr lang="en-US" sz="1600" dirty="0">
                <a:effectLst/>
              </a:rPr>
              <a:t> </a:t>
            </a:r>
            <a:r>
              <a:rPr lang="en-US" sz="1600" dirty="0" err="1">
                <a:effectLst/>
              </a:rPr>
              <a:t>styr</a:t>
            </a:r>
            <a:r>
              <a:rPr lang="en-US" sz="1600" dirty="0">
                <a:effectLst/>
              </a:rPr>
              <a:t> </a:t>
            </a:r>
            <a:r>
              <a:rPr lang="en-US" sz="1600" dirty="0" err="1">
                <a:effectLst/>
              </a:rPr>
              <a:t>på</a:t>
            </a:r>
            <a:r>
              <a:rPr lang="en-US" sz="1600" dirty="0">
                <a:effectLst/>
              </a:rPr>
              <a:t>, </a:t>
            </a:r>
            <a:r>
              <a:rPr lang="en-US" sz="1600" dirty="0" err="1">
                <a:effectLst/>
              </a:rPr>
              <a:t>hvad</a:t>
            </a:r>
            <a:r>
              <a:rPr lang="en-US" sz="1600" dirty="0">
                <a:effectLst/>
              </a:rPr>
              <a:t> </a:t>
            </a:r>
            <a:r>
              <a:rPr lang="en-US" sz="1600" dirty="0" err="1">
                <a:effectLst/>
              </a:rPr>
              <a:t>figuren</a:t>
            </a:r>
            <a:r>
              <a:rPr lang="en-US" sz="1600" dirty="0">
                <a:effectLst/>
              </a:rPr>
              <a:t> </a:t>
            </a:r>
            <a:r>
              <a:rPr lang="en-US" sz="1600" dirty="0" err="1">
                <a:effectLst/>
              </a:rPr>
              <a:t>viser</a:t>
            </a:r>
            <a:r>
              <a:rPr lang="en-US" sz="1600" dirty="0">
                <a:effectLst/>
              </a:rPr>
              <a:t>, </a:t>
            </a:r>
            <a:r>
              <a:rPr lang="en-US" sz="1600" dirty="0" err="1">
                <a:effectLst/>
              </a:rPr>
              <a:t>og</a:t>
            </a:r>
            <a:r>
              <a:rPr lang="en-US" sz="1600" dirty="0">
                <a:effectLst/>
              </a:rPr>
              <a:t> </a:t>
            </a:r>
            <a:r>
              <a:rPr lang="en-US" sz="1600" dirty="0" err="1">
                <a:effectLst/>
              </a:rPr>
              <a:t>hvilke</a:t>
            </a:r>
            <a:r>
              <a:rPr lang="en-US" sz="1600" dirty="0">
                <a:effectLst/>
              </a:rPr>
              <a:t> </a:t>
            </a:r>
            <a:r>
              <a:rPr lang="en-US" sz="1600" dirty="0" err="1">
                <a:effectLst/>
              </a:rPr>
              <a:t>tal</a:t>
            </a:r>
            <a:r>
              <a:rPr lang="en-US" sz="1600" dirty="0">
                <a:effectLst/>
              </a:rPr>
              <a:t> den er </a:t>
            </a:r>
            <a:r>
              <a:rPr lang="en-US" sz="1600" dirty="0" err="1">
                <a:effectLst/>
              </a:rPr>
              <a:t>angivet</a:t>
            </a:r>
            <a:r>
              <a:rPr lang="en-US" sz="1600" dirty="0">
                <a:effectLst/>
              </a:rPr>
              <a:t> </a:t>
            </a:r>
            <a:r>
              <a:rPr lang="en-US" sz="1600" dirty="0" err="1">
                <a:effectLst/>
              </a:rPr>
              <a:t>i</a:t>
            </a:r>
            <a:r>
              <a:rPr lang="en-US" sz="1600" dirty="0">
                <a:effectLst/>
              </a:rPr>
              <a:t>. </a:t>
            </a:r>
            <a:r>
              <a:rPr lang="en-US" sz="1600" dirty="0" err="1">
                <a:effectLst/>
              </a:rPr>
              <a:t>Tjek</a:t>
            </a:r>
            <a:r>
              <a:rPr lang="en-US" sz="1600" dirty="0">
                <a:effectLst/>
              </a:rPr>
              <a:t> </a:t>
            </a:r>
            <a:r>
              <a:rPr lang="en-US" sz="1600" dirty="0" err="1">
                <a:effectLst/>
              </a:rPr>
              <a:t>også</a:t>
            </a:r>
            <a:r>
              <a:rPr lang="en-US" sz="1600" dirty="0">
                <a:effectLst/>
              </a:rPr>
              <a:t> </a:t>
            </a:r>
            <a:r>
              <a:rPr lang="en-US" sz="1600" dirty="0" err="1">
                <a:effectLst/>
              </a:rPr>
              <a:t>hvilke</a:t>
            </a:r>
            <a:r>
              <a:rPr lang="en-US" sz="1600" dirty="0">
                <a:effectLst/>
              </a:rPr>
              <a:t> </a:t>
            </a:r>
            <a:r>
              <a:rPr lang="en-US" sz="1600" dirty="0" err="1">
                <a:effectLst/>
              </a:rPr>
              <a:t>variabler</a:t>
            </a:r>
            <a:r>
              <a:rPr lang="en-US" sz="1600" dirty="0">
                <a:effectLst/>
              </a:rPr>
              <a:t>, der </a:t>
            </a:r>
            <a:r>
              <a:rPr lang="en-US" sz="1600" dirty="0" err="1">
                <a:effectLst/>
              </a:rPr>
              <a:t>indgår</a:t>
            </a:r>
            <a:r>
              <a:rPr lang="en-US" sz="1600" dirty="0">
                <a:effectLst/>
              </a:rPr>
              <a:t> </a:t>
            </a:r>
            <a:r>
              <a:rPr lang="en-US" sz="1600" dirty="0" err="1">
                <a:effectLst/>
              </a:rPr>
              <a:t>i</a:t>
            </a:r>
            <a:r>
              <a:rPr lang="en-US" sz="1600" dirty="0">
                <a:effectLst/>
              </a:rPr>
              <a:t> </a:t>
            </a:r>
            <a:r>
              <a:rPr lang="en-US" sz="1600" dirty="0" err="1">
                <a:effectLst/>
              </a:rPr>
              <a:t>figuren</a:t>
            </a:r>
            <a:r>
              <a:rPr lang="en-US" sz="1600" dirty="0">
                <a:effectLst/>
              </a:rPr>
              <a:t>, </a:t>
            </a:r>
            <a:r>
              <a:rPr lang="en-US" sz="1600" dirty="0" err="1">
                <a:effectLst/>
              </a:rPr>
              <a:t>og</a:t>
            </a:r>
            <a:r>
              <a:rPr lang="en-US" sz="1600" dirty="0">
                <a:effectLst/>
              </a:rPr>
              <a:t> </a:t>
            </a:r>
            <a:r>
              <a:rPr lang="en-US" sz="1600" dirty="0" err="1">
                <a:effectLst/>
              </a:rPr>
              <a:t>hvordan</a:t>
            </a:r>
            <a:r>
              <a:rPr lang="en-US" sz="1600" dirty="0">
                <a:effectLst/>
              </a:rPr>
              <a:t> </a:t>
            </a:r>
            <a:r>
              <a:rPr lang="en-US" sz="1600" dirty="0" err="1">
                <a:effectLst/>
              </a:rPr>
              <a:t>figuren</a:t>
            </a:r>
            <a:r>
              <a:rPr lang="en-US" sz="1600" dirty="0">
                <a:effectLst/>
              </a:rPr>
              <a:t> </a:t>
            </a:r>
            <a:r>
              <a:rPr lang="en-US" sz="1600" dirty="0" err="1">
                <a:effectLst/>
              </a:rPr>
              <a:t>skal</a:t>
            </a:r>
            <a:r>
              <a:rPr lang="en-US" sz="1600" dirty="0">
                <a:effectLst/>
              </a:rPr>
              <a:t> </a:t>
            </a:r>
            <a:r>
              <a:rPr lang="en-US" sz="1600" dirty="0" err="1">
                <a:effectLst/>
              </a:rPr>
              <a:t>læses</a:t>
            </a:r>
            <a:r>
              <a:rPr lang="en-US" sz="1600" dirty="0">
                <a:effectLst/>
              </a:rPr>
              <a:t>. </a:t>
            </a:r>
          </a:p>
          <a:p>
            <a:pPr marL="0" indent="0" defTabSz="914400">
              <a:lnSpc>
                <a:spcPct val="90000"/>
              </a:lnSpc>
              <a:spcBef>
                <a:spcPts val="1000"/>
              </a:spcBef>
              <a:buClr>
                <a:schemeClr val="accent2"/>
              </a:buClr>
              <a:buNone/>
            </a:pPr>
            <a:endParaRPr lang="en-US" sz="1600" dirty="0">
              <a:solidFill>
                <a:schemeClr val="tx1">
                  <a:lumMod val="85000"/>
                  <a:lumOff val="15000"/>
                </a:schemeClr>
              </a:solidFill>
            </a:endParaRPr>
          </a:p>
          <a:p>
            <a:pPr marL="0" indent="0">
              <a:buNone/>
            </a:pPr>
            <a:endParaRPr lang="da-DK" sz="1600"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9175B0D6-72EE-A233-510D-4BBE09DCA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pic>
        <p:nvPicPr>
          <p:cNvPr id="5" name="Billede 4" descr="Et billede, der indeholder tekst, skærmbillede, Font/skrifttype, linje/række&#10;&#10;Automatisk genereret beskrivelse">
            <a:extLst>
              <a:ext uri="{FF2B5EF4-FFF2-40B4-BE49-F238E27FC236}">
                <a16:creationId xmlns:a16="http://schemas.microsoft.com/office/drawing/2014/main" id="{CCDDA0A8-04F3-42D6-A5CC-BDC5E31569FD}"/>
              </a:ext>
            </a:extLst>
          </p:cNvPr>
          <p:cNvPicPr>
            <a:picLocks noChangeAspect="1"/>
          </p:cNvPicPr>
          <p:nvPr/>
        </p:nvPicPr>
        <p:blipFill>
          <a:blip r:embed="rId3"/>
          <a:stretch>
            <a:fillRect/>
          </a:stretch>
        </p:blipFill>
        <p:spPr>
          <a:xfrm>
            <a:off x="2399824" y="3833870"/>
            <a:ext cx="7392352" cy="2864536"/>
          </a:xfrm>
          <a:prstGeom prst="rect">
            <a:avLst/>
          </a:prstGeom>
        </p:spPr>
      </p:pic>
    </p:spTree>
    <p:extLst>
      <p:ext uri="{BB962C8B-B14F-4D97-AF65-F5344CB8AC3E}">
        <p14:creationId xmlns:p14="http://schemas.microsoft.com/office/powerpoint/2010/main" val="269560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Tabel 9">
            <a:extLst>
              <a:ext uri="{FF2B5EF4-FFF2-40B4-BE49-F238E27FC236}">
                <a16:creationId xmlns:a16="http://schemas.microsoft.com/office/drawing/2014/main" id="{A23B4415-56E6-5F0F-8085-83E470D4DB35}"/>
              </a:ext>
            </a:extLst>
          </p:cNvPr>
          <p:cNvGraphicFramePr>
            <a:graphicFrameLocks noGrp="1"/>
          </p:cNvGraphicFramePr>
          <p:nvPr>
            <p:extLst>
              <p:ext uri="{D42A27DB-BD31-4B8C-83A1-F6EECF244321}">
                <p14:modId xmlns:p14="http://schemas.microsoft.com/office/powerpoint/2010/main" val="813518946"/>
              </p:ext>
            </p:extLst>
          </p:nvPr>
        </p:nvGraphicFramePr>
        <p:xfrm>
          <a:off x="2032000" y="2608526"/>
          <a:ext cx="8128000" cy="3703320"/>
        </p:xfrm>
        <a:graphic>
          <a:graphicData uri="http://schemas.openxmlformats.org/drawingml/2006/table">
            <a:tbl>
              <a:tblPr firstRow="1" bandRow="1">
                <a:tableStyleId>{16D9F66E-5EB9-4882-86FB-DCBF35E3C3E4}</a:tableStyleId>
              </a:tblPr>
              <a:tblGrid>
                <a:gridCol w="8128000">
                  <a:extLst>
                    <a:ext uri="{9D8B030D-6E8A-4147-A177-3AD203B41FA5}">
                      <a16:colId xmlns:a16="http://schemas.microsoft.com/office/drawing/2014/main" val="1665788824"/>
                    </a:ext>
                  </a:extLst>
                </a:gridCol>
              </a:tblGrid>
              <a:tr h="370840">
                <a:tc>
                  <a:txBody>
                    <a:bodyPr/>
                    <a:lstStyle/>
                    <a:p>
                      <a:r>
                        <a:rPr lang="da-DK" b="0" dirty="0"/>
                        <a:t>1.</a:t>
                      </a:r>
                    </a:p>
                  </a:txBody>
                  <a:tcPr/>
                </a:tc>
                <a:extLst>
                  <a:ext uri="{0D108BD9-81ED-4DB2-BD59-A6C34878D82A}">
                    <a16:rowId xmlns:a16="http://schemas.microsoft.com/office/drawing/2014/main" val="1419879047"/>
                  </a:ext>
                </a:extLst>
              </a:tr>
              <a:tr h="0">
                <a:tc>
                  <a:txBody>
                    <a:bodyPr/>
                    <a:lstStyle/>
                    <a:p>
                      <a:r>
                        <a:rPr lang="da-DK" dirty="0"/>
                        <a:t>2.</a:t>
                      </a:r>
                    </a:p>
                  </a:txBody>
                  <a:tcPr/>
                </a:tc>
                <a:extLst>
                  <a:ext uri="{0D108BD9-81ED-4DB2-BD59-A6C34878D82A}">
                    <a16:rowId xmlns:a16="http://schemas.microsoft.com/office/drawing/2014/main" val="2217366291"/>
                  </a:ext>
                </a:extLst>
              </a:tr>
              <a:tr h="370840">
                <a:tc>
                  <a:txBody>
                    <a:bodyPr/>
                    <a:lstStyle/>
                    <a:p>
                      <a:r>
                        <a:rPr lang="da-DK" dirty="0"/>
                        <a:t>3.</a:t>
                      </a:r>
                    </a:p>
                  </a:txBody>
                  <a:tcPr/>
                </a:tc>
                <a:extLst>
                  <a:ext uri="{0D108BD9-81ED-4DB2-BD59-A6C34878D82A}">
                    <a16:rowId xmlns:a16="http://schemas.microsoft.com/office/drawing/2014/main" val="2072608053"/>
                  </a:ext>
                </a:extLst>
              </a:tr>
              <a:tr h="370840">
                <a:tc>
                  <a:txBody>
                    <a:bodyPr/>
                    <a:lstStyle/>
                    <a:p>
                      <a:r>
                        <a:rPr lang="da-DK" dirty="0"/>
                        <a:t>4.</a:t>
                      </a:r>
                    </a:p>
                  </a:txBody>
                  <a:tcPr/>
                </a:tc>
                <a:extLst>
                  <a:ext uri="{0D108BD9-81ED-4DB2-BD59-A6C34878D82A}">
                    <a16:rowId xmlns:a16="http://schemas.microsoft.com/office/drawing/2014/main" val="3590830645"/>
                  </a:ext>
                </a:extLst>
              </a:tr>
              <a:tr h="370840">
                <a:tc>
                  <a:txBody>
                    <a:bodyPr/>
                    <a:lstStyle/>
                    <a:p>
                      <a:r>
                        <a:rPr lang="da-DK" dirty="0"/>
                        <a:t>5.</a:t>
                      </a:r>
                    </a:p>
                  </a:txBody>
                  <a:tcPr/>
                </a:tc>
                <a:extLst>
                  <a:ext uri="{0D108BD9-81ED-4DB2-BD59-A6C34878D82A}">
                    <a16:rowId xmlns:a16="http://schemas.microsoft.com/office/drawing/2014/main" val="3311958953"/>
                  </a:ext>
                </a:extLst>
              </a:tr>
              <a:tr h="370840">
                <a:tc>
                  <a:txBody>
                    <a:bodyPr/>
                    <a:lstStyle/>
                    <a:p>
                      <a:r>
                        <a:rPr lang="da-DK" dirty="0"/>
                        <a:t>6.</a:t>
                      </a:r>
                    </a:p>
                  </a:txBody>
                  <a:tcPr/>
                </a:tc>
                <a:extLst>
                  <a:ext uri="{0D108BD9-81ED-4DB2-BD59-A6C34878D82A}">
                    <a16:rowId xmlns:a16="http://schemas.microsoft.com/office/drawing/2014/main" val="1168015933"/>
                  </a:ext>
                </a:extLst>
              </a:tr>
              <a:tr h="370840">
                <a:tc>
                  <a:txBody>
                    <a:bodyPr/>
                    <a:lstStyle/>
                    <a:p>
                      <a:r>
                        <a:rPr lang="da-DK" dirty="0"/>
                        <a:t>7.</a:t>
                      </a:r>
                    </a:p>
                  </a:txBody>
                  <a:tcPr/>
                </a:tc>
                <a:extLst>
                  <a:ext uri="{0D108BD9-81ED-4DB2-BD59-A6C34878D82A}">
                    <a16:rowId xmlns:a16="http://schemas.microsoft.com/office/drawing/2014/main" val="2620985075"/>
                  </a:ext>
                </a:extLst>
              </a:tr>
              <a:tr h="370840">
                <a:tc>
                  <a:txBody>
                    <a:bodyPr/>
                    <a:lstStyle/>
                    <a:p>
                      <a:r>
                        <a:rPr lang="da-DK" dirty="0"/>
                        <a:t>8.</a:t>
                      </a:r>
                    </a:p>
                  </a:txBody>
                  <a:tcPr/>
                </a:tc>
                <a:extLst>
                  <a:ext uri="{0D108BD9-81ED-4DB2-BD59-A6C34878D82A}">
                    <a16:rowId xmlns:a16="http://schemas.microsoft.com/office/drawing/2014/main" val="1301233843"/>
                  </a:ext>
                </a:extLst>
              </a:tr>
              <a:tr h="370840">
                <a:tc>
                  <a:txBody>
                    <a:bodyPr/>
                    <a:lstStyle/>
                    <a:p>
                      <a:r>
                        <a:rPr lang="da-DK" dirty="0"/>
                        <a:t>9.</a:t>
                      </a:r>
                    </a:p>
                  </a:txBody>
                  <a:tcPr/>
                </a:tc>
                <a:extLst>
                  <a:ext uri="{0D108BD9-81ED-4DB2-BD59-A6C34878D82A}">
                    <a16:rowId xmlns:a16="http://schemas.microsoft.com/office/drawing/2014/main" val="3681402952"/>
                  </a:ext>
                </a:extLst>
              </a:tr>
              <a:tr h="370840">
                <a:tc>
                  <a:txBody>
                    <a:bodyPr/>
                    <a:lstStyle/>
                    <a:p>
                      <a:r>
                        <a:rPr lang="da-DK" dirty="0"/>
                        <a:t>10.</a:t>
                      </a:r>
                    </a:p>
                  </a:txBody>
                  <a:tcPr/>
                </a:tc>
                <a:extLst>
                  <a:ext uri="{0D108BD9-81ED-4DB2-BD59-A6C34878D82A}">
                    <a16:rowId xmlns:a16="http://schemas.microsoft.com/office/drawing/2014/main" val="716666767"/>
                  </a:ext>
                </a:extLst>
              </a:tr>
            </a:tbl>
          </a:graphicData>
        </a:graphic>
      </p:graphicFrame>
      <p:sp>
        <p:nvSpPr>
          <p:cNvPr id="3" name="Tekstfelt 2">
            <a:extLst>
              <a:ext uri="{FF2B5EF4-FFF2-40B4-BE49-F238E27FC236}">
                <a16:creationId xmlns:a16="http://schemas.microsoft.com/office/drawing/2014/main" id="{E7E81AE1-F0DF-F126-AA8B-ED764AC8F990}"/>
              </a:ext>
            </a:extLst>
          </p:cNvPr>
          <p:cNvSpPr txBox="1"/>
          <p:nvPr/>
        </p:nvSpPr>
        <p:spPr>
          <a:xfrm>
            <a:off x="2032000" y="2101628"/>
            <a:ext cx="6096000" cy="400110"/>
          </a:xfrm>
          <a:prstGeom prst="rect">
            <a:avLst/>
          </a:prstGeom>
          <a:noFill/>
        </p:spPr>
        <p:txBody>
          <a:bodyPr wrap="square">
            <a:spAutoFit/>
          </a:bodyPr>
          <a:lstStyle/>
          <a:p>
            <a:r>
              <a:rPr lang="da-DK" sz="2000" dirty="0"/>
              <a:t>Hvilke billeder beskriver hvilke begreber?</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C8B8D6A4-7D2E-90AF-7BBB-EF7C3C286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421112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3442A-A204-1142-B425-8C7AFD3C01F2}"/>
              </a:ext>
            </a:extLst>
          </p:cNvPr>
          <p:cNvSpPr>
            <a:spLocks noGrp="1"/>
          </p:cNvSpPr>
          <p:nvPr>
            <p:ph type="title"/>
          </p:nvPr>
        </p:nvSpPr>
        <p:spPr>
          <a:xfrm>
            <a:off x="364066" y="236973"/>
            <a:ext cx="11463867" cy="1188720"/>
          </a:xfrm>
        </p:spPr>
        <p:txBody>
          <a:bodyPr>
            <a:normAutofit/>
          </a:bodyPr>
          <a:lstStyle/>
          <a:p>
            <a:endParaRPr lang="da-DK" dirty="0"/>
          </a:p>
        </p:txBody>
      </p:sp>
      <p:pic>
        <p:nvPicPr>
          <p:cNvPr id="7" name="Billede 6" descr="Et billede, der indeholder fodtøj, tøj, jakke, jeans&#10;&#10;Automatisk genereret beskrivelse">
            <a:extLst>
              <a:ext uri="{FF2B5EF4-FFF2-40B4-BE49-F238E27FC236}">
                <a16:creationId xmlns:a16="http://schemas.microsoft.com/office/drawing/2014/main" id="{C2A72D63-D9AD-0215-1930-EB33C33B54E7}"/>
              </a:ext>
            </a:extLst>
          </p:cNvPr>
          <p:cNvPicPr>
            <a:picLocks noChangeAspect="1"/>
          </p:cNvPicPr>
          <p:nvPr/>
        </p:nvPicPr>
        <p:blipFill>
          <a:blip r:embed="rId3"/>
          <a:stretch>
            <a:fillRect/>
          </a:stretch>
        </p:blipFill>
        <p:spPr>
          <a:xfrm>
            <a:off x="458575" y="3284778"/>
            <a:ext cx="5207004" cy="2732958"/>
          </a:xfrm>
          <a:prstGeom prst="rect">
            <a:avLst/>
          </a:prstGeom>
        </p:spPr>
      </p:pic>
      <p:sp>
        <p:nvSpPr>
          <p:cNvPr id="8" name="Tekstfelt 7">
            <a:extLst>
              <a:ext uri="{FF2B5EF4-FFF2-40B4-BE49-F238E27FC236}">
                <a16:creationId xmlns:a16="http://schemas.microsoft.com/office/drawing/2014/main" id="{36911538-C0C1-5396-B974-C2E6AE90BD4E}"/>
              </a:ext>
            </a:extLst>
          </p:cNvPr>
          <p:cNvSpPr txBox="1"/>
          <p:nvPr/>
        </p:nvSpPr>
        <p:spPr>
          <a:xfrm>
            <a:off x="6173579" y="3429000"/>
            <a:ext cx="5559846" cy="2800767"/>
          </a:xfrm>
          <a:prstGeom prst="rect">
            <a:avLst/>
          </a:prstGeom>
          <a:noFill/>
        </p:spPr>
        <p:txBody>
          <a:bodyPr wrap="square" rtlCol="0">
            <a:spAutoFit/>
          </a:bodyPr>
          <a:lstStyle/>
          <a:p>
            <a:r>
              <a:rPr lang="da-DK" sz="2200" kern="0" dirty="0">
                <a:effectLst/>
                <a:ea typeface="Calibri" panose="020F0502020204030204" pitchFamily="34" charset="0"/>
                <a:cs typeface="Times New Roman" panose="02020603050405020304" pitchFamily="18" charset="0"/>
              </a:rPr>
              <a:t>Vi udskifter oftere vores livsstil, arbejde, adresse, venner og lignende. Vores venner beholder vi kun i det omfang, at vi får noget ud af relationerne.</a:t>
            </a:r>
            <a:r>
              <a:rPr lang="da-DK" sz="2200" dirty="0">
                <a:effectLst/>
              </a:rPr>
              <a:t> </a:t>
            </a:r>
            <a:r>
              <a:rPr lang="da-DK" sz="2200" dirty="0">
                <a:effectLst/>
                <a:cs typeface="Times New Roman" panose="02020603050405020304" pitchFamily="18" charset="0"/>
              </a:rPr>
              <a:t>V</a:t>
            </a:r>
            <a:r>
              <a:rPr lang="da-DK" sz="2200" dirty="0">
                <a:effectLst/>
                <a:ea typeface="Calibri" panose="020F0502020204030204" pitchFamily="34" charset="0"/>
                <a:cs typeface="Times New Roman" panose="02020603050405020304" pitchFamily="18" charset="0"/>
              </a:rPr>
              <a:t>i kan ikke trække på vores erfaring fra tidligere situationer, fordi alting ændrer sig så hurtigt, at virkeligheden ser helt anderledes ud i dag end i går. </a:t>
            </a:r>
          </a:p>
          <a:p>
            <a:endParaRPr lang="da-DK" sz="2200" dirty="0"/>
          </a:p>
        </p:txBody>
      </p:sp>
      <p:sp>
        <p:nvSpPr>
          <p:cNvPr id="4" name="Tekstfelt 3">
            <a:extLst>
              <a:ext uri="{FF2B5EF4-FFF2-40B4-BE49-F238E27FC236}">
                <a16:creationId xmlns:a16="http://schemas.microsoft.com/office/drawing/2014/main" id="{B35AC016-03C8-A859-4164-7F3686A64366}"/>
              </a:ext>
            </a:extLst>
          </p:cNvPr>
          <p:cNvSpPr txBox="1"/>
          <p:nvPr/>
        </p:nvSpPr>
        <p:spPr>
          <a:xfrm>
            <a:off x="547171" y="2219822"/>
            <a:ext cx="6096000" cy="1154162"/>
          </a:xfrm>
          <a:prstGeom prst="rect">
            <a:avLst/>
          </a:prstGeom>
          <a:noFill/>
        </p:spPr>
        <p:txBody>
          <a:bodyPr wrap="square">
            <a:spAutoFit/>
          </a:bodyPr>
          <a:lstStyle/>
          <a:p>
            <a:br>
              <a:rPr lang="da-DK" sz="2300" dirty="0"/>
            </a:br>
            <a:r>
              <a:rPr lang="da-DK" sz="2300" dirty="0"/>
              <a:t>Briefing 1: Acceleration af den sociale forandring</a:t>
            </a:r>
            <a:br>
              <a:rPr lang="da-DK" sz="2300" dirty="0"/>
            </a:br>
            <a:endParaRPr lang="da-DK" sz="2300" dirty="0"/>
          </a:p>
        </p:txBody>
      </p:sp>
      <p:pic>
        <p:nvPicPr>
          <p:cNvPr id="5" name="Billede 4" descr="Et billede, der indeholder skærmbillede, tekst, grafisk design, kunst&#10;&#10;Automatisk genereret beskrivelse">
            <a:extLst>
              <a:ext uri="{FF2B5EF4-FFF2-40B4-BE49-F238E27FC236}">
                <a16:creationId xmlns:a16="http://schemas.microsoft.com/office/drawing/2014/main" id="{A9D0B2A2-51A8-D88F-EED7-E37F685F7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894792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163F2-9AFF-EF4E-B781-6D5587914D74}"/>
              </a:ext>
            </a:extLst>
          </p:cNvPr>
          <p:cNvSpPr>
            <a:spLocks noGrp="1"/>
          </p:cNvSpPr>
          <p:nvPr>
            <p:ph type="title"/>
          </p:nvPr>
        </p:nvSpPr>
        <p:spPr>
          <a:xfrm>
            <a:off x="281685" y="221498"/>
            <a:ext cx="11724047" cy="1188720"/>
          </a:xfrm>
        </p:spPr>
        <p:txBody>
          <a:bodyPr/>
          <a:lstStyle/>
          <a:p>
            <a:endParaRPr lang="da-DK" dirty="0"/>
          </a:p>
        </p:txBody>
      </p:sp>
      <p:sp>
        <p:nvSpPr>
          <p:cNvPr id="3" name="Pladsholder til indhold 2">
            <a:extLst>
              <a:ext uri="{FF2B5EF4-FFF2-40B4-BE49-F238E27FC236}">
                <a16:creationId xmlns:a16="http://schemas.microsoft.com/office/drawing/2014/main" id="{4A42B3C3-C0ED-F34C-8317-6B73D15409CD}"/>
              </a:ext>
            </a:extLst>
          </p:cNvPr>
          <p:cNvSpPr>
            <a:spLocks noGrp="1"/>
          </p:cNvSpPr>
          <p:nvPr>
            <p:ph idx="1"/>
          </p:nvPr>
        </p:nvSpPr>
        <p:spPr>
          <a:xfrm>
            <a:off x="281685" y="2223087"/>
            <a:ext cx="11910315" cy="2877391"/>
          </a:xfrm>
        </p:spPr>
        <p:txBody>
          <a:bodyPr/>
          <a:lstStyle/>
          <a:p>
            <a:pPr marL="0" indent="0">
              <a:buNone/>
            </a:pPr>
            <a:r>
              <a:rPr lang="da-DK" sz="2300" dirty="0"/>
              <a:t>Briefing 2: Den teknologiske acceleration </a:t>
            </a:r>
          </a:p>
          <a:p>
            <a:pPr marL="0" indent="0">
              <a:buNone/>
            </a:pPr>
            <a:r>
              <a:rPr lang="da-DK" sz="2200" dirty="0">
                <a:solidFill>
                  <a:schemeClr val="tx1"/>
                </a:solidFill>
              </a:rPr>
              <a:t>Øget hastighedsprocesser, der er et resultat af den teknologiske udvikling. </a:t>
            </a:r>
          </a:p>
          <a:p>
            <a:pPr marL="0" indent="0">
              <a:buNone/>
            </a:pPr>
            <a:r>
              <a:rPr lang="da-DK" sz="2200" dirty="0">
                <a:solidFill>
                  <a:schemeClr val="tx1"/>
                </a:solidFill>
              </a:rPr>
              <a:t>Adskillelse af tid og sted. Vi kan bevæge os over meget store afstande på relativt kort tid, og vi kan kommunikere hurtigt. Med teknologien kan vi få hjælp til alle mulige opgaver og derved løse dem hurtigere. F.eks. </a:t>
            </a:r>
            <a:r>
              <a:rPr lang="da-DK" sz="2200" dirty="0"/>
              <a:t>k</a:t>
            </a:r>
            <a:r>
              <a:rPr lang="da-DK" sz="2200" dirty="0">
                <a:solidFill>
                  <a:schemeClr val="tx1"/>
                </a:solidFill>
              </a:rPr>
              <a:t>unstig intelligens der kan skrive talen til vores mormors 75-års fødselsdag. </a:t>
            </a:r>
          </a:p>
          <a:p>
            <a:pPr marL="0" indent="0">
              <a:buNone/>
            </a:pPr>
            <a:endParaRPr lang="da-DK" dirty="0">
              <a:solidFill>
                <a:schemeClr val="tx1"/>
              </a:solidFill>
            </a:endParaRPr>
          </a:p>
          <a:p>
            <a:endParaRPr lang="da-DK" dirty="0"/>
          </a:p>
          <a:p>
            <a:endParaRPr lang="da-DK" dirty="0"/>
          </a:p>
        </p:txBody>
      </p:sp>
      <p:pic>
        <p:nvPicPr>
          <p:cNvPr id="6" name="Billede 5" descr="Et billede, der indeholder Husholdningsapparater, apparat, Skraldecontainer, opvaskemaskine&#10;&#10;Automatisk genereret beskrivelse">
            <a:extLst>
              <a:ext uri="{FF2B5EF4-FFF2-40B4-BE49-F238E27FC236}">
                <a16:creationId xmlns:a16="http://schemas.microsoft.com/office/drawing/2014/main" id="{5EAF894F-1B37-7B30-98F3-126E0B5050C6}"/>
              </a:ext>
            </a:extLst>
          </p:cNvPr>
          <p:cNvPicPr>
            <a:picLocks noChangeAspect="1"/>
          </p:cNvPicPr>
          <p:nvPr/>
        </p:nvPicPr>
        <p:blipFill>
          <a:blip r:embed="rId3"/>
          <a:stretch>
            <a:fillRect/>
          </a:stretch>
        </p:blipFill>
        <p:spPr>
          <a:xfrm>
            <a:off x="4017022" y="4319910"/>
            <a:ext cx="6272836" cy="2014911"/>
          </a:xfrm>
          <a:prstGeom prst="rect">
            <a:avLst/>
          </a:prstGeom>
        </p:spPr>
      </p:pic>
      <p:pic>
        <p:nvPicPr>
          <p:cNvPr id="4" name="Billede 3" descr="Et billede, der indeholder skærmbillede, tekst, grafisk design, kunst&#10;&#10;Automatisk genereret beskrivelse">
            <a:extLst>
              <a:ext uri="{FF2B5EF4-FFF2-40B4-BE49-F238E27FC236}">
                <a16:creationId xmlns:a16="http://schemas.microsoft.com/office/drawing/2014/main" id="{F119C034-B403-9107-1EC0-1E96AE388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951467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93C51-5A92-274D-892F-B8C2BC1E6F81}"/>
              </a:ext>
            </a:extLst>
          </p:cNvPr>
          <p:cNvSpPr>
            <a:spLocks noGrp="1"/>
          </p:cNvSpPr>
          <p:nvPr>
            <p:ph type="title"/>
          </p:nvPr>
        </p:nvSpPr>
        <p:spPr>
          <a:xfrm>
            <a:off x="192930" y="223286"/>
            <a:ext cx="11806139" cy="1188720"/>
          </a:xfrm>
        </p:spPr>
        <p:txBody>
          <a:bodyPr/>
          <a:lstStyle/>
          <a:p>
            <a:endParaRPr lang="da-DK" dirty="0"/>
          </a:p>
        </p:txBody>
      </p:sp>
      <p:sp>
        <p:nvSpPr>
          <p:cNvPr id="3" name="Pladsholder til indhold 2">
            <a:extLst>
              <a:ext uri="{FF2B5EF4-FFF2-40B4-BE49-F238E27FC236}">
                <a16:creationId xmlns:a16="http://schemas.microsoft.com/office/drawing/2014/main" id="{4F617A80-5F81-9445-BBB3-563A2375020B}"/>
              </a:ext>
            </a:extLst>
          </p:cNvPr>
          <p:cNvSpPr>
            <a:spLocks noGrp="1"/>
          </p:cNvSpPr>
          <p:nvPr>
            <p:ph idx="1"/>
          </p:nvPr>
        </p:nvSpPr>
        <p:spPr>
          <a:xfrm>
            <a:off x="901868" y="2349390"/>
            <a:ext cx="4922767" cy="3101983"/>
          </a:xfrm>
        </p:spPr>
        <p:txBody>
          <a:bodyPr>
            <a:noAutofit/>
          </a:bodyPr>
          <a:lstStyle/>
          <a:p>
            <a:pPr marL="0" indent="0">
              <a:buNone/>
            </a:pPr>
            <a:r>
              <a:rPr lang="da-DK" sz="2300" dirty="0"/>
              <a:t>Briefing 3: Acceleration af livstempoet</a:t>
            </a:r>
            <a:endParaRPr lang="da-DK" sz="2300" kern="0" dirty="0">
              <a:effectLst/>
              <a:ea typeface="Calibri" panose="020F0502020204030204" pitchFamily="34" charset="0"/>
              <a:cs typeface="Times New Roman" panose="02020603050405020304" pitchFamily="18" charset="0"/>
            </a:endParaRPr>
          </a:p>
          <a:p>
            <a:r>
              <a:rPr lang="da-DK" sz="2200" kern="0" dirty="0">
                <a:effectLst/>
                <a:ea typeface="Calibri" panose="020F0502020204030204" pitchFamily="34" charset="0"/>
                <a:cs typeface="Times New Roman" panose="02020603050405020304" pitchFamily="18" charset="0"/>
              </a:rPr>
              <a:t>Effektiviserin</a:t>
            </a:r>
            <a:r>
              <a:rPr lang="da-DK" sz="2200" kern="0" dirty="0">
                <a:ea typeface="Calibri" panose="020F0502020204030204" pitchFamily="34" charset="0"/>
                <a:cs typeface="Times New Roman" panose="02020603050405020304" pitchFamily="18" charset="0"/>
              </a:rPr>
              <a:t>g</a:t>
            </a:r>
          </a:p>
          <a:p>
            <a:r>
              <a:rPr lang="da-DK" sz="2200" kern="0" dirty="0">
                <a:effectLst/>
                <a:ea typeface="Calibri" panose="020F0502020204030204" pitchFamily="34" charset="0"/>
                <a:cs typeface="Times New Roman" panose="02020603050405020304" pitchFamily="18" charset="0"/>
              </a:rPr>
              <a:t>Selvrealisering og udvikling hele tiden </a:t>
            </a:r>
          </a:p>
          <a:p>
            <a:r>
              <a:rPr lang="da-DK" sz="2200" dirty="0"/>
              <a:t>Konkurrence </a:t>
            </a:r>
          </a:p>
          <a:p>
            <a:pPr lvl="1"/>
            <a:r>
              <a:rPr lang="da-DK" sz="2200" dirty="0"/>
              <a:t>Risiko for at tabe konkurrencen, hvis man slapper af for længe</a:t>
            </a:r>
          </a:p>
          <a:p>
            <a:r>
              <a:rPr lang="da-DK" sz="2200" dirty="0"/>
              <a:t>Højhastighedssamfund</a:t>
            </a:r>
          </a:p>
          <a:p>
            <a:endParaRPr lang="da-DK" sz="3000" dirty="0"/>
          </a:p>
          <a:p>
            <a:endParaRPr lang="da-DK" sz="3000" dirty="0"/>
          </a:p>
        </p:txBody>
      </p:sp>
      <p:pic>
        <p:nvPicPr>
          <p:cNvPr id="7" name="Billede 6" descr="Et billede, der indeholder Mobiltelefon, tekst, skærmbillede, design&#10;&#10;Automatisk genereret beskrivelse">
            <a:extLst>
              <a:ext uri="{FF2B5EF4-FFF2-40B4-BE49-F238E27FC236}">
                <a16:creationId xmlns:a16="http://schemas.microsoft.com/office/drawing/2014/main" id="{38F8A5AB-C0E4-A45B-6103-AB92BD4B40B0}"/>
              </a:ext>
            </a:extLst>
          </p:cNvPr>
          <p:cNvPicPr>
            <a:picLocks noChangeAspect="1"/>
          </p:cNvPicPr>
          <p:nvPr/>
        </p:nvPicPr>
        <p:blipFill>
          <a:blip r:embed="rId3"/>
          <a:stretch>
            <a:fillRect/>
          </a:stretch>
        </p:blipFill>
        <p:spPr>
          <a:xfrm>
            <a:off x="6505200" y="2894797"/>
            <a:ext cx="4344257" cy="1681111"/>
          </a:xfrm>
          <a:prstGeom prst="rect">
            <a:avLst/>
          </a:prstGeom>
        </p:spPr>
      </p:pic>
      <p:pic>
        <p:nvPicPr>
          <p:cNvPr id="4" name="Billede 3" descr="Et billede, der indeholder skærmbillede, tekst, grafisk design, kunst&#10;&#10;Automatisk genereret beskrivelse">
            <a:extLst>
              <a:ext uri="{FF2B5EF4-FFF2-40B4-BE49-F238E27FC236}">
                <a16:creationId xmlns:a16="http://schemas.microsoft.com/office/drawing/2014/main" id="{69B88EB8-CA37-B1D6-9037-332349E19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170955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93AE547-E32E-A503-9336-A849AE0ECD15}"/>
              </a:ext>
            </a:extLst>
          </p:cNvPr>
          <p:cNvSpPr>
            <a:spLocks noGrp="1"/>
          </p:cNvSpPr>
          <p:nvPr>
            <p:ph type="title"/>
          </p:nvPr>
        </p:nvSpPr>
        <p:spPr>
          <a:xfrm>
            <a:off x="838200" y="365125"/>
            <a:ext cx="5336969" cy="1899912"/>
          </a:xfrm>
        </p:spPr>
        <p:txBody>
          <a:bodyPr>
            <a:normAutofit/>
          </a:bodyPr>
          <a:lstStyle/>
          <a:p>
            <a:endParaRPr lang="da-DK" sz="4000" dirty="0"/>
          </a:p>
        </p:txBody>
      </p:sp>
      <p:sp>
        <p:nvSpPr>
          <p:cNvPr id="3" name="Pladsholder til indhold 2">
            <a:extLst>
              <a:ext uri="{FF2B5EF4-FFF2-40B4-BE49-F238E27FC236}">
                <a16:creationId xmlns:a16="http://schemas.microsoft.com/office/drawing/2014/main" id="{4D1AFAF9-A358-722A-2C70-B44B25D5A3B7}"/>
              </a:ext>
            </a:extLst>
          </p:cNvPr>
          <p:cNvSpPr>
            <a:spLocks noGrp="1"/>
          </p:cNvSpPr>
          <p:nvPr>
            <p:ph idx="1"/>
          </p:nvPr>
        </p:nvSpPr>
        <p:spPr>
          <a:xfrm>
            <a:off x="838200" y="2436380"/>
            <a:ext cx="3822189" cy="3742762"/>
          </a:xfrm>
        </p:spPr>
        <p:txBody>
          <a:bodyPr>
            <a:normAutofit/>
          </a:bodyPr>
          <a:lstStyle/>
          <a:p>
            <a:pPr marL="0" indent="0">
              <a:buNone/>
            </a:pPr>
            <a:r>
              <a:rPr lang="da-DK" sz="2300" dirty="0"/>
              <a:t>Briefing 4: Årsager</a:t>
            </a:r>
          </a:p>
          <a:p>
            <a:pPr marL="514350" indent="-514350">
              <a:buFont typeface="+mj-lt"/>
              <a:buAutoNum type="arabicPeriod"/>
            </a:pPr>
            <a:r>
              <a:rPr lang="da-DK" sz="2200" dirty="0"/>
              <a:t>Idéen om det gode liv</a:t>
            </a:r>
          </a:p>
          <a:p>
            <a:pPr marL="514350" indent="-514350">
              <a:buFont typeface="+mj-lt"/>
              <a:buAutoNum type="arabicPeriod"/>
            </a:pPr>
            <a:r>
              <a:rPr lang="da-DK" sz="2200" dirty="0"/>
              <a:t>Konkurrence </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F740445E-C84D-E020-4A5D-B7C70293F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635075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387E7-C056-7B4D-AC9E-F7978826330B}"/>
              </a:ext>
            </a:extLst>
          </p:cNvPr>
          <p:cNvSpPr>
            <a:spLocks noGrp="1"/>
          </p:cNvSpPr>
          <p:nvPr>
            <p:ph type="title"/>
          </p:nvPr>
        </p:nvSpPr>
        <p:spPr>
          <a:xfrm>
            <a:off x="791817" y="481789"/>
            <a:ext cx="9438967" cy="1188720"/>
          </a:xfrm>
        </p:spPr>
        <p:txBody>
          <a:bodyPr>
            <a:normAutofit/>
          </a:bodyPr>
          <a:lstStyle/>
          <a:p>
            <a:endParaRPr lang="da-DK" dirty="0"/>
          </a:p>
        </p:txBody>
      </p:sp>
      <p:pic>
        <p:nvPicPr>
          <p:cNvPr id="2050" name="Picture 2" descr="Fremmedgørelse 4">
            <a:extLst>
              <a:ext uri="{FF2B5EF4-FFF2-40B4-BE49-F238E27FC236}">
                <a16:creationId xmlns:a16="http://schemas.microsoft.com/office/drawing/2014/main" id="{4F5E0F7D-CBAF-424B-A824-FCC61F031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91" t="35757" r="18636" b="11516"/>
          <a:stretch/>
        </p:blipFill>
        <p:spPr bwMode="auto">
          <a:xfrm>
            <a:off x="6314335" y="2017588"/>
            <a:ext cx="3636535" cy="4162875"/>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8527670F-ED96-08EC-FBA2-174368B8E50F}"/>
              </a:ext>
            </a:extLst>
          </p:cNvPr>
          <p:cNvSpPr txBox="1"/>
          <p:nvPr/>
        </p:nvSpPr>
        <p:spPr>
          <a:xfrm>
            <a:off x="701407" y="2343999"/>
            <a:ext cx="6096000" cy="446276"/>
          </a:xfrm>
          <a:prstGeom prst="rect">
            <a:avLst/>
          </a:prstGeom>
          <a:noFill/>
        </p:spPr>
        <p:txBody>
          <a:bodyPr wrap="square">
            <a:spAutoFit/>
          </a:bodyPr>
          <a:lstStyle/>
          <a:p>
            <a:r>
              <a:rPr lang="da-DK" sz="2300" dirty="0"/>
              <a:t>Briefing 5: Konsekvens </a:t>
            </a:r>
            <a:r>
              <a:rPr lang="da-DK" sz="2300" dirty="0">
                <a:sym typeface="Wingdings" pitchFamily="2" charset="2"/>
              </a:rPr>
              <a:t> </a:t>
            </a:r>
            <a:r>
              <a:rPr lang="da-DK" sz="2300" dirty="0"/>
              <a:t>Fremmedgørelse</a:t>
            </a:r>
          </a:p>
        </p:txBody>
      </p:sp>
      <p:pic>
        <p:nvPicPr>
          <p:cNvPr id="5" name="Billede 4" descr="Et billede, der indeholder skærmbillede, tekst, grafisk design, kunst&#10;&#10;Automatisk genereret beskrivelse">
            <a:extLst>
              <a:ext uri="{FF2B5EF4-FFF2-40B4-BE49-F238E27FC236}">
                <a16:creationId xmlns:a16="http://schemas.microsoft.com/office/drawing/2014/main" id="{B0BC81D7-B609-43A2-C29D-5B0A4A67B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799896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1BB9E-C6B4-3145-81F6-F053C9BAC3D6}"/>
              </a:ext>
            </a:extLst>
          </p:cNvPr>
          <p:cNvSpPr>
            <a:spLocks noGrp="1"/>
          </p:cNvSpPr>
          <p:nvPr>
            <p:ph type="title"/>
          </p:nvPr>
        </p:nvSpPr>
        <p:spPr>
          <a:xfrm>
            <a:off x="667283" y="243161"/>
            <a:ext cx="11793783" cy="1188720"/>
          </a:xfrm>
        </p:spPr>
        <p:txBody>
          <a:bodyPr/>
          <a:lstStyle/>
          <a:p>
            <a:endParaRPr lang="da-DK" dirty="0"/>
          </a:p>
        </p:txBody>
      </p:sp>
      <p:sp>
        <p:nvSpPr>
          <p:cNvPr id="3" name="Pladsholder til indhold 2">
            <a:extLst>
              <a:ext uri="{FF2B5EF4-FFF2-40B4-BE49-F238E27FC236}">
                <a16:creationId xmlns:a16="http://schemas.microsoft.com/office/drawing/2014/main" id="{C0CE2C6A-993B-3840-987B-09DEB091D019}"/>
              </a:ext>
            </a:extLst>
          </p:cNvPr>
          <p:cNvSpPr>
            <a:spLocks noGrp="1"/>
          </p:cNvSpPr>
          <p:nvPr>
            <p:ph idx="1"/>
          </p:nvPr>
        </p:nvSpPr>
        <p:spPr>
          <a:xfrm>
            <a:off x="5889278" y="1995326"/>
            <a:ext cx="5903730" cy="1871297"/>
          </a:xfrm>
        </p:spPr>
        <p:txBody>
          <a:bodyPr>
            <a:normAutofit/>
          </a:bodyPr>
          <a:lstStyle/>
          <a:p>
            <a:r>
              <a:rPr lang="da-DK" sz="2200" i="1" dirty="0"/>
              <a:t>Den følelse, vi får, når vi oplever at være i ’kontakt’ med verden, dvs. når vi berøres af verden.</a:t>
            </a:r>
          </a:p>
          <a:p>
            <a:r>
              <a:rPr lang="da-DK" sz="2200" i="1" dirty="0"/>
              <a:t>Har en meningsfuld samtale med gode venner, ser kunst, oplever naturen osv. </a:t>
            </a:r>
          </a:p>
          <a:p>
            <a:pPr marL="0" indent="0">
              <a:buNone/>
            </a:pPr>
            <a:endParaRPr lang="da-DK" sz="2200" i="1" dirty="0"/>
          </a:p>
        </p:txBody>
      </p:sp>
      <p:pic>
        <p:nvPicPr>
          <p:cNvPr id="3074" name="Picture 2" descr="Et af de kunstværker, der kan ses på Vatikanets hjemmeside, er  Michelangelos berømte freske i loftet af Det Sixtinske Kapel, »La Creazione« (Skabelsen), hvor Skaberens og Adams fingre netop rører hinanden og derved overfører liv.">
            <a:extLst>
              <a:ext uri="{FF2B5EF4-FFF2-40B4-BE49-F238E27FC236}">
                <a16:creationId xmlns:a16="http://schemas.microsoft.com/office/drawing/2014/main" id="{69822AB0-D1B5-8C46-8727-B6F3BC6BA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83" y="3474970"/>
            <a:ext cx="4866224" cy="27385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slow og ledelse kan gå hånd i hånd med enkelte eksempler">
            <a:extLst>
              <a:ext uri="{FF2B5EF4-FFF2-40B4-BE49-F238E27FC236}">
                <a16:creationId xmlns:a16="http://schemas.microsoft.com/office/drawing/2014/main" id="{8BFE8496-FFC9-4A4A-9E80-F4DFD3EC6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807" y="3976209"/>
            <a:ext cx="4288201" cy="241357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4A32E55A-A877-EFB1-87CF-3176BE7027D8}"/>
              </a:ext>
            </a:extLst>
          </p:cNvPr>
          <p:cNvSpPr txBox="1"/>
          <p:nvPr/>
        </p:nvSpPr>
        <p:spPr>
          <a:xfrm>
            <a:off x="1609931" y="2484698"/>
            <a:ext cx="4105914" cy="446276"/>
          </a:xfrm>
          <a:prstGeom prst="rect">
            <a:avLst/>
          </a:prstGeom>
          <a:noFill/>
        </p:spPr>
        <p:txBody>
          <a:bodyPr wrap="square">
            <a:spAutoFit/>
          </a:bodyPr>
          <a:lstStyle/>
          <a:p>
            <a:r>
              <a:rPr lang="da-DK" sz="2300" dirty="0"/>
              <a:t>Briefing 6: Løsning </a:t>
            </a:r>
            <a:r>
              <a:rPr lang="da-DK" sz="2300" dirty="0">
                <a:sym typeface="Wingdings" pitchFamily="2" charset="2"/>
              </a:rPr>
              <a:t> </a:t>
            </a:r>
            <a:r>
              <a:rPr lang="da-DK" sz="2300" dirty="0"/>
              <a:t>Resonans </a:t>
            </a:r>
          </a:p>
        </p:txBody>
      </p:sp>
      <p:pic>
        <p:nvPicPr>
          <p:cNvPr id="6" name="Billede 5" descr="Et billede, der indeholder skærmbillede, tekst, grafisk design, kunst&#10;&#10;Automatisk genereret beskrivelse">
            <a:extLst>
              <a:ext uri="{FF2B5EF4-FFF2-40B4-BE49-F238E27FC236}">
                <a16:creationId xmlns:a16="http://schemas.microsoft.com/office/drawing/2014/main" id="{1995DE0F-8494-9C7C-089E-9FBE8230D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4060931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86AA13-477A-48D1-0C50-8330985EA1DF}"/>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2751D3CD-6BEB-6927-0265-19F793D7DFFD}"/>
              </a:ext>
            </a:extLst>
          </p:cNvPr>
          <p:cNvSpPr>
            <a:spLocks noGrp="1"/>
          </p:cNvSpPr>
          <p:nvPr>
            <p:ph idx="1"/>
          </p:nvPr>
        </p:nvSpPr>
        <p:spPr>
          <a:xfrm>
            <a:off x="838200" y="2269475"/>
            <a:ext cx="10515600" cy="3907488"/>
          </a:xfrm>
        </p:spPr>
        <p:txBody>
          <a:bodyPr/>
          <a:lstStyle/>
          <a:p>
            <a:pPr marL="0" indent="0">
              <a:buNone/>
            </a:pPr>
            <a:r>
              <a:rPr lang="da-DK" sz="3200" dirty="0"/>
              <a:t>Jagten på resonans</a:t>
            </a:r>
            <a:endParaRPr lang="da-DK" sz="1800" dirty="0">
              <a:effectLst/>
              <a:latin typeface="Calibri" panose="020F0502020204030204" pitchFamily="34" charset="0"/>
              <a:ea typeface="Times New Roman" panose="02020603050405020304" pitchFamily="18" charset="0"/>
            </a:endParaRPr>
          </a:p>
          <a:p>
            <a:pPr marL="0" indent="0">
              <a:buNone/>
            </a:pPr>
            <a:r>
              <a:rPr lang="da-DK" sz="1800" dirty="0">
                <a:effectLst/>
                <a:latin typeface="Calibri" panose="020F0502020204030204" pitchFamily="34" charset="0"/>
                <a:ea typeface="Times New Roman" panose="02020603050405020304" pitchFamily="18" charset="0"/>
              </a:rPr>
              <a:t>Som afrunding på lektionen skal I nu tage jakker på og gå en tur udenfor sammen med jeres tremandsgruppe for at se, om I kan finde resonans. </a:t>
            </a:r>
          </a:p>
          <a:p>
            <a:pPr marL="0" indent="0">
              <a:buNone/>
            </a:pPr>
            <a:r>
              <a:rPr lang="da-DK" sz="1800" dirty="0">
                <a:effectLst/>
                <a:latin typeface="Calibri" panose="020F0502020204030204" pitchFamily="34" charset="0"/>
                <a:ea typeface="Times New Roman" panose="02020603050405020304" pitchFamily="18" charset="0"/>
              </a:rPr>
              <a:t>Resonans er, ifølge Rosa, den følelse, vi får, når vi oplever at være i ’kontakt’ med verden. </a:t>
            </a:r>
          </a:p>
          <a:p>
            <a:pPr marL="0" indent="0">
              <a:buNone/>
            </a:pPr>
            <a:r>
              <a:rPr lang="da-DK" sz="1800" dirty="0">
                <a:effectLst/>
                <a:latin typeface="Calibri" panose="020F0502020204030204" pitchFamily="34" charset="0"/>
                <a:ea typeface="Times New Roman" panose="02020603050405020304" pitchFamily="18" charset="0"/>
              </a:rPr>
              <a:t>Som eksempler nævner han, at det kan være en følelse, der opstår, når man har en meningsfuld samtale med en god ven eller en følelse, der pludselig opstår, når man går udenfor i naturen og pludselig føler sig forbundet med naturen. Prøv derfor at gå udenfor i naturen og tal med jeres venner. </a:t>
            </a:r>
          </a:p>
          <a:p>
            <a:pPr marL="0" indent="0">
              <a:buNone/>
            </a:pPr>
            <a:r>
              <a:rPr lang="da-DK" sz="1800" dirty="0">
                <a:effectLst/>
                <a:latin typeface="Calibri" panose="020F0502020204030204" pitchFamily="34" charset="0"/>
                <a:ea typeface="Times New Roman" panose="02020603050405020304" pitchFamily="18" charset="0"/>
              </a:rPr>
              <a:t>Tag en snak sammen i gruppen om, om I har oplevet den her følelse af resonans for nyligt. Hvem ved? </a:t>
            </a:r>
            <a:r>
              <a:rPr lang="da-DK" sz="1800" dirty="0">
                <a:latin typeface="Calibri" panose="020F0502020204030204" pitchFamily="34" charset="0"/>
                <a:ea typeface="Times New Roman" panose="02020603050405020304" pitchFamily="18" charset="0"/>
              </a:rPr>
              <a:t>M</a:t>
            </a:r>
            <a:r>
              <a:rPr lang="da-DK" sz="1800" dirty="0">
                <a:effectLst/>
                <a:latin typeface="Calibri" panose="020F0502020204030204" pitchFamily="34" charset="0"/>
                <a:ea typeface="Times New Roman" panose="02020603050405020304" pitchFamily="18" charset="0"/>
              </a:rPr>
              <a:t>åske får I følelsen, mens I går rundt udenfor. </a:t>
            </a:r>
            <a:endParaRPr lang="da-DK" sz="1800" dirty="0">
              <a:effectLst/>
              <a:latin typeface="Times New Roman" panose="02020603050405020304" pitchFamily="18" charset="0"/>
              <a:ea typeface="Times New Roman" panose="02020603050405020304" pitchFamily="18" charset="0"/>
            </a:endParaRPr>
          </a:p>
          <a:p>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C40EA090-BD7D-FDC4-2B5B-98B5FF0E8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704135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a:off x="-1956816" y="2235200"/>
            <a:ext cx="9144000" cy="2387600"/>
          </a:xfrm>
        </p:spPr>
        <p:txBody>
          <a:bodyPr/>
          <a:lstStyle/>
          <a:p>
            <a:r>
              <a:rPr lang="da-DK" dirty="0"/>
              <a:t>Lektion 6</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ekstfelt 3">
            <a:extLst>
              <a:ext uri="{FF2B5EF4-FFF2-40B4-BE49-F238E27FC236}">
                <a16:creationId xmlns:a16="http://schemas.microsoft.com/office/drawing/2014/main" id="{E7D91102-9D7C-92F3-1382-505D52045EDA}"/>
              </a:ext>
            </a:extLst>
          </p:cNvPr>
          <p:cNvSpPr txBox="1"/>
          <p:nvPr/>
        </p:nvSpPr>
        <p:spPr>
          <a:xfrm>
            <a:off x="1158240" y="4600448"/>
            <a:ext cx="6028944" cy="461665"/>
          </a:xfrm>
          <a:prstGeom prst="rect">
            <a:avLst/>
          </a:prstGeom>
          <a:noFill/>
        </p:spPr>
        <p:txBody>
          <a:bodyPr wrap="square" rtlCol="0">
            <a:spAutoFit/>
          </a:bodyPr>
          <a:lstStyle/>
          <a:p>
            <a:r>
              <a:rPr lang="da-DK" sz="2400" dirty="0"/>
              <a:t>Præstationssamfundet og perfekthedskulturen</a:t>
            </a:r>
          </a:p>
        </p:txBody>
      </p:sp>
    </p:spTree>
    <p:extLst>
      <p:ext uri="{BB962C8B-B14F-4D97-AF65-F5344CB8AC3E}">
        <p14:creationId xmlns:p14="http://schemas.microsoft.com/office/powerpoint/2010/main" val="3109530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172CD-584A-384D-A2C9-FA84304484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9D01F48-6894-D34B-8325-FA23877FE29F}"/>
              </a:ext>
            </a:extLst>
          </p:cNvPr>
          <p:cNvSpPr>
            <a:spLocks noGrp="1"/>
          </p:cNvSpPr>
          <p:nvPr>
            <p:ph idx="1"/>
          </p:nvPr>
        </p:nvSpPr>
        <p:spPr>
          <a:xfrm>
            <a:off x="838200" y="2511551"/>
            <a:ext cx="10515600" cy="3665411"/>
          </a:xfrm>
        </p:spPr>
        <p:txBody>
          <a:bodyPr/>
          <a:lstStyle/>
          <a:p>
            <a:pPr marL="0" indent="0">
              <a:lnSpc>
                <a:spcPct val="107000"/>
              </a:lnSpc>
              <a:spcAft>
                <a:spcPts val="800"/>
              </a:spcAft>
              <a:buNone/>
            </a:pPr>
            <a:r>
              <a:rPr lang="da-DK" sz="4000" dirty="0"/>
              <a:t>Formål med dagens lektion</a:t>
            </a:r>
            <a:endParaRPr lang="da-DK" sz="4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at træne i at argumentere for egne synspunkter med et fagligt grundlag</a:t>
            </a:r>
          </a:p>
          <a:p>
            <a:pPr marL="0"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410F57D0-CE2A-9C3F-EA13-608482FEF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92619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descr="Et billede, der indeholder tekst, skærmbillede, Kurve, linje/række&#10;&#10;Automatisk genereret beskrivelse">
            <a:extLst>
              <a:ext uri="{FF2B5EF4-FFF2-40B4-BE49-F238E27FC236}">
                <a16:creationId xmlns:a16="http://schemas.microsoft.com/office/drawing/2014/main" id="{831AFEB7-9A0A-C1FB-BB2D-FDE73AD3474F}"/>
              </a:ext>
            </a:extLst>
          </p:cNvPr>
          <p:cNvPicPr>
            <a:picLocks noGrp="1" noChangeAspect="1"/>
          </p:cNvPicPr>
          <p:nvPr>
            <p:ph idx="1"/>
          </p:nvPr>
        </p:nvPicPr>
        <p:blipFill>
          <a:blip r:embed="rId2"/>
          <a:stretch>
            <a:fillRect/>
          </a:stretch>
        </p:blipFill>
        <p:spPr>
          <a:xfrm>
            <a:off x="3073597" y="2013267"/>
            <a:ext cx="6044806" cy="4297256"/>
          </a:xfrm>
        </p:spPr>
      </p:pic>
      <p:pic>
        <p:nvPicPr>
          <p:cNvPr id="2" name="Billede 1" descr="Et billede, der indeholder skærmbillede, tekst, grafisk design, kunst&#10;&#10;Automatisk genereret beskrivelse">
            <a:extLst>
              <a:ext uri="{FF2B5EF4-FFF2-40B4-BE49-F238E27FC236}">
                <a16:creationId xmlns:a16="http://schemas.microsoft.com/office/drawing/2014/main" id="{F8F8E0D6-B382-2130-4EAA-E72AE5C0F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5537730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45AF-D4CD-3F45-BA48-E88D45AB62E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EEE2842-0168-CD48-A056-C029663A8DE1}"/>
              </a:ext>
            </a:extLst>
          </p:cNvPr>
          <p:cNvSpPr>
            <a:spLocks noGrp="1"/>
          </p:cNvSpPr>
          <p:nvPr>
            <p:ph idx="1"/>
          </p:nvPr>
        </p:nvSpPr>
        <p:spPr>
          <a:xfrm>
            <a:off x="838200" y="2489811"/>
            <a:ext cx="10515600" cy="3687151"/>
          </a:xfrm>
        </p:spPr>
        <p:txBody>
          <a:bodyPr/>
          <a:lstStyle/>
          <a:p>
            <a:pPr marL="0" lvl="0" indent="0">
              <a:buNone/>
            </a:pPr>
            <a:r>
              <a:rPr lang="da-DK" sz="4000" dirty="0"/>
              <a:t>Dagens program</a:t>
            </a:r>
          </a:p>
          <a:p>
            <a:pPr lvl="0"/>
            <a:r>
              <a:rPr lang="da-DK" dirty="0"/>
              <a:t>Forkert! (introøvelse)</a:t>
            </a:r>
          </a:p>
          <a:p>
            <a:pPr lvl="0"/>
            <a:r>
              <a:rPr lang="da-DK" dirty="0"/>
              <a:t>Lisa </a:t>
            </a:r>
            <a:r>
              <a:rPr lang="da-DK" dirty="0" err="1"/>
              <a:t>Storinggaard</a:t>
            </a:r>
            <a:r>
              <a:rPr lang="da-DK" dirty="0"/>
              <a:t> Nygaards tale til Nordisk Talefest (videoklip og gruppearbejde)</a:t>
            </a:r>
          </a:p>
          <a:p>
            <a:pPr lvl="0"/>
            <a:r>
              <a:rPr lang="da-DK" dirty="0"/>
              <a:t>Skal vi afskaffe karakterer i gymnasiet? (diskussion)</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08436C1D-04D0-0B7C-458C-0A8B77577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668965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E9E6D-3247-B643-B2D4-5BC39FC165D3}"/>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E8F46030-EE6D-3A4F-857C-3A89AB8FC972}"/>
              </a:ext>
            </a:extLst>
          </p:cNvPr>
          <p:cNvSpPr>
            <a:spLocks noGrp="1"/>
          </p:cNvSpPr>
          <p:nvPr>
            <p:ph idx="1"/>
          </p:nvPr>
        </p:nvSpPr>
        <p:spPr>
          <a:xfrm>
            <a:off x="838200" y="2533879"/>
            <a:ext cx="10515600" cy="3643083"/>
          </a:xfrm>
        </p:spPr>
        <p:txBody>
          <a:bodyPr/>
          <a:lstStyle/>
          <a:p>
            <a:pPr marL="0" indent="0">
              <a:buNone/>
            </a:pPr>
            <a:r>
              <a:rPr lang="da-DK" sz="3500" dirty="0"/>
              <a:t>Forkert!</a:t>
            </a:r>
          </a:p>
          <a:p>
            <a:pPr marL="0" indent="0">
              <a:buNone/>
            </a:pPr>
            <a:r>
              <a:rPr lang="da-DK" sz="2500" dirty="0"/>
              <a:t>Om lidt kommer der to spørgsmål op, som tilsammen indkapsler ”Accelerationssamfundet”, som var emnet for sidste lektion. </a:t>
            </a:r>
          </a:p>
          <a:p>
            <a:pPr marL="0" indent="0">
              <a:buNone/>
            </a:pPr>
            <a:r>
              <a:rPr lang="da-DK" sz="2500" dirty="0"/>
              <a:t>Normalt handler det om at svare rigtigt på spørgsmålet, men denne gang skal I faktisk svare så forkert som overhovedet muligt. </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63267594-5C2A-8491-9AC8-B03618DBC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862979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717C0-093F-724B-996F-10EF28684B3D}"/>
              </a:ext>
            </a:extLst>
          </p:cNvPr>
          <p:cNvSpPr>
            <a:spLocks noGrp="1"/>
          </p:cNvSpPr>
          <p:nvPr>
            <p:ph type="title"/>
          </p:nvPr>
        </p:nvSpPr>
        <p:spPr>
          <a:xfrm>
            <a:off x="1187985" y="2592324"/>
            <a:ext cx="9816029" cy="1673352"/>
          </a:xfrm>
        </p:spPr>
        <p:txBody>
          <a:bodyPr>
            <a:normAutofit/>
          </a:bodyPr>
          <a:lstStyle/>
          <a:p>
            <a:r>
              <a:rPr lang="da-DK" sz="3000" b="1" dirty="0"/>
              <a:t>1. </a:t>
            </a:r>
            <a:r>
              <a:rPr lang="da-DK" sz="3000" dirty="0"/>
              <a:t>Hartmut Rosa siger, at det senmoderne samfund er et accelerationssamfund. Hvad mener han helt præcist med det? </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FAF107BC-6541-25F0-A4A3-2EA33BDF0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490424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1B686-015E-9948-B43C-5B61A65B4A7D}"/>
              </a:ext>
            </a:extLst>
          </p:cNvPr>
          <p:cNvSpPr>
            <a:spLocks noGrp="1"/>
          </p:cNvSpPr>
          <p:nvPr>
            <p:ph type="title"/>
          </p:nvPr>
        </p:nvSpPr>
        <p:spPr>
          <a:xfrm>
            <a:off x="1077817" y="2197504"/>
            <a:ext cx="10036366" cy="2902974"/>
          </a:xfrm>
        </p:spPr>
        <p:txBody>
          <a:bodyPr>
            <a:normAutofit/>
          </a:bodyPr>
          <a:lstStyle/>
          <a:p>
            <a:r>
              <a:rPr lang="da-DK" sz="3000" b="1" dirty="0"/>
              <a:t>2. </a:t>
            </a:r>
            <a:r>
              <a:rPr lang="da-DK" sz="3000" dirty="0"/>
              <a:t>Hvad er, ifølge Rosa, konsekvenserne af den her acceleration? </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6EF60041-4821-8B91-B5BF-F91DEC5CC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9330856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72B8B-14EB-9A45-B840-91A251BFC14F}"/>
              </a:ext>
            </a:extLst>
          </p:cNvPr>
          <p:cNvSpPr>
            <a:spLocks noGrp="1"/>
          </p:cNvSpPr>
          <p:nvPr>
            <p:ph type="title"/>
          </p:nvPr>
        </p:nvSpPr>
        <p:spPr>
          <a:xfrm>
            <a:off x="696022" y="2592324"/>
            <a:ext cx="10799955" cy="1673352"/>
          </a:xfrm>
        </p:spPr>
        <p:txBody>
          <a:bodyPr>
            <a:normAutofit/>
          </a:bodyPr>
          <a:lstStyle/>
          <a:p>
            <a:pPr algn="ctr"/>
            <a:r>
              <a:rPr lang="da-DK" sz="4000" dirty="0"/>
              <a:t>Hvordan var det for jer at skulle svare forkert? </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9789FB33-8FED-3ADB-3709-3A9EA8B80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898178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18E4617B-B34C-BC41-A651-153DFB6F2FFA}"/>
              </a:ext>
            </a:extLst>
          </p:cNvPr>
          <p:cNvPicPr>
            <a:picLocks noGrp="1" noChangeAspect="1"/>
          </p:cNvPicPr>
          <p:nvPr>
            <p:ph idx="1"/>
          </p:nvPr>
        </p:nvPicPr>
        <p:blipFill rotWithShape="1">
          <a:blip r:embed="rId3"/>
          <a:srcRect l="24061" t="17941" r="53751" b="50996"/>
          <a:stretch/>
        </p:blipFill>
        <p:spPr>
          <a:xfrm>
            <a:off x="3310253" y="1870446"/>
            <a:ext cx="5571494" cy="4875059"/>
          </a:xfrm>
        </p:spPr>
      </p:pic>
      <p:pic>
        <p:nvPicPr>
          <p:cNvPr id="2" name="Billede 1" descr="Et billede, der indeholder skærmbillede, tekst, grafisk design, kunst&#10;&#10;Automatisk genereret beskrivelse">
            <a:extLst>
              <a:ext uri="{FF2B5EF4-FFF2-40B4-BE49-F238E27FC236}">
                <a16:creationId xmlns:a16="http://schemas.microsoft.com/office/drawing/2014/main" id="{2529737E-8EB1-760E-7C43-34A1F4B25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147099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dsholder til indhold 14">
            <a:extLst>
              <a:ext uri="{FF2B5EF4-FFF2-40B4-BE49-F238E27FC236}">
                <a16:creationId xmlns:a16="http://schemas.microsoft.com/office/drawing/2014/main" id="{F475301E-B074-804E-AE2C-DBFD1993A9C2}"/>
              </a:ext>
            </a:extLst>
          </p:cNvPr>
          <p:cNvPicPr>
            <a:picLocks noGrp="1" noChangeAspect="1"/>
          </p:cNvPicPr>
          <p:nvPr>
            <p:ph idx="1"/>
          </p:nvPr>
        </p:nvPicPr>
        <p:blipFill rotWithShape="1">
          <a:blip r:embed="rId3"/>
          <a:srcRect l="2919" t="30219" r="75001" b="57944"/>
          <a:stretch/>
        </p:blipFill>
        <p:spPr>
          <a:xfrm>
            <a:off x="1757254" y="2491520"/>
            <a:ext cx="8677491" cy="2907416"/>
          </a:xfrm>
        </p:spPr>
      </p:pic>
      <p:pic>
        <p:nvPicPr>
          <p:cNvPr id="2" name="Billede 1" descr="Et billede, der indeholder skærmbillede, tekst, grafisk design, kunst&#10;&#10;Automatisk genereret beskrivelse">
            <a:extLst>
              <a:ext uri="{FF2B5EF4-FFF2-40B4-BE49-F238E27FC236}">
                <a16:creationId xmlns:a16="http://schemas.microsoft.com/office/drawing/2014/main" id="{91649712-55A0-0FFB-F3A9-52FC0F88F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41402065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32834-CD42-1841-B137-B8F3F498A3B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C8911360-ABC9-9F42-8705-DCC94B20BEF8}"/>
              </a:ext>
            </a:extLst>
          </p:cNvPr>
          <p:cNvSpPr>
            <a:spLocks noGrp="1"/>
          </p:cNvSpPr>
          <p:nvPr>
            <p:ph idx="1"/>
          </p:nvPr>
        </p:nvSpPr>
        <p:spPr>
          <a:xfrm>
            <a:off x="1904541" y="2820317"/>
            <a:ext cx="8382918" cy="2926987"/>
          </a:xfrm>
        </p:spPr>
        <p:txBody>
          <a:bodyPr/>
          <a:lstStyle/>
          <a:p>
            <a:endParaRPr lang="da-DK" sz="1800" u="sng" dirty="0">
              <a:solidFill>
                <a:srgbClr val="0563C1"/>
              </a:solidFill>
              <a:effectLst/>
              <a:latin typeface="Times" pitchFamily="2" charset="0"/>
              <a:ea typeface="Calibri" panose="020F0502020204030204" pitchFamily="34" charset="0"/>
              <a:cs typeface="Times New Roman" panose="02020603050405020304" pitchFamily="18" charset="0"/>
            </a:endParaRPr>
          </a:p>
          <a:p>
            <a:pPr marL="0" indent="0">
              <a:buNone/>
            </a:pPr>
            <a:endParaRPr lang="da-DK" dirty="0"/>
          </a:p>
          <a:p>
            <a:pPr marL="0" indent="0">
              <a:buNone/>
            </a:pPr>
            <a:r>
              <a:rPr lang="da-DK" dirty="0">
                <a:hlinkClick r:id="rId3"/>
              </a:rPr>
              <a:t>Se talen med Lisa Storinggaard Nygaard (gymnasieelev)</a:t>
            </a: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7F33C7D1-26FC-1A87-349C-AEE4DE7B2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752165"/>
          </a:xfrm>
          <a:prstGeom prst="rect">
            <a:avLst/>
          </a:prstGeom>
        </p:spPr>
      </p:pic>
    </p:spTree>
    <p:extLst>
      <p:ext uri="{BB962C8B-B14F-4D97-AF65-F5344CB8AC3E}">
        <p14:creationId xmlns:p14="http://schemas.microsoft.com/office/powerpoint/2010/main" val="42729378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AC18E-1A14-1E81-EFC0-EED43C4AF6A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105AD24C-1419-62AA-F13F-D73F42CF6116}"/>
              </a:ext>
            </a:extLst>
          </p:cNvPr>
          <p:cNvSpPr>
            <a:spLocks noGrp="1"/>
          </p:cNvSpPr>
          <p:nvPr>
            <p:ph idx="1"/>
          </p:nvPr>
        </p:nvSpPr>
        <p:spPr>
          <a:xfrm>
            <a:off x="838200" y="2423712"/>
            <a:ext cx="10515600" cy="3819353"/>
          </a:xfrm>
        </p:spPr>
        <p:txBody>
          <a:bodyPr>
            <a:normAutofit/>
          </a:bodyPr>
          <a:lstStyle/>
          <a:p>
            <a:pPr marL="0" indent="0">
              <a:buNone/>
            </a:pPr>
            <a:r>
              <a:rPr lang="da-DK" sz="3000" dirty="0"/>
              <a:t>Reflektionsskrivning</a:t>
            </a:r>
          </a:p>
          <a:p>
            <a:pPr marL="0" indent="0">
              <a:buNone/>
            </a:pPr>
            <a:r>
              <a:rPr lang="da-DK" sz="2000" dirty="0"/>
              <a:t>Med udgangspunkt i Lisa Storinggaard Nygaards tale vil jeg bede jer om at bruge de næste 10 minutter på at tænke over – og skrive jeres svar ned på – spørgsmålene:</a:t>
            </a:r>
          </a:p>
          <a:p>
            <a:pPr marL="0" indent="0">
              <a:buNone/>
            </a:pPr>
            <a:endParaRPr lang="da-DK" sz="2000" dirty="0"/>
          </a:p>
          <a:p>
            <a:pPr marL="514350" indent="-514350">
              <a:buFont typeface="+mj-lt"/>
              <a:buAutoNum type="arabicPeriod"/>
            </a:pPr>
            <a:r>
              <a:rPr lang="da-DK" sz="2000" dirty="0"/>
              <a:t>Spørgsmål: Hvornår lavede du sidst noget, som var uperfekt? </a:t>
            </a:r>
          </a:p>
          <a:p>
            <a:pPr marL="514350" indent="-514350">
              <a:buFont typeface="+mj-lt"/>
              <a:buAutoNum type="arabicPeriod"/>
            </a:pPr>
            <a:r>
              <a:rPr lang="da-DK" sz="2000" dirty="0"/>
              <a:t>Spørgsmål: Har du hobbyer eller interesser, der ikke tjener noget bestemt formål udover at gøre dig glad?</a:t>
            </a:r>
          </a:p>
          <a:p>
            <a:pPr marL="514350" indent="-514350">
              <a:buFont typeface="+mj-lt"/>
              <a:buAutoNum type="arabicPeriod"/>
            </a:pPr>
            <a:r>
              <a:rPr lang="da-DK" sz="2000" dirty="0"/>
              <a:t>Spørgsmål: I kapitlet til i dag har du læst om, hvordan de sociale medier fungerer som en form for udstillingsvindue for alle vores præstationer. Tag et kig på dine sociale medier. Gælder det også for dig? </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17FC9C97-0887-E12A-8AB2-1B51A10BB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700488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85C2CB-D9E4-15FE-FBC6-8319692DAB60}"/>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33AEF4DF-1266-687C-F676-15CABDB10784}"/>
              </a:ext>
            </a:extLst>
          </p:cNvPr>
          <p:cNvSpPr>
            <a:spLocks noGrp="1"/>
          </p:cNvSpPr>
          <p:nvPr>
            <p:ph idx="1"/>
          </p:nvPr>
        </p:nvSpPr>
        <p:spPr>
          <a:xfrm>
            <a:off x="838200" y="1961767"/>
            <a:ext cx="10515600" cy="4531108"/>
          </a:xfrm>
        </p:spPr>
        <p:txBody>
          <a:bodyPr>
            <a:noAutofit/>
          </a:bodyPr>
          <a:lstStyle/>
          <a:p>
            <a:pPr marL="0" indent="0">
              <a:lnSpc>
                <a:spcPct val="150000"/>
              </a:lnSpc>
              <a:buNone/>
            </a:pPr>
            <a:r>
              <a:rPr lang="da-DK" dirty="0"/>
              <a:t>Karakterer…?</a:t>
            </a:r>
            <a:endParaRPr lang="da-DK" dirty="0">
              <a:effectLst/>
              <a:latin typeface="Calibri" panose="020F0502020204030204" pitchFamily="34" charset="0"/>
              <a:ea typeface="Times New Roman" panose="02020603050405020304" pitchFamily="18" charset="0"/>
            </a:endParaRPr>
          </a:p>
          <a:p>
            <a:pPr>
              <a:lnSpc>
                <a:spcPct val="150000"/>
              </a:lnSpc>
            </a:pPr>
            <a:r>
              <a:rPr lang="da-DK" sz="1600" dirty="0">
                <a:effectLst/>
                <a:latin typeface="Calibri" panose="020F0502020204030204" pitchFamily="34" charset="0"/>
                <a:ea typeface="Times New Roman" panose="02020603050405020304" pitchFamily="18" charset="0"/>
              </a:rPr>
              <a:t>Opgave 1: I bliver nu sat sammen i grupper á 3. Start med at tage en runde i jeres gruppe, hvor I gennemgår jeres svar på refleksionsøvelsen</a:t>
            </a:r>
          </a:p>
          <a:p>
            <a:pPr>
              <a:lnSpc>
                <a:spcPct val="150000"/>
              </a:lnSpc>
            </a:pPr>
            <a:r>
              <a:rPr lang="da-DK" sz="1600" dirty="0">
                <a:effectLst/>
                <a:latin typeface="Calibri" panose="020F0502020204030204" pitchFamily="34" charset="0"/>
                <a:ea typeface="Times New Roman" panose="02020603050405020304" pitchFamily="18" charset="0"/>
              </a:rPr>
              <a:t>Opgave 2: Ifølge Lisa er der et stort præstationspres i gymnasiet. Tag en diskussion i jeres gruppe, hvor I uddyber, om I deler Lisas oplevelse af præstationspresset på gymnasiet? </a:t>
            </a:r>
            <a:endParaRPr lang="da-DK" sz="1600" dirty="0">
              <a:effectLst/>
              <a:latin typeface="Times New Roman" panose="02020603050405020304" pitchFamily="18" charset="0"/>
              <a:ea typeface="Times New Roman" panose="02020603050405020304" pitchFamily="18" charset="0"/>
            </a:endParaRPr>
          </a:p>
          <a:p>
            <a:pPr>
              <a:lnSpc>
                <a:spcPct val="150000"/>
              </a:lnSpc>
            </a:pPr>
            <a:r>
              <a:rPr lang="da-DK" sz="1600" dirty="0">
                <a:effectLst/>
                <a:latin typeface="Calibri" panose="020F0502020204030204" pitchFamily="34" charset="0"/>
                <a:ea typeface="Times New Roman" panose="02020603050405020304" pitchFamily="18" charset="0"/>
              </a:rPr>
              <a:t>Opgave 3: Lisa siger, at ”Karakterer er fucked op”, og at de ikke skal bruges som et redskab til at kvalitetsstemple jer. Løsningen kunne jo være at afskaffe karakterer i gymnasiet? Diskuter i jeres gruppe, om det er en løsning, I vil anbefale. I skal afveje fordele og ulemper ved svaret, og så skal I til sidst blive enige om, </a:t>
            </a:r>
            <a:r>
              <a:rPr lang="da-DK" sz="1600" dirty="0">
                <a:latin typeface="Calibri" panose="020F0502020204030204" pitchFamily="34" charset="0"/>
                <a:ea typeface="Times New Roman" panose="02020603050405020304" pitchFamily="18" charset="0"/>
              </a:rPr>
              <a:t>hvorvidt</a:t>
            </a:r>
            <a:r>
              <a:rPr lang="da-DK" sz="1600" dirty="0">
                <a:effectLst/>
                <a:latin typeface="Calibri" panose="020F0502020204030204" pitchFamily="34" charset="0"/>
                <a:ea typeface="Times New Roman" panose="02020603050405020304" pitchFamily="18" charset="0"/>
              </a:rPr>
              <a:t> vi skal afskaffe karakterer eller beholde dem. I skal i den forbindelse skrive en lille anbefaling, hvor gruppen opsummerer deres samlede holdning til forslaget samt begrunder deres holdning (brug skema til at notere i).</a:t>
            </a:r>
            <a:endParaRPr lang="da-DK" sz="1600"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9D35938F-0A75-1620-0650-0764D1712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655189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Billede 11" descr="Et billede, der indeholder tekst, skærmbillede, Kurve, Font/skrifttype&#10;&#10;Automatisk genereret beskrivelse">
            <a:extLst>
              <a:ext uri="{FF2B5EF4-FFF2-40B4-BE49-F238E27FC236}">
                <a16:creationId xmlns:a16="http://schemas.microsoft.com/office/drawing/2014/main" id="{D4D61093-9778-5824-925C-0EDD424A2842}"/>
              </a:ext>
            </a:extLst>
          </p:cNvPr>
          <p:cNvPicPr>
            <a:picLocks noChangeAspect="1"/>
          </p:cNvPicPr>
          <p:nvPr/>
        </p:nvPicPr>
        <p:blipFill>
          <a:blip r:embed="rId2"/>
          <a:stretch>
            <a:fillRect/>
          </a:stretch>
        </p:blipFill>
        <p:spPr>
          <a:xfrm>
            <a:off x="6402689" y="2580537"/>
            <a:ext cx="4789827" cy="3328929"/>
          </a:xfrm>
          <a:prstGeom prst="rect">
            <a:avLst/>
          </a:prstGeom>
        </p:spPr>
      </p:pic>
      <p:pic>
        <p:nvPicPr>
          <p:cNvPr id="10" name="Billede 9" descr="Et billede, der indeholder tekst, skærmbillede, Font/skrifttype, Kurve&#10;&#10;Automatisk genereret beskrivelse">
            <a:extLst>
              <a:ext uri="{FF2B5EF4-FFF2-40B4-BE49-F238E27FC236}">
                <a16:creationId xmlns:a16="http://schemas.microsoft.com/office/drawing/2014/main" id="{1DD00F44-68A8-47A6-A032-F18F54DC734F}"/>
              </a:ext>
            </a:extLst>
          </p:cNvPr>
          <p:cNvPicPr>
            <a:picLocks noChangeAspect="1"/>
          </p:cNvPicPr>
          <p:nvPr/>
        </p:nvPicPr>
        <p:blipFill>
          <a:blip r:embed="rId3"/>
          <a:stretch>
            <a:fillRect/>
          </a:stretch>
        </p:blipFill>
        <p:spPr>
          <a:xfrm>
            <a:off x="340496" y="2467990"/>
            <a:ext cx="5755504" cy="3554024"/>
          </a:xfrm>
          <a:prstGeom prst="rect">
            <a:avLst/>
          </a:prstGeom>
        </p:spPr>
      </p:pic>
      <p:pic>
        <p:nvPicPr>
          <p:cNvPr id="2" name="Billede 1" descr="Et billede, der indeholder skærmbillede, tekst, grafisk design, kunst&#10;&#10;Automatisk genereret beskrivelse">
            <a:extLst>
              <a:ext uri="{FF2B5EF4-FFF2-40B4-BE49-F238E27FC236}">
                <a16:creationId xmlns:a16="http://schemas.microsoft.com/office/drawing/2014/main" id="{B8B45958-E118-36FD-667D-52BF59553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177951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a:off x="-1956816" y="2235200"/>
            <a:ext cx="9144000" cy="2387600"/>
          </a:xfrm>
        </p:spPr>
        <p:txBody>
          <a:bodyPr/>
          <a:lstStyle/>
          <a:p>
            <a:r>
              <a:rPr lang="da-DK" dirty="0"/>
              <a:t>Lektion 7</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ekstfelt 3">
            <a:extLst>
              <a:ext uri="{FF2B5EF4-FFF2-40B4-BE49-F238E27FC236}">
                <a16:creationId xmlns:a16="http://schemas.microsoft.com/office/drawing/2014/main" id="{E7D91102-9D7C-92F3-1382-505D52045EDA}"/>
              </a:ext>
            </a:extLst>
          </p:cNvPr>
          <p:cNvSpPr txBox="1"/>
          <p:nvPr/>
        </p:nvSpPr>
        <p:spPr>
          <a:xfrm>
            <a:off x="1158240" y="4600448"/>
            <a:ext cx="5327904" cy="461665"/>
          </a:xfrm>
          <a:prstGeom prst="rect">
            <a:avLst/>
          </a:prstGeom>
          <a:noFill/>
        </p:spPr>
        <p:txBody>
          <a:bodyPr wrap="square" rtlCol="0">
            <a:spAutoFit/>
          </a:bodyPr>
          <a:lstStyle/>
          <a:p>
            <a:r>
              <a:rPr lang="da-DK" sz="2400" dirty="0"/>
              <a:t>Singularitetens tidsalder</a:t>
            </a:r>
          </a:p>
        </p:txBody>
      </p:sp>
      <p:sp>
        <p:nvSpPr>
          <p:cNvPr id="5" name="Undertitel 2">
            <a:extLst>
              <a:ext uri="{FF2B5EF4-FFF2-40B4-BE49-F238E27FC236}">
                <a16:creationId xmlns:a16="http://schemas.microsoft.com/office/drawing/2014/main" id="{7A2AD90B-8A60-163F-05CA-B493895AE196}"/>
              </a:ext>
            </a:extLst>
          </p:cNvPr>
          <p:cNvSpPr>
            <a:spLocks noGrp="1"/>
          </p:cNvSpPr>
          <p:nvPr>
            <p:ph type="subTitle" idx="1"/>
          </p:nvPr>
        </p:nvSpPr>
        <p:spPr>
          <a:xfrm>
            <a:off x="1158240" y="5100477"/>
            <a:ext cx="4388358" cy="1239894"/>
          </a:xfrm>
        </p:spPr>
        <p:txBody>
          <a:bodyPr>
            <a:normAutofit/>
          </a:bodyPr>
          <a:lstStyle/>
          <a:p>
            <a:pPr algn="l"/>
            <a:r>
              <a:rPr lang="da-DK" sz="1400" dirty="0">
                <a:solidFill>
                  <a:srgbClr val="000000"/>
                </a:solidFill>
                <a:latin typeface="+mj-lt"/>
                <a:ea typeface="Calibri" panose="020F0502020204030204" pitchFamily="34" charset="0"/>
                <a:cs typeface="Times New Roman" panose="02020603050405020304" pitchFamily="18" charset="0"/>
              </a:rPr>
              <a:t>E</a:t>
            </a:r>
            <a:r>
              <a:rPr lang="da-DK" sz="1400" dirty="0">
                <a:solidFill>
                  <a:srgbClr val="000000"/>
                </a:solidFill>
                <a:effectLst/>
                <a:latin typeface="+mj-lt"/>
                <a:ea typeface="Calibri" panose="020F0502020204030204" pitchFamily="34" charset="0"/>
                <a:cs typeface="Times New Roman" panose="02020603050405020304" pitchFamily="18" charset="0"/>
              </a:rPr>
              <a:t>t samfund, hvor de fleste af os bruger rigtig meget tid og energi på hele tiden at vise andre, hvor anderledes, enestående og særlige vi er. </a:t>
            </a:r>
            <a:endParaRPr lang="da-DK" sz="1400" dirty="0">
              <a:effectLst/>
              <a:latin typeface="+mj-lt"/>
              <a:ea typeface="Calibri" panose="020F0502020204030204" pitchFamily="34" charset="0"/>
              <a:cs typeface="Times New Roman" panose="02020603050405020304" pitchFamily="18" charset="0"/>
            </a:endParaRPr>
          </a:p>
          <a:p>
            <a:pPr algn="l"/>
            <a:endParaRPr lang="da-DK" sz="1400" dirty="0">
              <a:latin typeface="+mj-lt"/>
            </a:endParaRPr>
          </a:p>
        </p:txBody>
      </p:sp>
    </p:spTree>
    <p:extLst>
      <p:ext uri="{BB962C8B-B14F-4D97-AF65-F5344CB8AC3E}">
        <p14:creationId xmlns:p14="http://schemas.microsoft.com/office/powerpoint/2010/main" val="37982847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172CD-584A-384D-A2C9-FA84304484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9D01F48-6894-D34B-8325-FA23877FE29F}"/>
              </a:ext>
            </a:extLst>
          </p:cNvPr>
          <p:cNvSpPr>
            <a:spLocks noGrp="1"/>
          </p:cNvSpPr>
          <p:nvPr>
            <p:ph idx="1"/>
          </p:nvPr>
        </p:nvSpPr>
        <p:spPr>
          <a:xfrm>
            <a:off x="838200" y="2255519"/>
            <a:ext cx="10515600" cy="3921443"/>
          </a:xfrm>
        </p:spPr>
        <p:txBody>
          <a:bodyPr/>
          <a:lstStyle/>
          <a:p>
            <a:pPr marL="0" indent="0">
              <a:lnSpc>
                <a:spcPct val="107000"/>
              </a:lnSpc>
              <a:spcAft>
                <a:spcPts val="800"/>
              </a:spcAft>
              <a:buNone/>
            </a:pPr>
            <a:r>
              <a:rPr lang="da-DK" sz="4000" dirty="0"/>
              <a:t>Formål med dagens lektion</a:t>
            </a:r>
            <a:endParaRPr lang="da-DK" sz="4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at arbejde med kvantitativ og kvalitativ metode</a:t>
            </a:r>
          </a:p>
          <a:p>
            <a:r>
              <a:rPr lang="da-DK" dirty="0"/>
              <a:t>at arbejde med kønsforskelle i fht. præstation og reflektere over årsager til forskellene</a:t>
            </a:r>
          </a:p>
          <a:p>
            <a:r>
              <a:rPr lang="da-DK" dirty="0"/>
              <a:t>at gå fra timen med et lidt mere nuanceret billede af, hvordan de sociale medier påvirker de unges trivsel </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A00E6446-22FA-3775-B6A8-185C8987B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7899321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45AF-D4CD-3F45-BA48-E88D45AB62E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EEE2842-0168-CD48-A056-C029663A8DE1}"/>
              </a:ext>
            </a:extLst>
          </p:cNvPr>
          <p:cNvSpPr>
            <a:spLocks noGrp="1"/>
          </p:cNvSpPr>
          <p:nvPr>
            <p:ph idx="1"/>
          </p:nvPr>
        </p:nvSpPr>
        <p:spPr>
          <a:xfrm>
            <a:off x="838200" y="2500829"/>
            <a:ext cx="10515600" cy="3676134"/>
          </a:xfrm>
        </p:spPr>
        <p:txBody>
          <a:bodyPr/>
          <a:lstStyle/>
          <a:p>
            <a:pPr marL="0" indent="0">
              <a:buNone/>
            </a:pPr>
            <a:r>
              <a:rPr lang="da-DK" sz="4000" dirty="0"/>
              <a:t>Dagens program</a:t>
            </a:r>
          </a:p>
          <a:p>
            <a:pPr marL="0" indent="0">
              <a:buNone/>
            </a:pPr>
            <a:r>
              <a:rPr lang="da-DK" dirty="0"/>
              <a:t>Kønsforskel i fht. præstationssamfundet</a:t>
            </a:r>
          </a:p>
          <a:p>
            <a:r>
              <a:rPr lang="da-DK" dirty="0"/>
              <a:t>Er det skærmenes skyld, at børn og unge mistrives? </a:t>
            </a:r>
          </a:p>
          <a:p>
            <a:pPr lvl="1"/>
            <a:r>
              <a:rPr lang="da-DK" dirty="0"/>
              <a:t>Artikeloplæsning (30 min.)</a:t>
            </a:r>
          </a:p>
          <a:p>
            <a:pPr lvl="1"/>
            <a:r>
              <a:rPr lang="da-DK" dirty="0"/>
              <a:t>Taleskrivning i tomandsgrupper</a:t>
            </a:r>
          </a:p>
          <a:p>
            <a:pPr marL="228600" lvl="1" indent="0">
              <a:buNone/>
            </a:pPr>
            <a:endParaRPr lang="da-DK" dirty="0"/>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9B0AB20F-4F0D-FE7E-38E7-75B783AC3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2173949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3F916-A573-1809-55FE-8DF036C48013}"/>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83C79CA5-C3C6-1D4B-821C-EAE99EB0AB88}"/>
              </a:ext>
            </a:extLst>
          </p:cNvPr>
          <p:cNvSpPr>
            <a:spLocks noGrp="1"/>
          </p:cNvSpPr>
          <p:nvPr>
            <p:ph idx="1"/>
          </p:nvPr>
        </p:nvSpPr>
        <p:spPr>
          <a:xfrm>
            <a:off x="838200" y="2344615"/>
            <a:ext cx="10515600" cy="3832348"/>
          </a:xfrm>
        </p:spPr>
        <p:txBody>
          <a:bodyPr/>
          <a:lstStyle/>
          <a:p>
            <a:pPr marL="0" indent="0">
              <a:buNone/>
            </a:pPr>
            <a:r>
              <a:rPr lang="da-DK" sz="3500" dirty="0"/>
              <a:t>Metoder i samfundsfag</a:t>
            </a:r>
          </a:p>
          <a:p>
            <a:pPr marL="0" indent="0">
              <a:buNone/>
            </a:pPr>
            <a:r>
              <a:rPr lang="da-DK" sz="2300" dirty="0"/>
              <a:t>Nu får halvdelen af klassen </a:t>
            </a:r>
            <a:r>
              <a:rPr lang="da-DK" sz="2300" i="1" dirty="0"/>
              <a:t>kvantitativ metode </a:t>
            </a:r>
            <a:r>
              <a:rPr lang="da-DK" sz="2300" dirty="0"/>
              <a:t>– og den anden halvdel får </a:t>
            </a:r>
            <a:r>
              <a:rPr lang="da-DK" sz="2300" i="1" dirty="0"/>
              <a:t>kvalitativ metode</a:t>
            </a:r>
            <a:r>
              <a:rPr lang="da-DK" sz="2300" dirty="0"/>
              <a:t>.  </a:t>
            </a:r>
          </a:p>
          <a:p>
            <a:pPr marL="0" indent="0">
              <a:buNone/>
            </a:pPr>
            <a:r>
              <a:rPr lang="da-DK" sz="2300" dirty="0"/>
              <a:t>I skal kort beskrive ‘jeres’ metode og herefter fremlægge for en makker fra den anden gruppe – I skal skrive hinandens svar ned.</a:t>
            </a:r>
          </a:p>
        </p:txBody>
      </p:sp>
      <p:pic>
        <p:nvPicPr>
          <p:cNvPr id="5" name="Billede 4" descr="Et billede, der indeholder tekst, skærmbillede, linje/række, Font/skrifttype&#10;&#10;Automatisk genereret beskrivelse">
            <a:extLst>
              <a:ext uri="{FF2B5EF4-FFF2-40B4-BE49-F238E27FC236}">
                <a16:creationId xmlns:a16="http://schemas.microsoft.com/office/drawing/2014/main" id="{3268A308-C4D4-D1B7-1EA2-3795628F7538}"/>
              </a:ext>
            </a:extLst>
          </p:cNvPr>
          <p:cNvPicPr>
            <a:picLocks noChangeAspect="1"/>
          </p:cNvPicPr>
          <p:nvPr/>
        </p:nvPicPr>
        <p:blipFill>
          <a:blip r:embed="rId3"/>
          <a:stretch>
            <a:fillRect/>
          </a:stretch>
        </p:blipFill>
        <p:spPr>
          <a:xfrm>
            <a:off x="2266950" y="4613275"/>
            <a:ext cx="7658100" cy="1879600"/>
          </a:xfrm>
          <a:prstGeom prst="rect">
            <a:avLst/>
          </a:prstGeom>
        </p:spPr>
      </p:pic>
      <p:pic>
        <p:nvPicPr>
          <p:cNvPr id="4" name="Billede 3" descr="Et billede, der indeholder skærmbillede, tekst, grafisk design, kunst&#10;&#10;Automatisk genereret beskrivelse">
            <a:extLst>
              <a:ext uri="{FF2B5EF4-FFF2-40B4-BE49-F238E27FC236}">
                <a16:creationId xmlns:a16="http://schemas.microsoft.com/office/drawing/2014/main" id="{1398FF40-4A2C-799C-4EC1-8B7EEB9B8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9560377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skærmbillede, Font/skrifttype, nummer/tal&#10;&#10;Automatisk genereret beskrivelse">
            <a:extLst>
              <a:ext uri="{FF2B5EF4-FFF2-40B4-BE49-F238E27FC236}">
                <a16:creationId xmlns:a16="http://schemas.microsoft.com/office/drawing/2014/main" id="{211E2566-CD2B-F780-E2C6-E4D093F89145}"/>
              </a:ext>
            </a:extLst>
          </p:cNvPr>
          <p:cNvPicPr>
            <a:picLocks noChangeAspect="1"/>
          </p:cNvPicPr>
          <p:nvPr/>
        </p:nvPicPr>
        <p:blipFill>
          <a:blip r:embed="rId2"/>
          <a:stretch>
            <a:fillRect/>
          </a:stretch>
        </p:blipFill>
        <p:spPr>
          <a:xfrm>
            <a:off x="784643" y="349012"/>
            <a:ext cx="5053621" cy="1920616"/>
          </a:xfrm>
          <a:prstGeom prst="rect">
            <a:avLst/>
          </a:prstGeom>
        </p:spPr>
      </p:pic>
      <p:pic>
        <p:nvPicPr>
          <p:cNvPr id="7" name="Billede 6" descr="Et billede, der indeholder tekst, skærmbillede, diagram, Kurve&#10;&#10;Automatisk genereret beskrivelse">
            <a:extLst>
              <a:ext uri="{FF2B5EF4-FFF2-40B4-BE49-F238E27FC236}">
                <a16:creationId xmlns:a16="http://schemas.microsoft.com/office/drawing/2014/main" id="{68558E42-44FD-53B3-CDC9-6548E9D9013F}"/>
              </a:ext>
            </a:extLst>
          </p:cNvPr>
          <p:cNvPicPr>
            <a:picLocks noChangeAspect="1"/>
          </p:cNvPicPr>
          <p:nvPr/>
        </p:nvPicPr>
        <p:blipFill>
          <a:blip r:embed="rId3"/>
          <a:stretch>
            <a:fillRect/>
          </a:stretch>
        </p:blipFill>
        <p:spPr>
          <a:xfrm>
            <a:off x="6667687" y="182562"/>
            <a:ext cx="5053621" cy="6492875"/>
          </a:xfrm>
          <a:prstGeom prst="rect">
            <a:avLst/>
          </a:prstGeom>
        </p:spPr>
      </p:pic>
      <p:pic>
        <p:nvPicPr>
          <p:cNvPr id="9" name="Billede 8" descr="Et billede, der indeholder tekst, skærmbillede, software, nummer/tal&#10;&#10;Automatisk genereret beskrivelse">
            <a:extLst>
              <a:ext uri="{FF2B5EF4-FFF2-40B4-BE49-F238E27FC236}">
                <a16:creationId xmlns:a16="http://schemas.microsoft.com/office/drawing/2014/main" id="{B32764CD-C71E-DACC-6810-CB0AE2B1B29B}"/>
              </a:ext>
            </a:extLst>
          </p:cNvPr>
          <p:cNvPicPr>
            <a:picLocks noChangeAspect="1"/>
          </p:cNvPicPr>
          <p:nvPr/>
        </p:nvPicPr>
        <p:blipFill>
          <a:blip r:embed="rId4"/>
          <a:stretch>
            <a:fillRect/>
          </a:stretch>
        </p:blipFill>
        <p:spPr>
          <a:xfrm>
            <a:off x="784643" y="3035912"/>
            <a:ext cx="5369418" cy="3473076"/>
          </a:xfrm>
          <a:prstGeom prst="rect">
            <a:avLst/>
          </a:prstGeom>
        </p:spPr>
      </p:pic>
      <p:sp>
        <p:nvSpPr>
          <p:cNvPr id="12" name="Titel 1">
            <a:extLst>
              <a:ext uri="{FF2B5EF4-FFF2-40B4-BE49-F238E27FC236}">
                <a16:creationId xmlns:a16="http://schemas.microsoft.com/office/drawing/2014/main" id="{0462E392-54F4-02DD-2E8B-448AFEB15BD3}"/>
              </a:ext>
            </a:extLst>
          </p:cNvPr>
          <p:cNvSpPr>
            <a:spLocks noGrp="1"/>
          </p:cNvSpPr>
          <p:nvPr>
            <p:ph type="title"/>
          </p:nvPr>
        </p:nvSpPr>
        <p:spPr>
          <a:xfrm>
            <a:off x="1298269" y="2186404"/>
            <a:ext cx="5474110" cy="932733"/>
          </a:xfrm>
        </p:spPr>
        <p:txBody>
          <a:bodyPr>
            <a:normAutofit/>
          </a:bodyPr>
          <a:lstStyle/>
          <a:p>
            <a:r>
              <a:rPr lang="da-DK" sz="3500" dirty="0"/>
              <a:t>Kvantitativt materiale </a:t>
            </a:r>
          </a:p>
        </p:txBody>
      </p:sp>
    </p:spTree>
    <p:extLst>
      <p:ext uri="{BB962C8B-B14F-4D97-AF65-F5344CB8AC3E}">
        <p14:creationId xmlns:p14="http://schemas.microsoft.com/office/powerpoint/2010/main" val="35189402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0135D-0364-EE30-2E6A-68BE8A79496C}"/>
              </a:ext>
            </a:extLst>
          </p:cNvPr>
          <p:cNvSpPr>
            <a:spLocks noGrp="1"/>
          </p:cNvSpPr>
          <p:nvPr>
            <p:ph type="title"/>
          </p:nvPr>
        </p:nvSpPr>
        <p:spPr>
          <a:xfrm>
            <a:off x="6380367" y="2103437"/>
            <a:ext cx="5016910" cy="1325563"/>
          </a:xfrm>
        </p:spPr>
        <p:txBody>
          <a:bodyPr>
            <a:normAutofit/>
          </a:bodyPr>
          <a:lstStyle/>
          <a:p>
            <a:r>
              <a:rPr lang="da-DK" sz="3500" dirty="0"/>
              <a:t>Kvalitativt materiale</a:t>
            </a:r>
          </a:p>
        </p:txBody>
      </p:sp>
      <p:pic>
        <p:nvPicPr>
          <p:cNvPr id="11" name="Pladsholder til indhold 10" descr="Et billede, der indeholder tekst, papir, Font/skrifttype, brev&#10;&#10;Automatisk genereret beskrivelse">
            <a:extLst>
              <a:ext uri="{FF2B5EF4-FFF2-40B4-BE49-F238E27FC236}">
                <a16:creationId xmlns:a16="http://schemas.microsoft.com/office/drawing/2014/main" id="{20C19FB9-43A4-0712-C209-12A8BFF88F9E}"/>
              </a:ext>
            </a:extLst>
          </p:cNvPr>
          <p:cNvPicPr>
            <a:picLocks noGrp="1" noChangeAspect="1"/>
          </p:cNvPicPr>
          <p:nvPr>
            <p:ph idx="1"/>
          </p:nvPr>
        </p:nvPicPr>
        <p:blipFill>
          <a:blip r:embed="rId2"/>
          <a:stretch>
            <a:fillRect/>
          </a:stretch>
        </p:blipFill>
        <p:spPr>
          <a:xfrm>
            <a:off x="794723" y="2016812"/>
            <a:ext cx="5301277" cy="4351338"/>
          </a:xfrm>
        </p:spPr>
      </p:pic>
      <p:pic>
        <p:nvPicPr>
          <p:cNvPr id="3" name="Billede 2" descr="Et billede, der indeholder skærmbillede, tekst, grafisk design, kunst&#10;&#10;Automatisk genereret beskrivelse">
            <a:extLst>
              <a:ext uri="{FF2B5EF4-FFF2-40B4-BE49-F238E27FC236}">
                <a16:creationId xmlns:a16="http://schemas.microsoft.com/office/drawing/2014/main" id="{A5E2B834-DCBB-AB83-FF79-7E2CAA452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567289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02763-F3E6-029F-36F4-872C2A647008}"/>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609E924-D35A-54E4-A1E6-A0CCF9E59A71}"/>
              </a:ext>
            </a:extLst>
          </p:cNvPr>
          <p:cNvSpPr>
            <a:spLocks noGrp="1"/>
          </p:cNvSpPr>
          <p:nvPr>
            <p:ph idx="1"/>
          </p:nvPr>
        </p:nvSpPr>
        <p:spPr>
          <a:xfrm>
            <a:off x="838200" y="2047670"/>
            <a:ext cx="10515600" cy="4351338"/>
          </a:xfrm>
        </p:spPr>
        <p:txBody>
          <a:bodyPr/>
          <a:lstStyle/>
          <a:p>
            <a:pPr marL="0" indent="0">
              <a:buNone/>
            </a:pPr>
            <a:r>
              <a:rPr lang="da-DK" sz="3200" dirty="0"/>
              <a:t>Singularitetens tidsalder – Andreas </a:t>
            </a:r>
            <a:r>
              <a:rPr lang="da-DK" sz="3200" dirty="0" err="1"/>
              <a:t>Reckwitz</a:t>
            </a:r>
            <a:endParaRPr lang="da-DK" sz="3200" dirty="0"/>
          </a:p>
          <a:p>
            <a:r>
              <a:rPr lang="da-DK" sz="2200" dirty="0">
                <a:effectLst/>
                <a:latin typeface="Calibri" panose="020F0502020204030204" pitchFamily="34" charset="0"/>
                <a:ea typeface="Times New Roman" panose="02020603050405020304" pitchFamily="18" charset="0"/>
              </a:rPr>
              <a:t>Lyt til artiklen ”Er det skærmenes skyld, at børn og unge mistrives?” fra Zetland </a:t>
            </a:r>
          </a:p>
          <a:p>
            <a:r>
              <a:rPr lang="da-DK" sz="2200" dirty="0">
                <a:effectLst/>
                <a:latin typeface="Calibri" panose="020F0502020204030204" pitchFamily="34" charset="0"/>
                <a:ea typeface="Times New Roman" panose="02020603050405020304" pitchFamily="18" charset="0"/>
              </a:rPr>
              <a:t>Mens du lytter, skal du notere argumenter for og imod, at det er de sociale mediers skyld, at flere og flere unge mistrives. </a:t>
            </a:r>
            <a:endParaRPr lang="da-DK" sz="2200" dirty="0">
              <a:effectLst/>
              <a:latin typeface="Times New Roman" panose="02020603050405020304" pitchFamily="18" charset="0"/>
              <a:ea typeface="Times New Roman" panose="02020603050405020304" pitchFamily="18" charset="0"/>
            </a:endParaRPr>
          </a:p>
          <a:p>
            <a:endParaRPr lang="da-DK" dirty="0"/>
          </a:p>
        </p:txBody>
      </p:sp>
      <p:pic>
        <p:nvPicPr>
          <p:cNvPr id="5" name="Picture 4">
            <a:extLst>
              <a:ext uri="{FF2B5EF4-FFF2-40B4-BE49-F238E27FC236}">
                <a16:creationId xmlns:a16="http://schemas.microsoft.com/office/drawing/2014/main" id="{83359EE7-34D0-4848-9B44-3297EBA339CA}"/>
              </a:ext>
            </a:extLst>
          </p:cNvPr>
          <p:cNvPicPr>
            <a:picLocks noChangeAspect="1"/>
          </p:cNvPicPr>
          <p:nvPr/>
        </p:nvPicPr>
        <p:blipFill>
          <a:blip r:embed="rId2"/>
          <a:stretch>
            <a:fillRect/>
          </a:stretch>
        </p:blipFill>
        <p:spPr>
          <a:xfrm>
            <a:off x="2220603" y="4330195"/>
            <a:ext cx="7750794" cy="1592629"/>
          </a:xfrm>
          <a:prstGeom prst="rect">
            <a:avLst/>
          </a:prstGeom>
        </p:spPr>
      </p:pic>
      <p:pic>
        <p:nvPicPr>
          <p:cNvPr id="4" name="Billede 3" descr="Et billede, der indeholder skærmbillede, tekst, grafisk design, kunst&#10;&#10;Automatisk genereret beskrivelse">
            <a:extLst>
              <a:ext uri="{FF2B5EF4-FFF2-40B4-BE49-F238E27FC236}">
                <a16:creationId xmlns:a16="http://schemas.microsoft.com/office/drawing/2014/main" id="{8497F85A-54FC-F25C-B659-8C2B7E138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290016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74400-B7CB-104E-B4EA-3D0CC2DA95C4}"/>
              </a:ext>
            </a:extLst>
          </p:cNvPr>
          <p:cNvSpPr>
            <a:spLocks noGrp="1"/>
          </p:cNvSpPr>
          <p:nvPr>
            <p:ph type="ctrTitle"/>
          </p:nvPr>
        </p:nvSpPr>
        <p:spPr>
          <a:xfrm>
            <a:off x="-1956816" y="2235200"/>
            <a:ext cx="9144000" cy="2387600"/>
          </a:xfrm>
        </p:spPr>
        <p:txBody>
          <a:bodyPr/>
          <a:lstStyle/>
          <a:p>
            <a:r>
              <a:rPr lang="da-DK" dirty="0"/>
              <a:t>Lektion 8</a:t>
            </a:r>
          </a:p>
        </p:txBody>
      </p:sp>
      <p:pic>
        <p:nvPicPr>
          <p:cNvPr id="3" name="Billede 2" descr="Et billede, der indeholder skærmbillede, tekst, grafisk design, kunst&#10;&#10;Automatisk genereret beskrivelse">
            <a:extLst>
              <a:ext uri="{FF2B5EF4-FFF2-40B4-BE49-F238E27FC236}">
                <a16:creationId xmlns:a16="http://schemas.microsoft.com/office/drawing/2014/main" id="{18FF999D-F704-087C-2D7C-FB0770AEF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
        <p:nvSpPr>
          <p:cNvPr id="4" name="Tekstfelt 3">
            <a:extLst>
              <a:ext uri="{FF2B5EF4-FFF2-40B4-BE49-F238E27FC236}">
                <a16:creationId xmlns:a16="http://schemas.microsoft.com/office/drawing/2014/main" id="{E7D91102-9D7C-92F3-1382-505D52045EDA}"/>
              </a:ext>
            </a:extLst>
          </p:cNvPr>
          <p:cNvSpPr txBox="1"/>
          <p:nvPr/>
        </p:nvSpPr>
        <p:spPr>
          <a:xfrm>
            <a:off x="1158240" y="4600448"/>
            <a:ext cx="6028944" cy="461665"/>
          </a:xfrm>
          <a:prstGeom prst="rect">
            <a:avLst/>
          </a:prstGeom>
          <a:noFill/>
        </p:spPr>
        <p:txBody>
          <a:bodyPr wrap="square" rtlCol="0">
            <a:spAutoFit/>
          </a:bodyPr>
          <a:lstStyle/>
          <a:p>
            <a:r>
              <a:rPr lang="da-DK" sz="2400" dirty="0"/>
              <a:t>Mistrivselskonference</a:t>
            </a:r>
          </a:p>
        </p:txBody>
      </p:sp>
    </p:spTree>
    <p:extLst>
      <p:ext uri="{BB962C8B-B14F-4D97-AF65-F5344CB8AC3E}">
        <p14:creationId xmlns:p14="http://schemas.microsoft.com/office/powerpoint/2010/main" val="34751452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172CD-584A-384D-A2C9-FA84304484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D9D01F48-6894-D34B-8325-FA23877FE29F}"/>
              </a:ext>
            </a:extLst>
          </p:cNvPr>
          <p:cNvSpPr>
            <a:spLocks noGrp="1"/>
          </p:cNvSpPr>
          <p:nvPr>
            <p:ph idx="1"/>
          </p:nvPr>
        </p:nvSpPr>
        <p:spPr/>
        <p:txBody>
          <a:bodyPr/>
          <a:lstStyle/>
          <a:p>
            <a:pPr marL="0" indent="0">
              <a:lnSpc>
                <a:spcPct val="107000"/>
              </a:lnSpc>
              <a:spcAft>
                <a:spcPts val="800"/>
              </a:spcAft>
              <a:buNone/>
            </a:pPr>
            <a:r>
              <a:rPr lang="da-DK" sz="4000" dirty="0"/>
              <a:t>Formål med dagens lektion</a:t>
            </a:r>
            <a:endParaRPr lang="da-DK" sz="4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da-DK" dirty="0"/>
              <a:t>At træne argumentation. Det er ikke jeres egne holdninger, der er i fokus, men derimod de argumenter og begreber som fremføres af de fire teoretikere, som vi mødte i lektion 5-7. </a:t>
            </a:r>
          </a:p>
          <a:p>
            <a:r>
              <a:rPr lang="da-DK" dirty="0"/>
              <a:t>Der vil være særlig fokus på, at I skal formidle indholdet af statistikker og figurer til at støtte jeres argumenter. </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816EE558-D1AC-BA76-3A4D-FFFA664AF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9645316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45AF-D4CD-3F45-BA48-E88D45AB62EE}"/>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EEE2842-0168-CD48-A056-C029663A8DE1}"/>
              </a:ext>
            </a:extLst>
          </p:cNvPr>
          <p:cNvSpPr>
            <a:spLocks noGrp="1"/>
          </p:cNvSpPr>
          <p:nvPr>
            <p:ph idx="1"/>
          </p:nvPr>
        </p:nvSpPr>
        <p:spPr>
          <a:xfrm>
            <a:off x="838200" y="2467777"/>
            <a:ext cx="10515600" cy="3709185"/>
          </a:xfrm>
        </p:spPr>
        <p:txBody>
          <a:bodyPr/>
          <a:lstStyle/>
          <a:p>
            <a:pPr marL="0" lvl="0" indent="0">
              <a:buNone/>
            </a:pPr>
            <a:r>
              <a:rPr lang="da-DK" sz="4000" dirty="0"/>
              <a:t>Dagens program</a:t>
            </a:r>
          </a:p>
          <a:p>
            <a:pPr lvl="0"/>
            <a:r>
              <a:rPr lang="da-DK" dirty="0"/>
              <a:t>Konference – forberedelse: 30 min.</a:t>
            </a:r>
          </a:p>
          <a:p>
            <a:pPr lvl="0"/>
            <a:r>
              <a:rPr lang="da-DK" dirty="0"/>
              <a:t>Konference – afholdelse: 30 min. </a:t>
            </a:r>
          </a:p>
          <a:p>
            <a:pPr lvl="0"/>
            <a:r>
              <a:rPr lang="da-DK" dirty="0"/>
              <a:t>Opstilling af model over forklaringer på de unges mistrivsel (afrunding)</a:t>
            </a:r>
          </a:p>
        </p:txBody>
      </p:sp>
      <p:pic>
        <p:nvPicPr>
          <p:cNvPr id="4" name="Billede 3" descr="Et billede, der indeholder skærmbillede, tekst, grafisk design, kunst&#10;&#10;Automatisk genereret beskrivelse">
            <a:extLst>
              <a:ext uri="{FF2B5EF4-FFF2-40B4-BE49-F238E27FC236}">
                <a16:creationId xmlns:a16="http://schemas.microsoft.com/office/drawing/2014/main" id="{8181B8D3-0798-F264-9D1C-E3E4848FE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2297076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descr="Et billede, der indeholder tekst, skærmbillede, diagram, nummer/tal&#10;&#10;Automatisk genereret beskrivelse">
            <a:extLst>
              <a:ext uri="{FF2B5EF4-FFF2-40B4-BE49-F238E27FC236}">
                <a16:creationId xmlns:a16="http://schemas.microsoft.com/office/drawing/2014/main" id="{23D35AA8-3CE9-F028-614D-E31A2576CD75}"/>
              </a:ext>
            </a:extLst>
          </p:cNvPr>
          <p:cNvPicPr>
            <a:picLocks noGrp="1" noChangeAspect="1"/>
          </p:cNvPicPr>
          <p:nvPr>
            <p:ph idx="1"/>
          </p:nvPr>
        </p:nvPicPr>
        <p:blipFill>
          <a:blip r:embed="rId2"/>
          <a:stretch>
            <a:fillRect/>
          </a:stretch>
        </p:blipFill>
        <p:spPr>
          <a:xfrm>
            <a:off x="2872660" y="1977783"/>
            <a:ext cx="6446679" cy="4277360"/>
          </a:xfrm>
        </p:spPr>
      </p:pic>
      <p:pic>
        <p:nvPicPr>
          <p:cNvPr id="2" name="Billede 1" descr="Et billede, der indeholder skærmbillede, tekst, grafisk design, kunst&#10;&#10;Automatisk genereret beskrivelse">
            <a:extLst>
              <a:ext uri="{FF2B5EF4-FFF2-40B4-BE49-F238E27FC236}">
                <a16:creationId xmlns:a16="http://schemas.microsoft.com/office/drawing/2014/main" id="{21273F71-4F6B-81B6-3ADD-FFAE4BAAD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427293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4D233C-F7F8-6D0F-9B0C-C0DB21A401A7}"/>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6CE9F05-119F-6F34-E1AA-3EB978F9F1F2}"/>
              </a:ext>
            </a:extLst>
          </p:cNvPr>
          <p:cNvSpPr>
            <a:spLocks noGrp="1"/>
          </p:cNvSpPr>
          <p:nvPr>
            <p:ph idx="1"/>
          </p:nvPr>
        </p:nvSpPr>
        <p:spPr>
          <a:xfrm>
            <a:off x="838199" y="1877975"/>
            <a:ext cx="10515600" cy="4486275"/>
          </a:xfrm>
        </p:spPr>
        <p:txBody>
          <a:bodyPr/>
          <a:lstStyle/>
          <a:p>
            <a:pPr marL="0" indent="0">
              <a:buNone/>
            </a:pPr>
            <a:r>
              <a:rPr lang="da-DK" sz="3200" dirty="0"/>
              <a:t>Konference - forberedelse</a:t>
            </a:r>
            <a:endParaRPr lang="da-DK" sz="3200" dirty="0">
              <a:effectLst/>
              <a:latin typeface="Calibri" panose="020F0502020204030204" pitchFamily="34" charset="0"/>
              <a:ea typeface="Times New Roman" panose="02020603050405020304" pitchFamily="18" charset="0"/>
            </a:endParaRPr>
          </a:p>
          <a:p>
            <a:pPr marL="0" indent="0">
              <a:buNone/>
            </a:pPr>
            <a:r>
              <a:rPr lang="da-DK" sz="2000" dirty="0">
                <a:effectLst/>
                <a:latin typeface="Calibri" panose="020F0502020204030204" pitchFamily="34" charset="0"/>
                <a:ea typeface="Times New Roman" panose="02020603050405020304" pitchFamily="18" charset="0"/>
              </a:rPr>
              <a:t>I er blevet inddelt i ni grupper i alt. Om 30 minutter skal grupperne være klar til at repræsentere </a:t>
            </a:r>
            <a:r>
              <a:rPr lang="da-DK" sz="2000" dirty="0">
                <a:latin typeface="Calibri" panose="020F0502020204030204" pitchFamily="34" charset="0"/>
                <a:ea typeface="Times New Roman" panose="02020603050405020304" pitchFamily="18" charset="0"/>
              </a:rPr>
              <a:t>hver sin teoretikers</a:t>
            </a:r>
            <a:r>
              <a:rPr lang="da-DK" sz="2000" dirty="0">
                <a:effectLst/>
                <a:latin typeface="Calibri" panose="020F0502020204030204" pitchFamily="34" charset="0"/>
                <a:ea typeface="Times New Roman" panose="02020603050405020304" pitchFamily="18" charset="0"/>
              </a:rPr>
              <a:t> forklaringer på, hvorfor de unge mistrives.</a:t>
            </a:r>
          </a:p>
          <a:p>
            <a:pPr marL="0" indent="0">
              <a:buNone/>
            </a:pPr>
            <a:r>
              <a:rPr lang="da-DK" sz="2000" dirty="0">
                <a:effectLst/>
                <a:latin typeface="Calibri" panose="020F0502020204030204" pitchFamily="34" charset="0"/>
                <a:ea typeface="Times New Roman" panose="02020603050405020304" pitchFamily="18" charset="0"/>
              </a:rPr>
              <a:t>Af nedenstående skema kan I se grupperne samt hvilke afsnit af bogen, som I skal orientere jer i for at finde de centrale forklaringer. </a:t>
            </a:r>
            <a:endParaRPr lang="da-DK" sz="2000" dirty="0">
              <a:effectLst/>
              <a:latin typeface="Times New Roman" panose="02020603050405020304" pitchFamily="18" charset="0"/>
              <a:ea typeface="Times New Roman" panose="02020603050405020304" pitchFamily="18" charset="0"/>
            </a:endParaRPr>
          </a:p>
          <a:p>
            <a:endParaRPr lang="da-DK" dirty="0"/>
          </a:p>
        </p:txBody>
      </p:sp>
      <p:pic>
        <p:nvPicPr>
          <p:cNvPr id="8" name="Picture 7">
            <a:extLst>
              <a:ext uri="{FF2B5EF4-FFF2-40B4-BE49-F238E27FC236}">
                <a16:creationId xmlns:a16="http://schemas.microsoft.com/office/drawing/2014/main" id="{B13599CF-080B-7D43-A39F-E346F5882834}"/>
              </a:ext>
            </a:extLst>
          </p:cNvPr>
          <p:cNvPicPr>
            <a:picLocks noChangeAspect="1"/>
          </p:cNvPicPr>
          <p:nvPr/>
        </p:nvPicPr>
        <p:blipFill>
          <a:blip r:embed="rId2"/>
          <a:stretch>
            <a:fillRect/>
          </a:stretch>
        </p:blipFill>
        <p:spPr>
          <a:xfrm>
            <a:off x="2237756" y="4021992"/>
            <a:ext cx="7716487" cy="2156971"/>
          </a:xfrm>
          <a:prstGeom prst="rect">
            <a:avLst/>
          </a:prstGeom>
        </p:spPr>
      </p:pic>
      <p:pic>
        <p:nvPicPr>
          <p:cNvPr id="4" name="Billede 3" descr="Et billede, der indeholder skærmbillede, tekst, grafisk design, kunst&#10;&#10;Automatisk genereret beskrivelse">
            <a:extLst>
              <a:ext uri="{FF2B5EF4-FFF2-40B4-BE49-F238E27FC236}">
                <a16:creationId xmlns:a16="http://schemas.microsoft.com/office/drawing/2014/main" id="{2EF24B56-BF05-614D-B1CB-EE3BD6545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35806216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8AE30-70A3-A9CE-27AA-FBD0B83A228D}"/>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20A4592D-8F36-7A05-3FE6-D305B0249889}"/>
              </a:ext>
            </a:extLst>
          </p:cNvPr>
          <p:cNvSpPr>
            <a:spLocks noGrp="1"/>
          </p:cNvSpPr>
          <p:nvPr>
            <p:ph idx="1"/>
          </p:nvPr>
        </p:nvSpPr>
        <p:spPr>
          <a:xfrm>
            <a:off x="838200" y="2050455"/>
            <a:ext cx="10515600" cy="2335811"/>
          </a:xfrm>
        </p:spPr>
        <p:txBody>
          <a:bodyPr>
            <a:normAutofit/>
          </a:bodyPr>
          <a:lstStyle/>
          <a:p>
            <a:pPr marL="0" indent="0">
              <a:buNone/>
            </a:pPr>
            <a:r>
              <a:rPr lang="da-DK" sz="3200" dirty="0"/>
              <a:t>Konference</a:t>
            </a:r>
          </a:p>
          <a:p>
            <a:r>
              <a:rPr lang="da-DK" sz="2000" dirty="0"/>
              <a:t>Velkommen tilbage. Om fem minutter åbner konferencen, hvor vi vil forsøge at besvare følgende spørgsmål: </a:t>
            </a:r>
            <a:r>
              <a:rPr lang="da-DK" sz="2000" i="1" dirty="0"/>
              <a:t>Hvorfor mistrives flere og flere unge, når de lever i en tid med stor frihed og et hav af muligheder? </a:t>
            </a:r>
            <a:endParaRPr lang="da-DK" sz="2000" dirty="0"/>
          </a:p>
          <a:p>
            <a:r>
              <a:rPr lang="da-DK" sz="2000" dirty="0"/>
              <a:t>I skal nu ud i følgende grupper:</a:t>
            </a:r>
          </a:p>
        </p:txBody>
      </p:sp>
      <p:pic>
        <p:nvPicPr>
          <p:cNvPr id="5" name="Picture 4">
            <a:extLst>
              <a:ext uri="{FF2B5EF4-FFF2-40B4-BE49-F238E27FC236}">
                <a16:creationId xmlns:a16="http://schemas.microsoft.com/office/drawing/2014/main" id="{6D1428A6-2F60-EE4D-9D4C-742DFDD79C52}"/>
              </a:ext>
            </a:extLst>
          </p:cNvPr>
          <p:cNvPicPr>
            <a:picLocks noChangeAspect="1"/>
          </p:cNvPicPr>
          <p:nvPr/>
        </p:nvPicPr>
        <p:blipFill>
          <a:blip r:embed="rId2"/>
          <a:stretch>
            <a:fillRect/>
          </a:stretch>
        </p:blipFill>
        <p:spPr>
          <a:xfrm>
            <a:off x="2828449" y="4222894"/>
            <a:ext cx="6535102" cy="2269981"/>
          </a:xfrm>
          <a:prstGeom prst="rect">
            <a:avLst/>
          </a:prstGeom>
        </p:spPr>
      </p:pic>
      <p:pic>
        <p:nvPicPr>
          <p:cNvPr id="4" name="Billede 3" descr="Et billede, der indeholder skærmbillede, tekst, grafisk design, kunst&#10;&#10;Automatisk genereret beskrivelse">
            <a:extLst>
              <a:ext uri="{FF2B5EF4-FFF2-40B4-BE49-F238E27FC236}">
                <a16:creationId xmlns:a16="http://schemas.microsoft.com/office/drawing/2014/main" id="{AE8D44A0-EF4A-BDEB-6275-AEEAD4927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58"/>
            <a:ext cx="12192000" cy="1752165"/>
          </a:xfrm>
          <a:prstGeom prst="rect">
            <a:avLst/>
          </a:prstGeom>
        </p:spPr>
      </p:pic>
    </p:spTree>
    <p:extLst>
      <p:ext uri="{BB962C8B-B14F-4D97-AF65-F5344CB8AC3E}">
        <p14:creationId xmlns:p14="http://schemas.microsoft.com/office/powerpoint/2010/main" val="1824143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tekst, software, Webside, Website&#10;&#10;Automatisk genereret beskrivelse">
            <a:extLst>
              <a:ext uri="{FF2B5EF4-FFF2-40B4-BE49-F238E27FC236}">
                <a16:creationId xmlns:a16="http://schemas.microsoft.com/office/drawing/2014/main" id="{FBA910E0-D77E-084E-803B-343AD33B8C73}"/>
              </a:ext>
            </a:extLst>
          </p:cNvPr>
          <p:cNvPicPr>
            <a:picLocks noGrp="1" noChangeAspect="1"/>
          </p:cNvPicPr>
          <p:nvPr>
            <p:ph idx="1"/>
          </p:nvPr>
        </p:nvPicPr>
        <p:blipFill rotWithShape="1">
          <a:blip r:embed="rId3"/>
          <a:srcRect l="35698" t="28414" r="33259" b="13842"/>
          <a:stretch/>
        </p:blipFill>
        <p:spPr>
          <a:xfrm>
            <a:off x="509392" y="208775"/>
            <a:ext cx="5586608" cy="6495002"/>
          </a:xfrm>
        </p:spPr>
      </p:pic>
      <p:pic>
        <p:nvPicPr>
          <p:cNvPr id="7" name="Billede 6" descr="Et billede, der indeholder skærmbillede, software, Computerikon, tekst&#10;&#10;Automatisk genereret beskrivelse">
            <a:extLst>
              <a:ext uri="{FF2B5EF4-FFF2-40B4-BE49-F238E27FC236}">
                <a16:creationId xmlns:a16="http://schemas.microsoft.com/office/drawing/2014/main" id="{D2969CB4-E9F8-6848-8F8A-5B134AF560D0}"/>
              </a:ext>
            </a:extLst>
          </p:cNvPr>
          <p:cNvPicPr>
            <a:picLocks noChangeAspect="1"/>
          </p:cNvPicPr>
          <p:nvPr/>
        </p:nvPicPr>
        <p:blipFill rotWithShape="1">
          <a:blip r:embed="rId4"/>
          <a:srcRect l="38851" t="32329" r="37633" b="16895"/>
          <a:stretch/>
        </p:blipFill>
        <p:spPr>
          <a:xfrm>
            <a:off x="6746096" y="208775"/>
            <a:ext cx="4772417" cy="6440449"/>
          </a:xfrm>
          <a:prstGeom prst="rect">
            <a:avLst/>
          </a:prstGeom>
        </p:spPr>
      </p:pic>
    </p:spTree>
    <p:extLst>
      <p:ext uri="{BB962C8B-B14F-4D97-AF65-F5344CB8AC3E}">
        <p14:creationId xmlns:p14="http://schemas.microsoft.com/office/powerpoint/2010/main" val="1807776966"/>
      </p:ext>
    </p:extLst>
  </p:cSld>
  <p:clrMapOvr>
    <a:masterClrMapping/>
  </p:clrMapOvr>
</p:sld>
</file>

<file path=ppt/theme/theme1.xml><?xml version="1.0" encoding="utf-8"?>
<a:theme xmlns:a="http://schemas.openxmlformats.org/drawingml/2006/main" name="Office 2013 – 2022 Tema">
  <a:themeElements>
    <a:clrScheme name="Office 2013 – 2022 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1936</TotalTime>
  <Words>3612</Words>
  <Application>Microsoft Macintosh PowerPoint</Application>
  <PresentationFormat>Widescreen</PresentationFormat>
  <Paragraphs>262</Paragraphs>
  <Slides>92</Slides>
  <Notes>29</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92</vt:i4>
      </vt:variant>
    </vt:vector>
  </HeadingPairs>
  <TitlesOfParts>
    <vt:vector size="101" baseType="lpstr">
      <vt:lpstr>Aptos</vt:lpstr>
      <vt:lpstr>Arial</vt:lpstr>
      <vt:lpstr>Calibri</vt:lpstr>
      <vt:lpstr>Calibri Light</vt:lpstr>
      <vt:lpstr>Garamond</vt:lpstr>
      <vt:lpstr>Times</vt:lpstr>
      <vt:lpstr>Times New Roman</vt:lpstr>
      <vt:lpstr>Wingdings</vt:lpstr>
      <vt:lpstr>Office 2013 – 2022 Tema</vt:lpstr>
      <vt:lpstr>PowerPoint-præsentation</vt:lpstr>
      <vt:lpstr>PowerPoint-præsentation</vt:lpstr>
      <vt:lpstr>Lektion 1</vt:lpstr>
      <vt:lpstr>PowerPoint-præsentation</vt:lpstr>
      <vt:lpstr>PowerPoint-præsentation</vt:lpstr>
      <vt:lpstr>PowerPoint-præsentation</vt:lpstr>
      <vt:lpstr>PowerPoint-præsentation</vt:lpstr>
      <vt:lpstr>PowerPoint-præsentation</vt:lpstr>
      <vt:lpstr>PowerPoint-præsentation</vt:lpstr>
      <vt:lpstr>Formålet med forløbet</vt:lpstr>
      <vt:lpstr>PowerPoint-præsentation</vt:lpstr>
      <vt:lpstr>PowerPoint-præsentation</vt:lpstr>
      <vt:lpstr>PowerPoint-præsentation</vt:lpstr>
      <vt:lpstr>PowerPoint-præsentation</vt:lpstr>
      <vt:lpstr>Lektion 2</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Lektion 3</vt:lpstr>
      <vt:lpstr>PowerPoint-præsentation</vt:lpstr>
      <vt:lpstr>PowerPoint-præsentation</vt:lpstr>
      <vt:lpstr>PowerPoint-præsentation</vt:lpstr>
      <vt:lpstr>PowerPoint-præsentation</vt:lpstr>
      <vt:lpstr>PowerPoint-præsentation</vt:lpstr>
      <vt:lpstr>PowerPoint-præsentation</vt:lpstr>
      <vt:lpstr>Lektion 4</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Lektion 5</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Lektion 6</vt:lpstr>
      <vt:lpstr>PowerPoint-præsentation</vt:lpstr>
      <vt:lpstr>PowerPoint-præsentation</vt:lpstr>
      <vt:lpstr>PowerPoint-præsentation</vt:lpstr>
      <vt:lpstr>1. Hartmut Rosa siger, at det senmoderne samfund er et accelerationssamfund. Hvad mener han helt præcist med det? </vt:lpstr>
      <vt:lpstr>2. Hvad er, ifølge Rosa, konsekvenserne af den her acceleration? </vt:lpstr>
      <vt:lpstr>Hvordan var det for jer at skulle svare forkert? </vt:lpstr>
      <vt:lpstr>PowerPoint-præsentation</vt:lpstr>
      <vt:lpstr>PowerPoint-præsentation</vt:lpstr>
      <vt:lpstr>PowerPoint-præsentation</vt:lpstr>
      <vt:lpstr>PowerPoint-præsentation</vt:lpstr>
      <vt:lpstr>PowerPoint-præsentation</vt:lpstr>
      <vt:lpstr>Lektion 7</vt:lpstr>
      <vt:lpstr>PowerPoint-præsentation</vt:lpstr>
      <vt:lpstr>PowerPoint-præsentation</vt:lpstr>
      <vt:lpstr>PowerPoint-præsentation</vt:lpstr>
      <vt:lpstr>Kvantitativt materiale </vt:lpstr>
      <vt:lpstr>Kvalitativt materiale</vt:lpstr>
      <vt:lpstr>PowerPoint-præsentation</vt:lpstr>
      <vt:lpstr>Lektion 8</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Sara Frederiksen (FR | SGY)</dc:creator>
  <cp:lastModifiedBy>Frederik Sølvsten</cp:lastModifiedBy>
  <cp:revision>65</cp:revision>
  <dcterms:created xsi:type="dcterms:W3CDTF">2024-01-27T21:07:47Z</dcterms:created>
  <dcterms:modified xsi:type="dcterms:W3CDTF">2024-06-20T12:04:34Z</dcterms:modified>
</cp:coreProperties>
</file>